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65"/>
  </p:notesMasterIdLst>
  <p:handoutMasterIdLst>
    <p:handoutMasterId r:id="rId66"/>
  </p:handoutMasterIdLst>
  <p:sldIdLst>
    <p:sldId id="351" r:id="rId2"/>
    <p:sldId id="411" r:id="rId3"/>
    <p:sldId id="412" r:id="rId4"/>
    <p:sldId id="289" r:id="rId5"/>
    <p:sldId id="419" r:id="rId6"/>
    <p:sldId id="420" r:id="rId7"/>
    <p:sldId id="422" r:id="rId8"/>
    <p:sldId id="423" r:id="rId9"/>
    <p:sldId id="451" r:id="rId10"/>
    <p:sldId id="424" r:id="rId11"/>
    <p:sldId id="425" r:id="rId12"/>
    <p:sldId id="426" r:id="rId13"/>
    <p:sldId id="427" r:id="rId14"/>
    <p:sldId id="428" r:id="rId15"/>
    <p:sldId id="429" r:id="rId16"/>
    <p:sldId id="431" r:id="rId17"/>
    <p:sldId id="452" r:id="rId18"/>
    <p:sldId id="432" r:id="rId19"/>
    <p:sldId id="434" r:id="rId20"/>
    <p:sldId id="435" r:id="rId21"/>
    <p:sldId id="436" r:id="rId22"/>
    <p:sldId id="437" r:id="rId23"/>
    <p:sldId id="441" r:id="rId24"/>
    <p:sldId id="442" r:id="rId25"/>
    <p:sldId id="446" r:id="rId26"/>
    <p:sldId id="397" r:id="rId27"/>
    <p:sldId id="371" r:id="rId28"/>
    <p:sldId id="402" r:id="rId29"/>
    <p:sldId id="366" r:id="rId30"/>
    <p:sldId id="400" r:id="rId31"/>
    <p:sldId id="398" r:id="rId32"/>
    <p:sldId id="401" r:id="rId33"/>
    <p:sldId id="399" r:id="rId34"/>
    <p:sldId id="408" r:id="rId35"/>
    <p:sldId id="386" r:id="rId36"/>
    <p:sldId id="387" r:id="rId37"/>
    <p:sldId id="388" r:id="rId38"/>
    <p:sldId id="389" r:id="rId39"/>
    <p:sldId id="390" r:id="rId40"/>
    <p:sldId id="391" r:id="rId41"/>
    <p:sldId id="392" r:id="rId42"/>
    <p:sldId id="393" r:id="rId43"/>
    <p:sldId id="395" r:id="rId44"/>
    <p:sldId id="396" r:id="rId45"/>
    <p:sldId id="384" r:id="rId46"/>
    <p:sldId id="403" r:id="rId47"/>
    <p:sldId id="404" r:id="rId48"/>
    <p:sldId id="405" r:id="rId49"/>
    <p:sldId id="372" r:id="rId50"/>
    <p:sldId id="394" r:id="rId51"/>
    <p:sldId id="373" r:id="rId52"/>
    <p:sldId id="377" r:id="rId53"/>
    <p:sldId id="379" r:id="rId54"/>
    <p:sldId id="380" r:id="rId55"/>
    <p:sldId id="381" r:id="rId56"/>
    <p:sldId id="382" r:id="rId57"/>
    <p:sldId id="383" r:id="rId58"/>
    <p:sldId id="413" r:id="rId59"/>
    <p:sldId id="409" r:id="rId60"/>
    <p:sldId id="406" r:id="rId61"/>
    <p:sldId id="407" r:id="rId62"/>
    <p:sldId id="410" r:id="rId63"/>
    <p:sldId id="349" r:id="rId64"/>
  </p:sldIdLst>
  <p:sldSz cx="9144000" cy="6858000" type="screen4x3"/>
  <p:notesSz cx="6784975" cy="98567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66"/>
    <a:srgbClr val="FF9933"/>
    <a:srgbClr val="CC00FF"/>
    <a:srgbClr val="CCECFF"/>
    <a:srgbClr val="80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autoAdjust="0"/>
  </p:normalViewPr>
  <p:slideViewPr>
    <p:cSldViewPr snapToGrid="0">
      <p:cViewPr>
        <p:scale>
          <a:sx n="83" d="100"/>
          <a:sy n="83" d="100"/>
        </p:scale>
        <p:origin x="-84" y="-216"/>
      </p:cViewPr>
      <p:guideLst>
        <p:guide orient="horz" pos="848"/>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72" y="-84"/>
      </p:cViewPr>
      <p:guideLst>
        <p:guide orient="horz" pos="3105"/>
        <p:guide pos="21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slide" Target="slides/slide6.xml"/><Relationship Id="rId7" Type="http://schemas.openxmlformats.org/officeDocument/2006/relationships/slide" Target="slides/slide13.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2.xml"/><Relationship Id="rId11" Type="http://schemas.openxmlformats.org/officeDocument/2006/relationships/slide" Target="slides/slide21.xml"/><Relationship Id="rId5" Type="http://schemas.openxmlformats.org/officeDocument/2006/relationships/slide" Target="slides/slide11.xml"/><Relationship Id="rId10" Type="http://schemas.openxmlformats.org/officeDocument/2006/relationships/slide" Target="slides/slide18.xml"/><Relationship Id="rId4" Type="http://schemas.openxmlformats.org/officeDocument/2006/relationships/slide" Target="slides/slide10.xml"/><Relationship Id="rId9" Type="http://schemas.openxmlformats.org/officeDocument/2006/relationships/slide" Target="slides/slide16.xml"/></Relationships>
</file>

<file path=ppt/charts/_rels/chart1.xml.rels><?xml version="1.0" encoding="UTF-8" standalone="yes"?>
<Relationships xmlns="http://schemas.openxmlformats.org/package/2006/relationships"><Relationship Id="rId1" Type="http://schemas.openxmlformats.org/officeDocument/2006/relationships/oleObject" Target="file:///\\HDNFILE\HDN-Div\Mikhail\jack_russia\supp%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NFILE\HDN-Div\Mikhail\jack_russia\supp%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ru-RU" sz="1400" dirty="0" smtClean="0"/>
              <a:t>Темпы роста ВВП</a:t>
            </a:r>
            <a:endParaRPr lang="en-US" sz="1400" dirty="0"/>
          </a:p>
        </c:rich>
      </c:tx>
      <c:layout/>
      <c:overlay val="0"/>
    </c:title>
    <c:autoTitleDeleted val="0"/>
    <c:plotArea>
      <c:layout/>
      <c:lineChart>
        <c:grouping val="standard"/>
        <c:varyColors val="0"/>
        <c:ser>
          <c:idx val="0"/>
          <c:order val="0"/>
          <c:tx>
            <c:strRef>
              <c:f>Sheet1!$A$10</c:f>
              <c:strCache>
                <c:ptCount val="1"/>
                <c:pt idx="0">
                  <c:v>GDP</c:v>
                </c:pt>
              </c:strCache>
            </c:strRef>
          </c:tx>
          <c:marker>
            <c:symbol val="none"/>
          </c:marker>
          <c:cat>
            <c:numRef>
              <c:f>Sheet1!$B$9:$I$9</c:f>
              <c:numCache>
                <c:formatCode>General</c:formatCode>
                <c:ptCount val="8"/>
                <c:pt idx="0">
                  <c:v>2008</c:v>
                </c:pt>
                <c:pt idx="1">
                  <c:v>2009</c:v>
                </c:pt>
                <c:pt idx="2">
                  <c:v>2010</c:v>
                </c:pt>
                <c:pt idx="3">
                  <c:v>2011</c:v>
                </c:pt>
                <c:pt idx="4">
                  <c:v>2012</c:v>
                </c:pt>
                <c:pt idx="5">
                  <c:v>2013</c:v>
                </c:pt>
                <c:pt idx="6">
                  <c:v>2014</c:v>
                </c:pt>
                <c:pt idx="7">
                  <c:v>2015</c:v>
                </c:pt>
              </c:numCache>
            </c:numRef>
          </c:cat>
          <c:val>
            <c:numRef>
              <c:f>Sheet1!$B$10:$I$10</c:f>
              <c:numCache>
                <c:formatCode>General</c:formatCode>
                <c:ptCount val="8"/>
                <c:pt idx="0">
                  <c:v>5.6</c:v>
                </c:pt>
                <c:pt idx="1">
                  <c:v>7.9</c:v>
                </c:pt>
                <c:pt idx="2">
                  <c:v>4.3</c:v>
                </c:pt>
                <c:pt idx="3">
                  <c:v>4.0999999999999996</c:v>
                </c:pt>
                <c:pt idx="4">
                  <c:v>4.3</c:v>
                </c:pt>
                <c:pt idx="5">
                  <c:v>4.5</c:v>
                </c:pt>
                <c:pt idx="6">
                  <c:v>4.7</c:v>
                </c:pt>
                <c:pt idx="7">
                  <c:v>5</c:v>
                </c:pt>
              </c:numCache>
            </c:numRef>
          </c:val>
          <c:smooth val="0"/>
        </c:ser>
        <c:dLbls>
          <c:showLegendKey val="0"/>
          <c:showVal val="0"/>
          <c:showCatName val="0"/>
          <c:showSerName val="0"/>
          <c:showPercent val="0"/>
          <c:showBubbleSize val="0"/>
        </c:dLbls>
        <c:marker val="1"/>
        <c:smooth val="0"/>
        <c:axId val="81554816"/>
        <c:axId val="81626240"/>
      </c:lineChart>
      <c:catAx>
        <c:axId val="81554816"/>
        <c:scaling>
          <c:orientation val="minMax"/>
        </c:scaling>
        <c:delete val="0"/>
        <c:axPos val="b"/>
        <c:numFmt formatCode="General" sourceLinked="1"/>
        <c:majorTickMark val="out"/>
        <c:minorTickMark val="none"/>
        <c:tickLblPos val="nextTo"/>
        <c:txPr>
          <a:bodyPr/>
          <a:lstStyle/>
          <a:p>
            <a:pPr>
              <a:defRPr lang="en-US"/>
            </a:pPr>
            <a:endParaRPr lang="ru-RU"/>
          </a:p>
        </c:txPr>
        <c:crossAx val="81626240"/>
        <c:crosses val="autoZero"/>
        <c:auto val="1"/>
        <c:lblAlgn val="ctr"/>
        <c:lblOffset val="100"/>
        <c:noMultiLvlLbl val="0"/>
      </c:catAx>
      <c:valAx>
        <c:axId val="81626240"/>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txPr>
          <a:bodyPr/>
          <a:lstStyle/>
          <a:p>
            <a:pPr>
              <a:defRPr lang="en-US"/>
            </a:pPr>
            <a:endParaRPr lang="ru-RU"/>
          </a:p>
        </c:txPr>
        <c:crossAx val="815548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a:pPr>
            <a:r>
              <a:rPr lang="ru-RU" dirty="0" smtClean="0"/>
              <a:t>Общий размер внешнего долга в процентах от ВВП</a:t>
            </a:r>
            <a:endParaRPr lang="ru-RU"/>
          </a:p>
        </c:rich>
      </c:tx>
      <c:layout>
        <c:manualLayout>
          <c:xMode val="edge"/>
          <c:yMode val="edge"/>
          <c:x val="0.20527770722208111"/>
          <c:y val="2.3911493583435431E-2"/>
        </c:manualLayout>
      </c:layout>
      <c:overlay val="0"/>
    </c:title>
    <c:autoTitleDeleted val="0"/>
    <c:plotArea>
      <c:layout/>
      <c:lineChart>
        <c:grouping val="standard"/>
        <c:varyColors val="0"/>
        <c:ser>
          <c:idx val="0"/>
          <c:order val="0"/>
          <c:tx>
            <c:strRef>
              <c:f>Sheet1!$A$5</c:f>
              <c:strCache>
                <c:ptCount val="1"/>
                <c:pt idx="0">
                  <c:v>Debt</c:v>
                </c:pt>
              </c:strCache>
            </c:strRef>
          </c:tx>
          <c:marker>
            <c:symbol val="none"/>
          </c:marker>
          <c:cat>
            <c:numRef>
              <c:f>Sheet1!$B$4:$F$4</c:f>
              <c:numCache>
                <c:formatCode>General</c:formatCode>
                <c:ptCount val="5"/>
                <c:pt idx="0">
                  <c:v>2007</c:v>
                </c:pt>
                <c:pt idx="1">
                  <c:v>2008</c:v>
                </c:pt>
                <c:pt idx="2">
                  <c:v>2009</c:v>
                </c:pt>
                <c:pt idx="3">
                  <c:v>2010</c:v>
                </c:pt>
                <c:pt idx="4">
                  <c:v>2011</c:v>
                </c:pt>
              </c:numCache>
            </c:numRef>
          </c:cat>
          <c:val>
            <c:numRef>
              <c:f>Sheet1!$B$5:$F$5</c:f>
              <c:numCache>
                <c:formatCode>General</c:formatCode>
                <c:ptCount val="5"/>
                <c:pt idx="0">
                  <c:v>36.200000000000003</c:v>
                </c:pt>
                <c:pt idx="1">
                  <c:v>28.8</c:v>
                </c:pt>
                <c:pt idx="2">
                  <c:v>38.800000000000004</c:v>
                </c:pt>
                <c:pt idx="3">
                  <c:v>31.9</c:v>
                </c:pt>
                <c:pt idx="4">
                  <c:v>28.6</c:v>
                </c:pt>
              </c:numCache>
            </c:numRef>
          </c:val>
          <c:smooth val="0"/>
        </c:ser>
        <c:dLbls>
          <c:showLegendKey val="0"/>
          <c:showVal val="0"/>
          <c:showCatName val="0"/>
          <c:showSerName val="0"/>
          <c:showPercent val="0"/>
          <c:showBubbleSize val="0"/>
        </c:dLbls>
        <c:marker val="1"/>
        <c:smooth val="0"/>
        <c:axId val="81704832"/>
        <c:axId val="81706368"/>
      </c:lineChart>
      <c:catAx>
        <c:axId val="81704832"/>
        <c:scaling>
          <c:orientation val="minMax"/>
        </c:scaling>
        <c:delete val="0"/>
        <c:axPos val="b"/>
        <c:numFmt formatCode="General" sourceLinked="1"/>
        <c:majorTickMark val="out"/>
        <c:minorTickMark val="none"/>
        <c:tickLblPos val="nextTo"/>
        <c:txPr>
          <a:bodyPr/>
          <a:lstStyle/>
          <a:p>
            <a:pPr>
              <a:defRPr lang="en-US"/>
            </a:pPr>
            <a:endParaRPr lang="ru-RU"/>
          </a:p>
        </c:txPr>
        <c:crossAx val="81706368"/>
        <c:crosses val="autoZero"/>
        <c:auto val="1"/>
        <c:lblAlgn val="ctr"/>
        <c:lblOffset val="100"/>
        <c:noMultiLvlLbl val="0"/>
      </c:catAx>
      <c:valAx>
        <c:axId val="81706368"/>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spPr>
          <a:ln>
            <a:noFill/>
          </a:ln>
        </c:spPr>
        <c:txPr>
          <a:bodyPr/>
          <a:lstStyle/>
          <a:p>
            <a:pPr>
              <a:defRPr lang="en-US"/>
            </a:pPr>
            <a:endParaRPr lang="ru-RU"/>
          </a:p>
        </c:txPr>
        <c:crossAx val="8170483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768AC-09F1-FB4A-9F7E-D1F1774FCE7D}" type="doc">
      <dgm:prSet loTypeId="urn:microsoft.com/office/officeart/2005/8/layout/hChevron3" loCatId="" qsTypeId="urn:microsoft.com/office/officeart/2005/8/quickstyle/simple4" qsCatId="simple" csTypeId="urn:microsoft.com/office/officeart/2005/8/colors/accent1_2" csCatId="accent1" phldr="1"/>
      <dgm:spPr/>
    </dgm:pt>
    <dgm:pt modelId="{B0D7A88E-8F55-4448-8661-15DBB188B14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Education</a:t>
          </a:r>
          <a:endParaRPr lang="en-GB" sz="1400" b="0" dirty="0">
            <a:latin typeface="Calibri"/>
            <a:cs typeface="Calibri"/>
          </a:endParaRPr>
        </a:p>
      </dgm:t>
    </dgm:pt>
    <dgm:pt modelId="{4C0A957F-073A-A84F-9E31-7E9F88FD25B5}" type="parTrans" cxnId="{F59FE807-1132-B747-9CC1-BA65425996F7}">
      <dgm:prSet/>
      <dgm:spPr/>
      <dgm:t>
        <a:bodyPr/>
        <a:lstStyle/>
        <a:p>
          <a:endParaRPr lang="en-GB" sz="1400" b="0"/>
        </a:p>
      </dgm:t>
    </dgm:pt>
    <dgm:pt modelId="{F6090665-14CC-7447-8F15-93F14EA66D94}" type="sibTrans" cxnId="{F59FE807-1132-B747-9CC1-BA65425996F7}">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08C4BC75-6F97-144A-B10D-81006E0F3897}">
      <dgm:prSet phldrT="[Text]" custT="1">
        <dgm:style>
          <a:lnRef idx="0">
            <a:schemeClr val="accent1"/>
          </a:lnRef>
          <a:fillRef idx="3">
            <a:schemeClr val="accent1"/>
          </a:fillRef>
          <a:effectRef idx="3">
            <a:schemeClr val="accent1"/>
          </a:effectRef>
          <a:fontRef idx="minor">
            <a:schemeClr val="lt1"/>
          </a:fontRef>
        </dgm:style>
      </dgm:prSet>
      <dgm:spPr/>
      <dgm:t>
        <a:bodyPr tIns="0" bIns="0"/>
        <a:lstStyle/>
        <a:p>
          <a:r>
            <a:rPr lang="en-GB" sz="1400" b="0" spc="-10" dirty="0" smtClean="0">
              <a:latin typeface="Calibri"/>
              <a:cs typeface="Calibri"/>
            </a:rPr>
            <a:t>Ambulatory Services</a:t>
          </a:r>
          <a:endParaRPr lang="en-GB" sz="1400" b="0" spc="-10" dirty="0">
            <a:latin typeface="Calibri"/>
            <a:cs typeface="Calibri"/>
          </a:endParaRPr>
        </a:p>
      </dgm:t>
    </dgm:pt>
    <dgm:pt modelId="{C3EBCCEC-6858-4040-A81D-9520EE9EB517}" type="parTrans" cxnId="{34D7AC44-E6B9-834D-99E3-E095B52ACB05}">
      <dgm:prSet/>
      <dgm:spPr/>
      <dgm:t>
        <a:bodyPr/>
        <a:lstStyle/>
        <a:p>
          <a:endParaRPr lang="en-GB" sz="1400" b="0"/>
        </a:p>
      </dgm:t>
    </dgm:pt>
    <dgm:pt modelId="{76A915B8-2854-9D48-9AF6-67C4343ACAA9}" type="sibTrans" cxnId="{34D7AC44-E6B9-834D-99E3-E095B52ACB05}">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8BCC816C-6F9C-F144-B691-345E2EEC89B3}">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Self Care</a:t>
          </a:r>
          <a:endParaRPr lang="en-GB" sz="1400" b="0" dirty="0">
            <a:latin typeface="Calibri"/>
            <a:cs typeface="Calibri"/>
          </a:endParaRPr>
        </a:p>
      </dgm:t>
    </dgm:pt>
    <dgm:pt modelId="{AF0DA5FF-05E7-FD47-9D1C-EE0152E358C4}" type="parTrans" cxnId="{9B9FB93C-936B-4146-B32B-2DA27B7FBBC7}">
      <dgm:prSet/>
      <dgm:spPr/>
      <dgm:t>
        <a:bodyPr/>
        <a:lstStyle/>
        <a:p>
          <a:endParaRPr lang="en-GB" sz="1400" b="0"/>
        </a:p>
      </dgm:t>
    </dgm:pt>
    <dgm:pt modelId="{A326C9E6-7E2A-FD49-BA0A-D0592D2A7373}" type="sibTrans" cxnId="{9B9FB93C-936B-4146-B32B-2DA27B7FBBC7}">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3524559B-E381-5547-8FDC-5C18FD478FC3}">
      <dgm:prSe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Eye care</a:t>
          </a:r>
          <a:endParaRPr lang="en-GB" sz="1400" b="0" dirty="0">
            <a:latin typeface="Calibri"/>
            <a:cs typeface="Calibri"/>
          </a:endParaRPr>
        </a:p>
      </dgm:t>
    </dgm:pt>
    <dgm:pt modelId="{715721D6-39C8-B648-8F41-3C60491382BE}" type="parTrans" cxnId="{3EDF3C97-A1B6-EE4A-BEC2-E7035CD10EC0}">
      <dgm:prSet/>
      <dgm:spPr/>
      <dgm:t>
        <a:bodyPr/>
        <a:lstStyle/>
        <a:p>
          <a:endParaRPr lang="en-GB" sz="1400" b="0"/>
        </a:p>
      </dgm:t>
    </dgm:pt>
    <dgm:pt modelId="{F8151A94-129B-9647-8DEE-406232E6A7FE}" type="sibTrans" cxnId="{3EDF3C97-A1B6-EE4A-BEC2-E7035CD10EC0}">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D4C0A4BE-1367-9B4C-AB81-3FF1986FB0C2}">
      <dgm:prSe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Foot care</a:t>
          </a:r>
          <a:endParaRPr lang="en-GB" sz="1400" b="0" dirty="0">
            <a:latin typeface="Calibri"/>
            <a:cs typeface="Calibri"/>
          </a:endParaRPr>
        </a:p>
      </dgm:t>
    </dgm:pt>
    <dgm:pt modelId="{DD874984-5B87-A44A-8E0E-2B0D0447688B}" type="parTrans" cxnId="{6B6ED2C4-47AA-3A4D-928D-C0659D6F5389}">
      <dgm:prSet/>
      <dgm:spPr/>
      <dgm:t>
        <a:bodyPr/>
        <a:lstStyle/>
        <a:p>
          <a:endParaRPr lang="en-GB" sz="1400" b="0"/>
        </a:p>
      </dgm:t>
    </dgm:pt>
    <dgm:pt modelId="{686B04E6-B851-C84E-BBB9-4337CC47B684}" type="sibTrans" cxnId="{6B6ED2C4-47AA-3A4D-928D-C0659D6F5389}">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A092B887-6FC7-5B41-8E65-371027C26C5C}">
      <dgm:prSe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Nutrition / exercise support</a:t>
          </a:r>
          <a:endParaRPr lang="en-GB" sz="1400" b="0" dirty="0">
            <a:latin typeface="Calibri"/>
            <a:cs typeface="Calibri"/>
          </a:endParaRPr>
        </a:p>
      </dgm:t>
    </dgm:pt>
    <dgm:pt modelId="{424B5E78-D104-A940-BDA8-A287C698751D}" type="parTrans" cxnId="{72C56D34-AA39-E848-8F23-6FF5E0BFBF39}">
      <dgm:prSet/>
      <dgm:spPr/>
      <dgm:t>
        <a:bodyPr/>
        <a:lstStyle/>
        <a:p>
          <a:endParaRPr lang="en-GB" sz="1400" b="0"/>
        </a:p>
      </dgm:t>
    </dgm:pt>
    <dgm:pt modelId="{64D1929C-4B6A-0441-9F65-2A0465B71F6E}" type="sibTrans" cxnId="{72C56D34-AA39-E848-8F23-6FF5E0BFBF39}">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CFF51838-E139-0A43-9E53-D6DF5A468662}" type="pres">
      <dgm:prSet presAssocID="{2AC768AC-09F1-FB4A-9F7E-D1F1774FCE7D}" presName="Name0" presStyleCnt="0">
        <dgm:presLayoutVars>
          <dgm:dir/>
          <dgm:resizeHandles val="exact"/>
        </dgm:presLayoutVars>
      </dgm:prSet>
      <dgm:spPr/>
    </dgm:pt>
    <dgm:pt modelId="{896B3FBE-2D98-494A-86DF-158D22AB52F4}" type="pres">
      <dgm:prSet presAssocID="{B0D7A88E-8F55-4448-8661-15DBB188B148}" presName="parTxOnly" presStyleLbl="node1" presStyleIdx="0" presStyleCnt="6">
        <dgm:presLayoutVars>
          <dgm:bulletEnabled val="1"/>
        </dgm:presLayoutVars>
      </dgm:prSet>
      <dgm:spPr/>
      <dgm:t>
        <a:bodyPr/>
        <a:lstStyle/>
        <a:p>
          <a:endParaRPr lang="en-GB"/>
        </a:p>
      </dgm:t>
    </dgm:pt>
    <dgm:pt modelId="{D5668D14-DAEB-0943-AC5A-EFA61DBBB116}" type="pres">
      <dgm:prSet presAssocID="{F6090665-14CC-7447-8F15-93F14EA66D94}" presName="parSpace" presStyleCnt="0"/>
      <dgm:spPr/>
    </dgm:pt>
    <dgm:pt modelId="{42F541CD-EB03-434D-A909-5C9491D03D7E}" type="pres">
      <dgm:prSet presAssocID="{08C4BC75-6F97-144A-B10D-81006E0F3897}" presName="parTxOnly" presStyleLbl="node1" presStyleIdx="1" presStyleCnt="6">
        <dgm:presLayoutVars>
          <dgm:bulletEnabled val="1"/>
        </dgm:presLayoutVars>
      </dgm:prSet>
      <dgm:spPr/>
      <dgm:t>
        <a:bodyPr/>
        <a:lstStyle/>
        <a:p>
          <a:endParaRPr lang="en-GB"/>
        </a:p>
      </dgm:t>
    </dgm:pt>
    <dgm:pt modelId="{65A0D58B-C57A-0049-BF0E-5E337DA8F314}" type="pres">
      <dgm:prSet presAssocID="{76A915B8-2854-9D48-9AF6-67C4343ACAA9}" presName="parSpace" presStyleCnt="0"/>
      <dgm:spPr/>
    </dgm:pt>
    <dgm:pt modelId="{105843D4-30DB-834F-AD06-49148AB973F5}" type="pres">
      <dgm:prSet presAssocID="{8BCC816C-6F9C-F144-B691-345E2EEC89B3}" presName="parTxOnly" presStyleLbl="node1" presStyleIdx="2" presStyleCnt="6">
        <dgm:presLayoutVars>
          <dgm:bulletEnabled val="1"/>
        </dgm:presLayoutVars>
      </dgm:prSet>
      <dgm:spPr/>
      <dgm:t>
        <a:bodyPr/>
        <a:lstStyle/>
        <a:p>
          <a:endParaRPr lang="en-GB"/>
        </a:p>
      </dgm:t>
    </dgm:pt>
    <dgm:pt modelId="{9B69D6FA-E2FA-E64B-9EAA-C269AEF54EDC}" type="pres">
      <dgm:prSet presAssocID="{A326C9E6-7E2A-FD49-BA0A-D0592D2A7373}" presName="parSpace" presStyleCnt="0"/>
      <dgm:spPr/>
    </dgm:pt>
    <dgm:pt modelId="{5DD44DB9-0006-E84D-ADF2-7A8C69B27F94}" type="pres">
      <dgm:prSet presAssocID="{3524559B-E381-5547-8FDC-5C18FD478FC3}" presName="parTxOnly" presStyleLbl="node1" presStyleIdx="3" presStyleCnt="6">
        <dgm:presLayoutVars>
          <dgm:bulletEnabled val="1"/>
        </dgm:presLayoutVars>
      </dgm:prSet>
      <dgm:spPr/>
      <dgm:t>
        <a:bodyPr/>
        <a:lstStyle/>
        <a:p>
          <a:endParaRPr lang="en-GB"/>
        </a:p>
      </dgm:t>
    </dgm:pt>
    <dgm:pt modelId="{DE39196E-7C0C-DE43-A5C1-CF4CCC4F1EB8}" type="pres">
      <dgm:prSet presAssocID="{F8151A94-129B-9647-8DEE-406232E6A7FE}" presName="parSpace" presStyleCnt="0"/>
      <dgm:spPr/>
    </dgm:pt>
    <dgm:pt modelId="{B4BBA030-B8AB-884A-9687-F72DD63518A6}" type="pres">
      <dgm:prSet presAssocID="{D4C0A4BE-1367-9B4C-AB81-3FF1986FB0C2}" presName="parTxOnly" presStyleLbl="node1" presStyleIdx="4" presStyleCnt="6">
        <dgm:presLayoutVars>
          <dgm:bulletEnabled val="1"/>
        </dgm:presLayoutVars>
      </dgm:prSet>
      <dgm:spPr/>
      <dgm:t>
        <a:bodyPr/>
        <a:lstStyle/>
        <a:p>
          <a:endParaRPr lang="en-GB"/>
        </a:p>
      </dgm:t>
    </dgm:pt>
    <dgm:pt modelId="{D66EBF9D-6D94-4949-9752-F44228B2BF51}" type="pres">
      <dgm:prSet presAssocID="{686B04E6-B851-C84E-BBB9-4337CC47B684}" presName="parSpace" presStyleCnt="0"/>
      <dgm:spPr/>
    </dgm:pt>
    <dgm:pt modelId="{7B511057-21A3-7E4F-B608-AA1B84811A78}" type="pres">
      <dgm:prSet presAssocID="{A092B887-6FC7-5B41-8E65-371027C26C5C}" presName="parTxOnly" presStyleLbl="node1" presStyleIdx="5" presStyleCnt="6">
        <dgm:presLayoutVars>
          <dgm:bulletEnabled val="1"/>
        </dgm:presLayoutVars>
      </dgm:prSet>
      <dgm:spPr/>
      <dgm:t>
        <a:bodyPr/>
        <a:lstStyle/>
        <a:p>
          <a:endParaRPr lang="en-GB"/>
        </a:p>
      </dgm:t>
    </dgm:pt>
  </dgm:ptLst>
  <dgm:cxnLst>
    <dgm:cxn modelId="{890DC112-DFC4-42C6-B855-62BD6A321341}" type="presOf" srcId="{A092B887-6FC7-5B41-8E65-371027C26C5C}" destId="{7B511057-21A3-7E4F-B608-AA1B84811A78}" srcOrd="0" destOrd="0" presId="urn:microsoft.com/office/officeart/2005/8/layout/hChevron3"/>
    <dgm:cxn modelId="{4C8AC468-6898-4E61-91BC-82E6FE82D54D}" type="presOf" srcId="{08C4BC75-6F97-144A-B10D-81006E0F3897}" destId="{42F541CD-EB03-434D-A909-5C9491D03D7E}" srcOrd="0" destOrd="0" presId="urn:microsoft.com/office/officeart/2005/8/layout/hChevron3"/>
    <dgm:cxn modelId="{C3056216-4636-4FDD-A3A0-24A5FCA6944B}" type="presOf" srcId="{3524559B-E381-5547-8FDC-5C18FD478FC3}" destId="{5DD44DB9-0006-E84D-ADF2-7A8C69B27F94}" srcOrd="0" destOrd="0" presId="urn:microsoft.com/office/officeart/2005/8/layout/hChevron3"/>
    <dgm:cxn modelId="{6B6ED2C4-47AA-3A4D-928D-C0659D6F5389}" srcId="{2AC768AC-09F1-FB4A-9F7E-D1F1774FCE7D}" destId="{D4C0A4BE-1367-9B4C-AB81-3FF1986FB0C2}" srcOrd="4" destOrd="0" parTransId="{DD874984-5B87-A44A-8E0E-2B0D0447688B}" sibTransId="{686B04E6-B851-C84E-BBB9-4337CC47B684}"/>
    <dgm:cxn modelId="{DA7522CF-13D1-4F3F-83AC-55FD4A58D331}" type="presOf" srcId="{B0D7A88E-8F55-4448-8661-15DBB188B148}" destId="{896B3FBE-2D98-494A-86DF-158D22AB52F4}" srcOrd="0" destOrd="0" presId="urn:microsoft.com/office/officeart/2005/8/layout/hChevron3"/>
    <dgm:cxn modelId="{34D7AC44-E6B9-834D-99E3-E095B52ACB05}" srcId="{2AC768AC-09F1-FB4A-9F7E-D1F1774FCE7D}" destId="{08C4BC75-6F97-144A-B10D-81006E0F3897}" srcOrd="1" destOrd="0" parTransId="{C3EBCCEC-6858-4040-A81D-9520EE9EB517}" sibTransId="{76A915B8-2854-9D48-9AF6-67C4343ACAA9}"/>
    <dgm:cxn modelId="{72C56D34-AA39-E848-8F23-6FF5E0BFBF39}" srcId="{2AC768AC-09F1-FB4A-9F7E-D1F1774FCE7D}" destId="{A092B887-6FC7-5B41-8E65-371027C26C5C}" srcOrd="5" destOrd="0" parTransId="{424B5E78-D104-A940-BDA8-A287C698751D}" sibTransId="{64D1929C-4B6A-0441-9F65-2A0465B71F6E}"/>
    <dgm:cxn modelId="{3EDF3C97-A1B6-EE4A-BEC2-E7035CD10EC0}" srcId="{2AC768AC-09F1-FB4A-9F7E-D1F1774FCE7D}" destId="{3524559B-E381-5547-8FDC-5C18FD478FC3}" srcOrd="3" destOrd="0" parTransId="{715721D6-39C8-B648-8F41-3C60491382BE}" sibTransId="{F8151A94-129B-9647-8DEE-406232E6A7FE}"/>
    <dgm:cxn modelId="{E0BCA794-DC76-41D9-AFC6-6DC918DA7ACF}" type="presOf" srcId="{2AC768AC-09F1-FB4A-9F7E-D1F1774FCE7D}" destId="{CFF51838-E139-0A43-9E53-D6DF5A468662}" srcOrd="0" destOrd="0" presId="urn:microsoft.com/office/officeart/2005/8/layout/hChevron3"/>
    <dgm:cxn modelId="{9B9FB93C-936B-4146-B32B-2DA27B7FBBC7}" srcId="{2AC768AC-09F1-FB4A-9F7E-D1F1774FCE7D}" destId="{8BCC816C-6F9C-F144-B691-345E2EEC89B3}" srcOrd="2" destOrd="0" parTransId="{AF0DA5FF-05E7-FD47-9D1C-EE0152E358C4}" sibTransId="{A326C9E6-7E2A-FD49-BA0A-D0592D2A7373}"/>
    <dgm:cxn modelId="{3072A7DC-32BD-4AE1-938A-007FF58C6BF1}" type="presOf" srcId="{8BCC816C-6F9C-F144-B691-345E2EEC89B3}" destId="{105843D4-30DB-834F-AD06-49148AB973F5}" srcOrd="0" destOrd="0" presId="urn:microsoft.com/office/officeart/2005/8/layout/hChevron3"/>
    <dgm:cxn modelId="{F59FE807-1132-B747-9CC1-BA65425996F7}" srcId="{2AC768AC-09F1-FB4A-9F7E-D1F1774FCE7D}" destId="{B0D7A88E-8F55-4448-8661-15DBB188B148}" srcOrd="0" destOrd="0" parTransId="{4C0A957F-073A-A84F-9E31-7E9F88FD25B5}" sibTransId="{F6090665-14CC-7447-8F15-93F14EA66D94}"/>
    <dgm:cxn modelId="{F2E5D169-CFDD-40BD-A84F-3857EF879146}" type="presOf" srcId="{D4C0A4BE-1367-9B4C-AB81-3FF1986FB0C2}" destId="{B4BBA030-B8AB-884A-9687-F72DD63518A6}" srcOrd="0" destOrd="0" presId="urn:microsoft.com/office/officeart/2005/8/layout/hChevron3"/>
    <dgm:cxn modelId="{13856E1D-1A4B-4B1E-AF5E-C0150EBC9770}" type="presParOf" srcId="{CFF51838-E139-0A43-9E53-D6DF5A468662}" destId="{896B3FBE-2D98-494A-86DF-158D22AB52F4}" srcOrd="0" destOrd="0" presId="urn:microsoft.com/office/officeart/2005/8/layout/hChevron3"/>
    <dgm:cxn modelId="{9CD36FDE-5DCB-47E9-9F91-761BDCC97A58}" type="presParOf" srcId="{CFF51838-E139-0A43-9E53-D6DF5A468662}" destId="{D5668D14-DAEB-0943-AC5A-EFA61DBBB116}" srcOrd="1" destOrd="0" presId="urn:microsoft.com/office/officeart/2005/8/layout/hChevron3"/>
    <dgm:cxn modelId="{9325E29A-3F9B-4315-8D6B-D690C5CB59FE}" type="presParOf" srcId="{CFF51838-E139-0A43-9E53-D6DF5A468662}" destId="{42F541CD-EB03-434D-A909-5C9491D03D7E}" srcOrd="2" destOrd="0" presId="urn:microsoft.com/office/officeart/2005/8/layout/hChevron3"/>
    <dgm:cxn modelId="{18915B28-0428-4FDE-B9FF-425CDBCFD40D}" type="presParOf" srcId="{CFF51838-E139-0A43-9E53-D6DF5A468662}" destId="{65A0D58B-C57A-0049-BF0E-5E337DA8F314}" srcOrd="3" destOrd="0" presId="urn:microsoft.com/office/officeart/2005/8/layout/hChevron3"/>
    <dgm:cxn modelId="{6ED874DD-1E20-49F7-B7BC-DF6CEBFB85E2}" type="presParOf" srcId="{CFF51838-E139-0A43-9E53-D6DF5A468662}" destId="{105843D4-30DB-834F-AD06-49148AB973F5}" srcOrd="4" destOrd="0" presId="urn:microsoft.com/office/officeart/2005/8/layout/hChevron3"/>
    <dgm:cxn modelId="{954898BC-CDBA-49EE-AABC-ADAB8CC1706D}" type="presParOf" srcId="{CFF51838-E139-0A43-9E53-D6DF5A468662}" destId="{9B69D6FA-E2FA-E64B-9EAA-C269AEF54EDC}" srcOrd="5" destOrd="0" presId="urn:microsoft.com/office/officeart/2005/8/layout/hChevron3"/>
    <dgm:cxn modelId="{EFD08BBD-1126-49E7-B96F-ED7CDB411408}" type="presParOf" srcId="{CFF51838-E139-0A43-9E53-D6DF5A468662}" destId="{5DD44DB9-0006-E84D-ADF2-7A8C69B27F94}" srcOrd="6" destOrd="0" presId="urn:microsoft.com/office/officeart/2005/8/layout/hChevron3"/>
    <dgm:cxn modelId="{21542B2E-8AD4-4DE2-BDA6-6986260E1A77}" type="presParOf" srcId="{CFF51838-E139-0A43-9E53-D6DF5A468662}" destId="{DE39196E-7C0C-DE43-A5C1-CF4CCC4F1EB8}" srcOrd="7" destOrd="0" presId="urn:microsoft.com/office/officeart/2005/8/layout/hChevron3"/>
    <dgm:cxn modelId="{C3E21ACA-ADC5-4607-88C9-4376AA6094D9}" type="presParOf" srcId="{CFF51838-E139-0A43-9E53-D6DF5A468662}" destId="{B4BBA030-B8AB-884A-9687-F72DD63518A6}" srcOrd="8" destOrd="0" presId="urn:microsoft.com/office/officeart/2005/8/layout/hChevron3"/>
    <dgm:cxn modelId="{9CFB4D79-AFE1-4CA5-9D0B-C7DDB5A2121C}" type="presParOf" srcId="{CFF51838-E139-0A43-9E53-D6DF5A468662}" destId="{D66EBF9D-6D94-4949-9752-F44228B2BF51}" srcOrd="9" destOrd="0" presId="urn:microsoft.com/office/officeart/2005/8/layout/hChevron3"/>
    <dgm:cxn modelId="{E7F89FA8-BAA4-4DCC-9DAA-8646B8F7F150}" type="presParOf" srcId="{CFF51838-E139-0A43-9E53-D6DF5A468662}" destId="{7B511057-21A3-7E4F-B608-AA1B84811A78}"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768AC-09F1-FB4A-9F7E-D1F1774FCE7D}" type="doc">
      <dgm:prSet loTypeId="urn:microsoft.com/office/officeart/2005/8/layout/hChevron3" loCatId="" qsTypeId="urn:microsoft.com/office/officeart/2005/8/quickstyle/simple4" qsCatId="simple" csTypeId="urn:microsoft.com/office/officeart/2005/8/colors/accent1_2" csCatId="accent1" phldr="1"/>
      <dgm:spPr/>
    </dgm:pt>
    <dgm:pt modelId="{B0D7A88E-8F55-4448-8661-15DBB188B148}">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Diagnostic services</a:t>
          </a:r>
          <a:endParaRPr lang="en-GB" sz="1400" b="0" dirty="0">
            <a:latin typeface="Calibri"/>
            <a:cs typeface="Calibri"/>
          </a:endParaRPr>
        </a:p>
      </dgm:t>
    </dgm:pt>
    <dgm:pt modelId="{4C0A957F-073A-A84F-9E31-7E9F88FD25B5}" type="parTrans" cxnId="{F59FE807-1132-B747-9CC1-BA65425996F7}">
      <dgm:prSet/>
      <dgm:spPr/>
      <dgm:t>
        <a:bodyPr/>
        <a:lstStyle/>
        <a:p>
          <a:endParaRPr lang="en-GB" sz="1400" b="0"/>
        </a:p>
      </dgm:t>
    </dgm:pt>
    <dgm:pt modelId="{F6090665-14CC-7447-8F15-93F14EA66D94}" type="sibTrans" cxnId="{F59FE807-1132-B747-9CC1-BA65425996F7}">
      <dgm:prSet custT="1">
        <dgm:style>
          <a:lnRef idx="1">
            <a:schemeClr val="dk1"/>
          </a:lnRef>
          <a:fillRef idx="3">
            <a:schemeClr val="dk1"/>
          </a:fillRef>
          <a:effectRef idx="2">
            <a:schemeClr val="dk1"/>
          </a:effectRef>
          <a:fontRef idx="minor">
            <a:schemeClr val="lt1"/>
          </a:fontRef>
        </dgm:style>
      </dgm:prSet>
      <dgm:spPr/>
      <dgm:t>
        <a:bodyPr/>
        <a:lstStyle/>
        <a:p>
          <a:endParaRPr lang="en-GB" sz="1400" b="0"/>
        </a:p>
      </dgm:t>
    </dgm:pt>
    <dgm:pt modelId="{4D2F5C7A-EC48-4849-9568-3D0F3897F2F5}">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Palliative care</a:t>
          </a:r>
          <a:endParaRPr lang="en-GB" sz="1400" b="0" dirty="0">
            <a:latin typeface="Calibri"/>
            <a:cs typeface="Calibri"/>
          </a:endParaRPr>
        </a:p>
      </dgm:t>
    </dgm:pt>
    <dgm:pt modelId="{3A97C4BB-85D2-544F-8E78-2FE081AD06C0}" type="parTrans" cxnId="{11FC71E8-6374-6E41-BEB3-EC7364497901}">
      <dgm:prSet/>
      <dgm:spPr/>
      <dgm:t>
        <a:bodyPr/>
        <a:lstStyle/>
        <a:p>
          <a:endParaRPr lang="en-GB" b="0"/>
        </a:p>
      </dgm:t>
    </dgm:pt>
    <dgm:pt modelId="{3D9D968B-D591-634D-BC15-AC9AFEE0CB6C}" type="sibTrans" cxnId="{11FC71E8-6374-6E41-BEB3-EC7364497901}">
      <dgm:prSet/>
      <dgm:spPr/>
      <dgm:t>
        <a:bodyPr/>
        <a:lstStyle/>
        <a:p>
          <a:endParaRPr lang="en-GB" b="0"/>
        </a:p>
      </dgm:t>
    </dgm:pt>
    <dgm:pt modelId="{676A3475-09E5-624F-BB33-2D1D8B2C31C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t>In-home services</a:t>
          </a:r>
          <a:endParaRPr lang="en-GB" sz="1400" b="0" dirty="0"/>
        </a:p>
      </dgm:t>
    </dgm:pt>
    <dgm:pt modelId="{4D7ECCC6-A36D-004C-8AC2-31E851C04FB3}" type="parTrans" cxnId="{071356E1-7C67-CF46-9D6C-54CB0DE4D311}">
      <dgm:prSet/>
      <dgm:spPr/>
      <dgm:t>
        <a:bodyPr/>
        <a:lstStyle/>
        <a:p>
          <a:endParaRPr lang="en-GB" b="0"/>
        </a:p>
      </dgm:t>
    </dgm:pt>
    <dgm:pt modelId="{591FC7E1-2A5C-FB4B-B2DF-CB917D0F6B0C}" type="sibTrans" cxnId="{071356E1-7C67-CF46-9D6C-54CB0DE4D311}">
      <dgm:prSet/>
      <dgm:spPr/>
      <dgm:t>
        <a:bodyPr/>
        <a:lstStyle/>
        <a:p>
          <a:endParaRPr lang="en-GB" b="0"/>
        </a:p>
      </dgm:t>
    </dgm:pt>
    <dgm:pt modelId="{F8FD4B7F-9BC6-A345-A3BA-F5E30D61A5D1}">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Acute inpatient care</a:t>
          </a:r>
          <a:endParaRPr lang="en-GB" sz="1400" b="0" dirty="0">
            <a:latin typeface="Calibri"/>
            <a:cs typeface="Calibri"/>
          </a:endParaRPr>
        </a:p>
      </dgm:t>
    </dgm:pt>
    <dgm:pt modelId="{FFA7D51F-3A0A-8F43-A5E2-EFB835F02B0C}" type="parTrans" cxnId="{9DA509B9-453D-C949-AA76-451EB8A336A4}">
      <dgm:prSet/>
      <dgm:spPr/>
      <dgm:t>
        <a:bodyPr/>
        <a:lstStyle/>
        <a:p>
          <a:endParaRPr lang="en-GB" b="0"/>
        </a:p>
      </dgm:t>
    </dgm:pt>
    <dgm:pt modelId="{3CC09E5E-63F0-C447-8B63-9E3F220DF7AC}" type="sibTrans" cxnId="{9DA509B9-453D-C949-AA76-451EB8A336A4}">
      <dgm:prSet/>
      <dgm:spPr/>
      <dgm:t>
        <a:bodyPr/>
        <a:lstStyle/>
        <a:p>
          <a:endParaRPr lang="en-GB" b="0"/>
        </a:p>
      </dgm:t>
    </dgm:pt>
    <dgm:pt modelId="{E73FB2EE-C252-0741-9559-1C1C02CBFC1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Long-term care</a:t>
          </a:r>
          <a:endParaRPr lang="en-GB" sz="1400" b="0" dirty="0">
            <a:latin typeface="Calibri"/>
            <a:cs typeface="Calibri"/>
          </a:endParaRPr>
        </a:p>
      </dgm:t>
    </dgm:pt>
    <dgm:pt modelId="{DF23B130-BA29-2041-B056-778F36F6000E}" type="parTrans" cxnId="{FDD8A62F-BA0E-1A43-99D8-DC81561C1D39}">
      <dgm:prSet/>
      <dgm:spPr/>
      <dgm:t>
        <a:bodyPr/>
        <a:lstStyle/>
        <a:p>
          <a:endParaRPr lang="en-GB" b="0"/>
        </a:p>
      </dgm:t>
    </dgm:pt>
    <dgm:pt modelId="{730E691D-106E-C44C-81CE-6DFD4E95E36B}" type="sibTrans" cxnId="{FDD8A62F-BA0E-1A43-99D8-DC81561C1D39}">
      <dgm:prSet/>
      <dgm:spPr/>
      <dgm:t>
        <a:bodyPr/>
        <a:lstStyle/>
        <a:p>
          <a:endParaRPr lang="en-GB" b="0"/>
        </a:p>
      </dgm:t>
    </dgm:pt>
    <dgm:pt modelId="{7C4B0B3C-3F76-DE48-8D46-9818994DE37F}">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GB" sz="1400" b="0" dirty="0" smtClean="0">
              <a:latin typeface="Calibri"/>
              <a:cs typeface="Calibri"/>
            </a:rPr>
            <a:t>Emergency care</a:t>
          </a:r>
          <a:endParaRPr lang="en-GB" sz="1400" b="0" dirty="0">
            <a:latin typeface="Calibri"/>
            <a:cs typeface="Calibri"/>
          </a:endParaRPr>
        </a:p>
      </dgm:t>
    </dgm:pt>
    <dgm:pt modelId="{9E716B3D-84D8-F84A-914B-098E9327453B}" type="parTrans" cxnId="{FA49EC98-8BDA-EE45-8215-7D223C2C5012}">
      <dgm:prSet/>
      <dgm:spPr/>
      <dgm:t>
        <a:bodyPr/>
        <a:lstStyle/>
        <a:p>
          <a:endParaRPr lang="en-GB" b="0"/>
        </a:p>
      </dgm:t>
    </dgm:pt>
    <dgm:pt modelId="{EF5EFE6F-419D-1648-B159-2EA860FCF5AF}" type="sibTrans" cxnId="{FA49EC98-8BDA-EE45-8215-7D223C2C5012}">
      <dgm:prSet/>
      <dgm:spPr/>
      <dgm:t>
        <a:bodyPr/>
        <a:lstStyle/>
        <a:p>
          <a:endParaRPr lang="en-GB" b="0"/>
        </a:p>
      </dgm:t>
    </dgm:pt>
    <dgm:pt modelId="{CFF51838-E139-0A43-9E53-D6DF5A468662}" type="pres">
      <dgm:prSet presAssocID="{2AC768AC-09F1-FB4A-9F7E-D1F1774FCE7D}" presName="Name0" presStyleCnt="0">
        <dgm:presLayoutVars>
          <dgm:dir/>
          <dgm:resizeHandles val="exact"/>
        </dgm:presLayoutVars>
      </dgm:prSet>
      <dgm:spPr/>
    </dgm:pt>
    <dgm:pt modelId="{896B3FBE-2D98-494A-86DF-158D22AB52F4}" type="pres">
      <dgm:prSet presAssocID="{B0D7A88E-8F55-4448-8661-15DBB188B148}" presName="parTxOnly" presStyleLbl="node1" presStyleIdx="0" presStyleCnt="6">
        <dgm:presLayoutVars>
          <dgm:bulletEnabled val="1"/>
        </dgm:presLayoutVars>
      </dgm:prSet>
      <dgm:spPr/>
      <dgm:t>
        <a:bodyPr/>
        <a:lstStyle/>
        <a:p>
          <a:endParaRPr lang="en-GB"/>
        </a:p>
      </dgm:t>
    </dgm:pt>
    <dgm:pt modelId="{D5668D14-DAEB-0943-AC5A-EFA61DBBB116}" type="pres">
      <dgm:prSet presAssocID="{F6090665-14CC-7447-8F15-93F14EA66D94}" presName="parSpace" presStyleCnt="0"/>
      <dgm:spPr/>
    </dgm:pt>
    <dgm:pt modelId="{6528D133-1284-5E40-BE25-35E5522AD16C}" type="pres">
      <dgm:prSet presAssocID="{7C4B0B3C-3F76-DE48-8D46-9818994DE37F}" presName="parTxOnly" presStyleLbl="node1" presStyleIdx="1" presStyleCnt="6">
        <dgm:presLayoutVars>
          <dgm:bulletEnabled val="1"/>
        </dgm:presLayoutVars>
      </dgm:prSet>
      <dgm:spPr/>
      <dgm:t>
        <a:bodyPr/>
        <a:lstStyle/>
        <a:p>
          <a:endParaRPr lang="en-GB"/>
        </a:p>
      </dgm:t>
    </dgm:pt>
    <dgm:pt modelId="{1DE0EA65-5545-EC47-9CED-EC7EA0DB0FA8}" type="pres">
      <dgm:prSet presAssocID="{EF5EFE6F-419D-1648-B159-2EA860FCF5AF}" presName="parSpace" presStyleCnt="0"/>
      <dgm:spPr/>
    </dgm:pt>
    <dgm:pt modelId="{0E3298AB-BD6A-484D-91E3-4406907B270C}" type="pres">
      <dgm:prSet presAssocID="{4D2F5C7A-EC48-4849-9568-3D0F3897F2F5}" presName="parTxOnly" presStyleLbl="node1" presStyleIdx="2" presStyleCnt="6">
        <dgm:presLayoutVars>
          <dgm:bulletEnabled val="1"/>
        </dgm:presLayoutVars>
      </dgm:prSet>
      <dgm:spPr/>
      <dgm:t>
        <a:bodyPr/>
        <a:lstStyle/>
        <a:p>
          <a:endParaRPr lang="en-GB"/>
        </a:p>
      </dgm:t>
    </dgm:pt>
    <dgm:pt modelId="{241C9D65-1EEE-2D43-9435-0CBDB03AFF44}" type="pres">
      <dgm:prSet presAssocID="{3D9D968B-D591-634D-BC15-AC9AFEE0CB6C}" presName="parSpace" presStyleCnt="0"/>
      <dgm:spPr/>
    </dgm:pt>
    <dgm:pt modelId="{D1746FD7-417A-FA43-A358-04533262A641}" type="pres">
      <dgm:prSet presAssocID="{676A3475-09E5-624F-BB33-2D1D8B2C31CD}" presName="parTxOnly" presStyleLbl="node1" presStyleIdx="3" presStyleCnt="6">
        <dgm:presLayoutVars>
          <dgm:bulletEnabled val="1"/>
        </dgm:presLayoutVars>
      </dgm:prSet>
      <dgm:spPr/>
      <dgm:t>
        <a:bodyPr/>
        <a:lstStyle/>
        <a:p>
          <a:endParaRPr lang="en-GB"/>
        </a:p>
      </dgm:t>
    </dgm:pt>
    <dgm:pt modelId="{80C2A3C7-8D84-2248-9CC3-4932AC090C57}" type="pres">
      <dgm:prSet presAssocID="{591FC7E1-2A5C-FB4B-B2DF-CB917D0F6B0C}" presName="parSpace" presStyleCnt="0"/>
      <dgm:spPr/>
    </dgm:pt>
    <dgm:pt modelId="{EBED5B77-D94B-434C-85E4-CE3F45EB7C55}" type="pres">
      <dgm:prSet presAssocID="{F8FD4B7F-9BC6-A345-A3BA-F5E30D61A5D1}" presName="parTxOnly" presStyleLbl="node1" presStyleIdx="4" presStyleCnt="6">
        <dgm:presLayoutVars>
          <dgm:bulletEnabled val="1"/>
        </dgm:presLayoutVars>
      </dgm:prSet>
      <dgm:spPr/>
      <dgm:t>
        <a:bodyPr/>
        <a:lstStyle/>
        <a:p>
          <a:endParaRPr lang="en-GB"/>
        </a:p>
      </dgm:t>
    </dgm:pt>
    <dgm:pt modelId="{3BB09830-C0FC-5C4A-BB0E-1A55141ADA48}" type="pres">
      <dgm:prSet presAssocID="{3CC09E5E-63F0-C447-8B63-9E3F220DF7AC}" presName="parSpace" presStyleCnt="0"/>
      <dgm:spPr/>
    </dgm:pt>
    <dgm:pt modelId="{8FE8E4BD-C512-834C-93B1-E7D0A9B8099A}" type="pres">
      <dgm:prSet presAssocID="{E73FB2EE-C252-0741-9559-1C1C02CBFC1F}" presName="parTxOnly" presStyleLbl="node1" presStyleIdx="5" presStyleCnt="6">
        <dgm:presLayoutVars>
          <dgm:bulletEnabled val="1"/>
        </dgm:presLayoutVars>
      </dgm:prSet>
      <dgm:spPr/>
      <dgm:t>
        <a:bodyPr/>
        <a:lstStyle/>
        <a:p>
          <a:endParaRPr lang="en-GB"/>
        </a:p>
      </dgm:t>
    </dgm:pt>
  </dgm:ptLst>
  <dgm:cxnLst>
    <dgm:cxn modelId="{9DA509B9-453D-C949-AA76-451EB8A336A4}" srcId="{2AC768AC-09F1-FB4A-9F7E-D1F1774FCE7D}" destId="{F8FD4B7F-9BC6-A345-A3BA-F5E30D61A5D1}" srcOrd="4" destOrd="0" parTransId="{FFA7D51F-3A0A-8F43-A5E2-EFB835F02B0C}" sibTransId="{3CC09E5E-63F0-C447-8B63-9E3F220DF7AC}"/>
    <dgm:cxn modelId="{D3438A42-D02E-45BC-BE1B-F4F96DC64B87}" type="presOf" srcId="{7C4B0B3C-3F76-DE48-8D46-9818994DE37F}" destId="{6528D133-1284-5E40-BE25-35E5522AD16C}" srcOrd="0" destOrd="0" presId="urn:microsoft.com/office/officeart/2005/8/layout/hChevron3"/>
    <dgm:cxn modelId="{F518AFFC-A95C-4E73-9A16-0EB54EE0A0E6}" type="presOf" srcId="{F8FD4B7F-9BC6-A345-A3BA-F5E30D61A5D1}" destId="{EBED5B77-D94B-434C-85E4-CE3F45EB7C55}" srcOrd="0" destOrd="0" presId="urn:microsoft.com/office/officeart/2005/8/layout/hChevron3"/>
    <dgm:cxn modelId="{FDD8A62F-BA0E-1A43-99D8-DC81561C1D39}" srcId="{2AC768AC-09F1-FB4A-9F7E-D1F1774FCE7D}" destId="{E73FB2EE-C252-0741-9559-1C1C02CBFC1F}" srcOrd="5" destOrd="0" parTransId="{DF23B130-BA29-2041-B056-778F36F6000E}" sibTransId="{730E691D-106E-C44C-81CE-6DFD4E95E36B}"/>
    <dgm:cxn modelId="{11FC71E8-6374-6E41-BEB3-EC7364497901}" srcId="{2AC768AC-09F1-FB4A-9F7E-D1F1774FCE7D}" destId="{4D2F5C7A-EC48-4849-9568-3D0F3897F2F5}" srcOrd="2" destOrd="0" parTransId="{3A97C4BB-85D2-544F-8E78-2FE081AD06C0}" sibTransId="{3D9D968B-D591-634D-BC15-AC9AFEE0CB6C}"/>
    <dgm:cxn modelId="{18D5DD15-DE64-4E87-BF57-2F1126A6C905}" type="presOf" srcId="{B0D7A88E-8F55-4448-8661-15DBB188B148}" destId="{896B3FBE-2D98-494A-86DF-158D22AB52F4}" srcOrd="0" destOrd="0" presId="urn:microsoft.com/office/officeart/2005/8/layout/hChevron3"/>
    <dgm:cxn modelId="{F59FE807-1132-B747-9CC1-BA65425996F7}" srcId="{2AC768AC-09F1-FB4A-9F7E-D1F1774FCE7D}" destId="{B0D7A88E-8F55-4448-8661-15DBB188B148}" srcOrd="0" destOrd="0" parTransId="{4C0A957F-073A-A84F-9E31-7E9F88FD25B5}" sibTransId="{F6090665-14CC-7447-8F15-93F14EA66D94}"/>
    <dgm:cxn modelId="{709DF68E-92F2-432E-9CCE-B95C9E4D7332}" type="presOf" srcId="{4D2F5C7A-EC48-4849-9568-3D0F3897F2F5}" destId="{0E3298AB-BD6A-484D-91E3-4406907B270C}" srcOrd="0" destOrd="0" presId="urn:microsoft.com/office/officeart/2005/8/layout/hChevron3"/>
    <dgm:cxn modelId="{071356E1-7C67-CF46-9D6C-54CB0DE4D311}" srcId="{2AC768AC-09F1-FB4A-9F7E-D1F1774FCE7D}" destId="{676A3475-09E5-624F-BB33-2D1D8B2C31CD}" srcOrd="3" destOrd="0" parTransId="{4D7ECCC6-A36D-004C-8AC2-31E851C04FB3}" sibTransId="{591FC7E1-2A5C-FB4B-B2DF-CB917D0F6B0C}"/>
    <dgm:cxn modelId="{B083A8B0-8305-4F19-95A2-A3080D82536E}" type="presOf" srcId="{E73FB2EE-C252-0741-9559-1C1C02CBFC1F}" destId="{8FE8E4BD-C512-834C-93B1-E7D0A9B8099A}" srcOrd="0" destOrd="0" presId="urn:microsoft.com/office/officeart/2005/8/layout/hChevron3"/>
    <dgm:cxn modelId="{FA49EC98-8BDA-EE45-8215-7D223C2C5012}" srcId="{2AC768AC-09F1-FB4A-9F7E-D1F1774FCE7D}" destId="{7C4B0B3C-3F76-DE48-8D46-9818994DE37F}" srcOrd="1" destOrd="0" parTransId="{9E716B3D-84D8-F84A-914B-098E9327453B}" sibTransId="{EF5EFE6F-419D-1648-B159-2EA860FCF5AF}"/>
    <dgm:cxn modelId="{03364B54-BDDA-40C6-8AEA-0482AD6B0B59}" type="presOf" srcId="{676A3475-09E5-624F-BB33-2D1D8B2C31CD}" destId="{D1746FD7-417A-FA43-A358-04533262A641}" srcOrd="0" destOrd="0" presId="urn:microsoft.com/office/officeart/2005/8/layout/hChevron3"/>
    <dgm:cxn modelId="{953BBB52-6A2F-440F-A3B3-ED57E3799648}" type="presOf" srcId="{2AC768AC-09F1-FB4A-9F7E-D1F1774FCE7D}" destId="{CFF51838-E139-0A43-9E53-D6DF5A468662}" srcOrd="0" destOrd="0" presId="urn:microsoft.com/office/officeart/2005/8/layout/hChevron3"/>
    <dgm:cxn modelId="{21C9FA6B-A898-49DF-B307-05240138D142}" type="presParOf" srcId="{CFF51838-E139-0A43-9E53-D6DF5A468662}" destId="{896B3FBE-2D98-494A-86DF-158D22AB52F4}" srcOrd="0" destOrd="0" presId="urn:microsoft.com/office/officeart/2005/8/layout/hChevron3"/>
    <dgm:cxn modelId="{D4B78B49-4524-491E-BCC2-1E112CCAA42A}" type="presParOf" srcId="{CFF51838-E139-0A43-9E53-D6DF5A468662}" destId="{D5668D14-DAEB-0943-AC5A-EFA61DBBB116}" srcOrd="1" destOrd="0" presId="urn:microsoft.com/office/officeart/2005/8/layout/hChevron3"/>
    <dgm:cxn modelId="{6B02A389-C1B9-4F0C-AD8E-5A9779A111D5}" type="presParOf" srcId="{CFF51838-E139-0A43-9E53-D6DF5A468662}" destId="{6528D133-1284-5E40-BE25-35E5522AD16C}" srcOrd="2" destOrd="0" presId="urn:microsoft.com/office/officeart/2005/8/layout/hChevron3"/>
    <dgm:cxn modelId="{FAD78E08-5EF5-4317-ACE7-B4386A56B00C}" type="presParOf" srcId="{CFF51838-E139-0A43-9E53-D6DF5A468662}" destId="{1DE0EA65-5545-EC47-9CED-EC7EA0DB0FA8}" srcOrd="3" destOrd="0" presId="urn:microsoft.com/office/officeart/2005/8/layout/hChevron3"/>
    <dgm:cxn modelId="{4646328F-CEE9-4708-A715-B59D1ECC69F2}" type="presParOf" srcId="{CFF51838-E139-0A43-9E53-D6DF5A468662}" destId="{0E3298AB-BD6A-484D-91E3-4406907B270C}" srcOrd="4" destOrd="0" presId="urn:microsoft.com/office/officeart/2005/8/layout/hChevron3"/>
    <dgm:cxn modelId="{5D2A1965-52D2-4A2F-AF72-061AA03E488F}" type="presParOf" srcId="{CFF51838-E139-0A43-9E53-D6DF5A468662}" destId="{241C9D65-1EEE-2D43-9435-0CBDB03AFF44}" srcOrd="5" destOrd="0" presId="urn:microsoft.com/office/officeart/2005/8/layout/hChevron3"/>
    <dgm:cxn modelId="{1F132B0B-7142-4878-9FF9-18D4D80DE938}" type="presParOf" srcId="{CFF51838-E139-0A43-9E53-D6DF5A468662}" destId="{D1746FD7-417A-FA43-A358-04533262A641}" srcOrd="6" destOrd="0" presId="urn:microsoft.com/office/officeart/2005/8/layout/hChevron3"/>
    <dgm:cxn modelId="{C50B21EB-F1D0-4921-8340-28CC36FDA50A}" type="presParOf" srcId="{CFF51838-E139-0A43-9E53-D6DF5A468662}" destId="{80C2A3C7-8D84-2248-9CC3-4932AC090C57}" srcOrd="7" destOrd="0" presId="urn:microsoft.com/office/officeart/2005/8/layout/hChevron3"/>
    <dgm:cxn modelId="{EEE2D59D-741A-4FF2-A252-2E0DC51B2151}" type="presParOf" srcId="{CFF51838-E139-0A43-9E53-D6DF5A468662}" destId="{EBED5B77-D94B-434C-85E4-CE3F45EB7C55}" srcOrd="8" destOrd="0" presId="urn:microsoft.com/office/officeart/2005/8/layout/hChevron3"/>
    <dgm:cxn modelId="{CD78F753-9F63-4C2F-9733-EF260209FADF}" type="presParOf" srcId="{CFF51838-E139-0A43-9E53-D6DF5A468662}" destId="{3BB09830-C0FC-5C4A-BB0E-1A55141ADA48}" srcOrd="9" destOrd="0" presId="urn:microsoft.com/office/officeart/2005/8/layout/hChevron3"/>
    <dgm:cxn modelId="{36AC3234-0960-4292-837F-A1ACFECCC20B}" type="presParOf" srcId="{CFF51838-E139-0A43-9E53-D6DF5A468662}" destId="{8FE8E4BD-C512-834C-93B1-E7D0A9B8099A}"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E7058E-ADAC-6F48-93C9-EE6AB249DCF8}"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9EA4A221-631D-5C4D-BC39-DFC97A918B3A}">
      <dgm:prSet phldrT="[Text]"/>
      <dgm:spPr/>
      <dgm:t>
        <a:bodyPr/>
        <a:lstStyle/>
        <a:p>
          <a:r>
            <a:rPr lang="ru-RU" dirty="0" smtClean="0"/>
            <a:t>Определить целевые группы населения</a:t>
          </a:r>
          <a:endParaRPr lang="en-US" dirty="0"/>
        </a:p>
      </dgm:t>
    </dgm:pt>
    <dgm:pt modelId="{4ED3BA4B-8304-AC43-BD2B-75D8C997E834}" type="parTrans" cxnId="{FE553225-770E-A441-AF49-60733EDD2906}">
      <dgm:prSet/>
      <dgm:spPr/>
      <dgm:t>
        <a:bodyPr/>
        <a:lstStyle/>
        <a:p>
          <a:endParaRPr lang="en-US"/>
        </a:p>
      </dgm:t>
    </dgm:pt>
    <dgm:pt modelId="{D90925C3-569A-2844-80BE-424D960B76ED}" type="sibTrans" cxnId="{FE553225-770E-A441-AF49-60733EDD2906}">
      <dgm:prSet/>
      <dgm:spPr/>
      <dgm:t>
        <a:bodyPr/>
        <a:lstStyle/>
        <a:p>
          <a:endParaRPr lang="en-US"/>
        </a:p>
      </dgm:t>
    </dgm:pt>
    <dgm:pt modelId="{6DCEA65C-447C-8848-AFB7-39F01E5CEF98}">
      <dgm:prSet phldrT="[Text]"/>
      <dgm:spPr/>
      <dgm:t>
        <a:bodyPr/>
        <a:lstStyle/>
        <a:p>
          <a:r>
            <a:rPr lang="ru-RU" dirty="0" smtClean="0"/>
            <a:t>Выбрать</a:t>
          </a:r>
          <a:r>
            <a:rPr lang="en-US" dirty="0" smtClean="0"/>
            <a:t> 2-3 </a:t>
          </a:r>
          <a:r>
            <a:rPr lang="ru-RU" dirty="0" smtClean="0"/>
            <a:t>хронических заболевания</a:t>
          </a:r>
          <a:r>
            <a:rPr lang="en-US" dirty="0" smtClean="0"/>
            <a:t> (</a:t>
          </a:r>
          <a:r>
            <a:rPr lang="ru-RU" dirty="0" smtClean="0"/>
            <a:t>напр.</a:t>
          </a:r>
          <a:r>
            <a:rPr lang="en-US" dirty="0" smtClean="0"/>
            <a:t> </a:t>
          </a:r>
          <a:r>
            <a:rPr lang="ru-RU" dirty="0" smtClean="0"/>
            <a:t>астма</a:t>
          </a:r>
          <a:r>
            <a:rPr lang="en-US" dirty="0" smtClean="0"/>
            <a:t>, </a:t>
          </a:r>
          <a:r>
            <a:rPr lang="ru-RU" dirty="0" smtClean="0"/>
            <a:t>диабет и гипертония</a:t>
          </a:r>
          <a:r>
            <a:rPr lang="en-US" dirty="0" smtClean="0"/>
            <a:t>)</a:t>
          </a:r>
          <a:endParaRPr lang="en-US" dirty="0"/>
        </a:p>
      </dgm:t>
    </dgm:pt>
    <dgm:pt modelId="{F4749450-66E4-8D4C-BBB8-ED09EAB05E94}" type="parTrans" cxnId="{91F0714B-2515-DD4D-AAA1-BA5A106EEBB0}">
      <dgm:prSet/>
      <dgm:spPr/>
      <dgm:t>
        <a:bodyPr/>
        <a:lstStyle/>
        <a:p>
          <a:endParaRPr lang="en-US"/>
        </a:p>
      </dgm:t>
    </dgm:pt>
    <dgm:pt modelId="{0DEA764E-1937-0241-BC8A-A9231BC3233D}" type="sibTrans" cxnId="{91F0714B-2515-DD4D-AAA1-BA5A106EEBB0}">
      <dgm:prSet/>
      <dgm:spPr/>
      <dgm:t>
        <a:bodyPr/>
        <a:lstStyle/>
        <a:p>
          <a:endParaRPr lang="en-US"/>
        </a:p>
      </dgm:t>
    </dgm:pt>
    <dgm:pt modelId="{BA8A80EC-234C-CB46-910B-30E6E47696D5}">
      <dgm:prSet phldrT="[Text]"/>
      <dgm:spPr/>
      <dgm:t>
        <a:bodyPr/>
        <a:lstStyle/>
        <a:p>
          <a:r>
            <a:rPr lang="ru-RU" dirty="0" smtClean="0"/>
            <a:t>Согласовать показатели здоровья</a:t>
          </a:r>
          <a:r>
            <a:rPr lang="en-US" dirty="0" smtClean="0"/>
            <a:t>/</a:t>
          </a:r>
          <a:r>
            <a:rPr lang="ru-RU" dirty="0" smtClean="0"/>
            <a:t>цели для группы населения</a:t>
          </a:r>
          <a:endParaRPr lang="en-US" dirty="0"/>
        </a:p>
      </dgm:t>
    </dgm:pt>
    <dgm:pt modelId="{2560CBC0-558D-0849-8BE8-D23894CC77C3}" type="parTrans" cxnId="{FD9D640E-0B6A-5E4E-B0ED-1578388E37C0}">
      <dgm:prSet/>
      <dgm:spPr/>
      <dgm:t>
        <a:bodyPr/>
        <a:lstStyle/>
        <a:p>
          <a:endParaRPr lang="en-US"/>
        </a:p>
      </dgm:t>
    </dgm:pt>
    <dgm:pt modelId="{E56A1B85-0959-E048-9F73-8E225CC6EEE2}" type="sibTrans" cxnId="{FD9D640E-0B6A-5E4E-B0ED-1578388E37C0}">
      <dgm:prSet/>
      <dgm:spPr/>
      <dgm:t>
        <a:bodyPr/>
        <a:lstStyle/>
        <a:p>
          <a:endParaRPr lang="en-US"/>
        </a:p>
      </dgm:t>
    </dgm:pt>
    <dgm:pt modelId="{BEBC4361-BF42-3240-BD6E-069F4AB8CA3A}">
      <dgm:prSet phldrT="[Text]"/>
      <dgm:spPr/>
      <dgm:t>
        <a:bodyPr/>
        <a:lstStyle/>
        <a:p>
          <a:r>
            <a:rPr lang="ru-RU" dirty="0" smtClean="0"/>
            <a:t>Создать инструменты для координации</a:t>
          </a:r>
          <a:endParaRPr lang="en-US" dirty="0"/>
        </a:p>
      </dgm:t>
    </dgm:pt>
    <dgm:pt modelId="{3F021928-748D-5648-8E16-2EFA4DF6285D}" type="parTrans" cxnId="{8D794CE4-93BE-A54B-BE0A-ED151BEC6A6F}">
      <dgm:prSet/>
      <dgm:spPr/>
      <dgm:t>
        <a:bodyPr/>
        <a:lstStyle/>
        <a:p>
          <a:endParaRPr lang="en-US"/>
        </a:p>
      </dgm:t>
    </dgm:pt>
    <dgm:pt modelId="{93FEA080-4F36-AA47-8CA1-4463427AC10D}" type="sibTrans" cxnId="{8D794CE4-93BE-A54B-BE0A-ED151BEC6A6F}">
      <dgm:prSet/>
      <dgm:spPr/>
      <dgm:t>
        <a:bodyPr/>
        <a:lstStyle/>
        <a:p>
          <a:endParaRPr lang="en-US"/>
        </a:p>
      </dgm:t>
    </dgm:pt>
    <dgm:pt modelId="{840A2E3C-8B79-DD4D-8407-8625BF80B05B}">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smtClean="0"/>
            <a:t> </a:t>
          </a:r>
          <a:r>
            <a:rPr lang="ru-RU" dirty="0" smtClean="0"/>
            <a:t>Обеспечить участие врачей в программах повышения квалификации</a:t>
          </a:r>
          <a:endParaRPr lang="en-US" dirty="0"/>
        </a:p>
      </dgm:t>
    </dgm:pt>
    <dgm:pt modelId="{2BE079C8-B787-0846-AF52-DEFC8AEF4958}" type="parTrans" cxnId="{A1001016-BACE-E94C-8BCC-3C35F9E50A06}">
      <dgm:prSet/>
      <dgm:spPr/>
      <dgm:t>
        <a:bodyPr/>
        <a:lstStyle/>
        <a:p>
          <a:endParaRPr lang="en-US"/>
        </a:p>
      </dgm:t>
    </dgm:pt>
    <dgm:pt modelId="{6854AC9E-9ABF-E546-B400-F5ED929CCCB4}" type="sibTrans" cxnId="{A1001016-BACE-E94C-8BCC-3C35F9E50A06}">
      <dgm:prSet/>
      <dgm:spPr/>
      <dgm:t>
        <a:bodyPr/>
        <a:lstStyle/>
        <a:p>
          <a:endParaRPr lang="en-US"/>
        </a:p>
      </dgm:t>
    </dgm:pt>
    <dgm:pt modelId="{13C843B6-1B00-B747-ABB9-E3CC96CC2EDF}">
      <dgm:prSet phldrT="[Text]"/>
      <dgm:spPr/>
      <dgm:t>
        <a:bodyPr/>
        <a:lstStyle/>
        <a:p>
          <a:r>
            <a:rPr lang="ru-RU" dirty="0" smtClean="0">
              <a:solidFill>
                <a:schemeClr val="bg1"/>
              </a:solidFill>
            </a:rPr>
            <a:t>Оценить эффект</a:t>
          </a:r>
          <a:endParaRPr lang="en-US" dirty="0">
            <a:solidFill>
              <a:schemeClr val="bg1"/>
            </a:solidFill>
          </a:endParaRPr>
        </a:p>
      </dgm:t>
    </dgm:pt>
    <dgm:pt modelId="{E2B7913C-C28E-054A-A880-7B6606E584F3}" type="parTrans" cxnId="{2B070709-B2FF-B344-BD23-9C346EDAF801}">
      <dgm:prSet/>
      <dgm:spPr/>
      <dgm:t>
        <a:bodyPr/>
        <a:lstStyle/>
        <a:p>
          <a:endParaRPr lang="en-US"/>
        </a:p>
      </dgm:t>
    </dgm:pt>
    <dgm:pt modelId="{B6875A2C-3E6D-5645-B86E-8B98AEE163EC}" type="sibTrans" cxnId="{2B070709-B2FF-B344-BD23-9C346EDAF801}">
      <dgm:prSet/>
      <dgm:spPr/>
      <dgm:t>
        <a:bodyPr/>
        <a:lstStyle/>
        <a:p>
          <a:endParaRPr lang="en-US"/>
        </a:p>
      </dgm:t>
    </dgm:pt>
    <dgm:pt modelId="{E28C6BE6-B047-D24D-9440-41F2D8F07401}">
      <dgm:prSet phldrT="[Text]"/>
      <dgm:spPr/>
      <dgm:t>
        <a:bodyPr/>
        <a:lstStyle/>
        <a:p>
          <a:r>
            <a:rPr lang="ru-RU" dirty="0" smtClean="0"/>
            <a:t>Организовать систему обучения и распространения информации</a:t>
          </a:r>
          <a:endParaRPr lang="en-US" dirty="0"/>
        </a:p>
      </dgm:t>
    </dgm:pt>
    <dgm:pt modelId="{ADB74224-BD4D-9E41-BFFB-163C7B8C047C}" type="parTrans" cxnId="{9571DF7C-06AD-6044-B364-2A0CCBF26F96}">
      <dgm:prSet/>
      <dgm:spPr/>
      <dgm:t>
        <a:bodyPr/>
        <a:lstStyle/>
        <a:p>
          <a:endParaRPr lang="en-US"/>
        </a:p>
      </dgm:t>
    </dgm:pt>
    <dgm:pt modelId="{68F22494-716C-1C4C-A165-7E9E0AB00CF8}" type="sibTrans" cxnId="{9571DF7C-06AD-6044-B364-2A0CCBF26F96}">
      <dgm:prSet/>
      <dgm:spPr/>
      <dgm:t>
        <a:bodyPr/>
        <a:lstStyle/>
        <a:p>
          <a:endParaRPr lang="en-US"/>
        </a:p>
      </dgm:t>
    </dgm:pt>
    <dgm:pt modelId="{A7F5079D-C17B-154D-AE1A-6D73267C9364}">
      <dgm:prSet phldrT="[Text]"/>
      <dgm:spPr/>
      <dgm:t>
        <a:bodyPr/>
        <a:lstStyle/>
        <a:p>
          <a:r>
            <a:rPr lang="ru-RU" dirty="0" smtClean="0"/>
            <a:t>Использовать индикаторы и экспертные оценки с целью сравнения результатов</a:t>
          </a:r>
          <a:endParaRPr lang="en-US" dirty="0"/>
        </a:p>
      </dgm:t>
    </dgm:pt>
    <dgm:pt modelId="{A5BC80BE-5119-D34B-B36D-F853B3ADBD49}" type="parTrans" cxnId="{552CE5C9-9559-FA48-A16F-A293180225A0}">
      <dgm:prSet/>
      <dgm:spPr/>
      <dgm:t>
        <a:bodyPr/>
        <a:lstStyle/>
        <a:p>
          <a:endParaRPr lang="en-US"/>
        </a:p>
      </dgm:t>
    </dgm:pt>
    <dgm:pt modelId="{212E3972-3F40-C64A-A9A3-D26ADD07A709}" type="sibTrans" cxnId="{552CE5C9-9559-FA48-A16F-A293180225A0}">
      <dgm:prSet/>
      <dgm:spPr/>
      <dgm:t>
        <a:bodyPr/>
        <a:lstStyle/>
        <a:p>
          <a:endParaRPr lang="en-US"/>
        </a:p>
      </dgm:t>
    </dgm:pt>
    <dgm:pt modelId="{EF275D12-DF80-3B4B-BD2C-6441EA942BA3}">
      <dgm:prSet phldrT="[Text]"/>
      <dgm:spPr/>
      <dgm:t>
        <a:bodyPr/>
        <a:lstStyle/>
        <a:p>
          <a:pPr marL="57150" indent="0" algn="l" defTabSz="488950">
            <a:lnSpc>
              <a:spcPct val="90000"/>
            </a:lnSpc>
            <a:spcBef>
              <a:spcPct val="0"/>
            </a:spcBef>
            <a:spcAft>
              <a:spcPct val="15000"/>
            </a:spcAft>
            <a:buNone/>
          </a:pPr>
          <a:r>
            <a:rPr lang="en-US" dirty="0" smtClean="0"/>
            <a:t> </a:t>
          </a:r>
          <a:r>
            <a:rPr lang="ru-RU" dirty="0" smtClean="0"/>
            <a:t>Разработать клинические протоколы для </a:t>
          </a:r>
          <a:r>
            <a:rPr lang="en-US" dirty="0" smtClean="0"/>
            <a:t>2-3 </a:t>
          </a:r>
          <a:r>
            <a:rPr lang="ru-RU" dirty="0" smtClean="0"/>
            <a:t>заболеваний</a:t>
          </a:r>
          <a:r>
            <a:rPr lang="en-US" dirty="0" smtClean="0"/>
            <a:t>, </a:t>
          </a:r>
          <a:r>
            <a:rPr lang="ru-RU" dirty="0" smtClean="0"/>
            <a:t>отражающие потребности пациентов в ПМСП, специализированной помощи и стационарной помощи</a:t>
          </a:r>
          <a:endParaRPr lang="en-US" dirty="0"/>
        </a:p>
      </dgm:t>
    </dgm:pt>
    <dgm:pt modelId="{766ADB1C-8EDE-444E-BD71-DA7DD6CF9DDF}" type="parTrans" cxnId="{06AC37F2-89AE-874C-A723-4FE016DF1A60}">
      <dgm:prSet/>
      <dgm:spPr/>
      <dgm:t>
        <a:bodyPr/>
        <a:lstStyle/>
        <a:p>
          <a:endParaRPr lang="en-US"/>
        </a:p>
      </dgm:t>
    </dgm:pt>
    <dgm:pt modelId="{AC1C247F-752F-7245-9F12-75AB880ED0A5}" type="sibTrans" cxnId="{06AC37F2-89AE-874C-A723-4FE016DF1A60}">
      <dgm:prSet/>
      <dgm:spPr/>
      <dgm:t>
        <a:bodyPr/>
        <a:lstStyle/>
        <a:p>
          <a:endParaRPr lang="en-US"/>
        </a:p>
      </dgm:t>
    </dgm:pt>
    <dgm:pt modelId="{BF749FC5-4DDA-7A4D-917E-161464D4BA68}">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smtClean="0"/>
            <a:t> </a:t>
          </a:r>
          <a:r>
            <a:rPr lang="ru-RU" dirty="0" smtClean="0"/>
            <a:t>Обеспечить механизмы  координации между ВОП и специалистами: ежемесячные совещания, сетевое общение, информационные бюллетени</a:t>
          </a:r>
          <a:endParaRPr lang="en-US" dirty="0"/>
        </a:p>
      </dgm:t>
    </dgm:pt>
    <dgm:pt modelId="{550A4018-954A-4944-A23D-F1AE49ABCDAF}" type="parTrans" cxnId="{AF4C664C-B477-3D41-9052-C86B2EAA9FF2}">
      <dgm:prSet/>
      <dgm:spPr/>
      <dgm:t>
        <a:bodyPr/>
        <a:lstStyle/>
        <a:p>
          <a:endParaRPr lang="en-US"/>
        </a:p>
      </dgm:t>
    </dgm:pt>
    <dgm:pt modelId="{56146D7B-E874-044E-BE2E-2ED63ECC7F8A}" type="sibTrans" cxnId="{AF4C664C-B477-3D41-9052-C86B2EAA9FF2}">
      <dgm:prSet/>
      <dgm:spPr/>
      <dgm:t>
        <a:bodyPr/>
        <a:lstStyle/>
        <a:p>
          <a:endParaRPr lang="en-US"/>
        </a:p>
      </dgm:t>
    </dgm:pt>
    <dgm:pt modelId="{05BE2AA5-7BD0-6440-8AD3-D0E24D78B3A6}">
      <dgm:prSet phldrT="[Text]"/>
      <dgm:spPr/>
      <dgm:t>
        <a:bodyPr/>
        <a:lstStyle/>
        <a:p>
          <a:r>
            <a:rPr lang="ru-RU" dirty="0" smtClean="0"/>
            <a:t>Определить задачи для программ управления заболевания с определением ответственных за их достижение</a:t>
          </a:r>
          <a:r>
            <a:rPr lang="en-US" dirty="0" smtClean="0"/>
            <a:t> </a:t>
          </a:r>
          <a:endParaRPr lang="en-US" dirty="0"/>
        </a:p>
      </dgm:t>
    </dgm:pt>
    <dgm:pt modelId="{F61602A2-5EA8-524A-BA29-2C0CB264FDB0}" type="parTrans" cxnId="{0B4E2EAD-1BA3-E645-9D0D-4B7FC2F1E946}">
      <dgm:prSet/>
      <dgm:spPr/>
      <dgm:t>
        <a:bodyPr/>
        <a:lstStyle/>
        <a:p>
          <a:endParaRPr lang="en-US"/>
        </a:p>
      </dgm:t>
    </dgm:pt>
    <dgm:pt modelId="{D408DE1F-C738-584E-99CF-B14A0CCB33A3}" type="sibTrans" cxnId="{0B4E2EAD-1BA3-E645-9D0D-4B7FC2F1E946}">
      <dgm:prSet/>
      <dgm:spPr/>
      <dgm:t>
        <a:bodyPr/>
        <a:lstStyle/>
        <a:p>
          <a:endParaRPr lang="en-US"/>
        </a:p>
      </dgm:t>
    </dgm:pt>
    <dgm:pt modelId="{CF17EDED-40A9-2F4D-BCD3-7AF19491649D}">
      <dgm:prSet phldrT="[Tex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smtClean="0"/>
            <a:t> </a:t>
          </a:r>
          <a:r>
            <a:rPr lang="ru-RU" dirty="0" smtClean="0"/>
            <a:t> Внедрить электронные медицинские карты с возможностью обмена информацией между различными уровнями медицинской помощи</a:t>
          </a:r>
          <a:endParaRPr lang="en-US" dirty="0"/>
        </a:p>
      </dgm:t>
    </dgm:pt>
    <dgm:pt modelId="{D08CE061-32B9-844A-95AE-536F4817E0D9}" type="parTrans" cxnId="{4A6100EF-D0B1-B046-A1D7-E71ED7E61FC5}">
      <dgm:prSet/>
      <dgm:spPr/>
      <dgm:t>
        <a:bodyPr/>
        <a:lstStyle/>
        <a:p>
          <a:endParaRPr lang="en-US"/>
        </a:p>
      </dgm:t>
    </dgm:pt>
    <dgm:pt modelId="{5DDF7B01-3F9C-6D4B-8CE9-737920D63780}" type="sibTrans" cxnId="{4A6100EF-D0B1-B046-A1D7-E71ED7E61FC5}">
      <dgm:prSet/>
      <dgm:spPr/>
      <dgm:t>
        <a:bodyPr/>
        <a:lstStyle/>
        <a:p>
          <a:endParaRPr lang="en-US"/>
        </a:p>
      </dgm:t>
    </dgm:pt>
    <dgm:pt modelId="{96F3F3AD-CABB-EE46-B17B-3153D454B258}">
      <dgm:prSet phldrT="[Text]"/>
      <dgm:spPr/>
      <dgm:t>
        <a:bodyPr/>
        <a:lstStyle/>
        <a:p>
          <a:r>
            <a:rPr lang="ru-RU" dirty="0" smtClean="0"/>
            <a:t>Связать измерение результатов с системой оплаты, используя соглашения об </a:t>
          </a:r>
          <a:r>
            <a:rPr lang="ru-RU" dirty="0" err="1" smtClean="0"/>
            <a:t>оплате-по-результатам</a:t>
          </a:r>
          <a:endParaRPr lang="en-US" dirty="0"/>
        </a:p>
      </dgm:t>
    </dgm:pt>
    <dgm:pt modelId="{A80AFD3C-FA4E-8C48-BA42-16603CE6F421}" type="parTrans" cxnId="{A6CBDF06-E2C5-0B41-AFD6-80997D45C835}">
      <dgm:prSet/>
      <dgm:spPr/>
      <dgm:t>
        <a:bodyPr/>
        <a:lstStyle/>
        <a:p>
          <a:endParaRPr lang="en-US"/>
        </a:p>
      </dgm:t>
    </dgm:pt>
    <dgm:pt modelId="{79C52AE7-2C32-5741-984F-C50495FA9992}" type="sibTrans" cxnId="{A6CBDF06-E2C5-0B41-AFD6-80997D45C835}">
      <dgm:prSet/>
      <dgm:spPr/>
      <dgm:t>
        <a:bodyPr/>
        <a:lstStyle/>
        <a:p>
          <a:endParaRPr lang="en-US"/>
        </a:p>
      </dgm:t>
    </dgm:pt>
    <dgm:pt modelId="{54934E10-1583-184E-AD75-D52F24E47579}" type="pres">
      <dgm:prSet presAssocID="{04E7058E-ADAC-6F48-93C9-EE6AB249DCF8}" presName="linearFlow" presStyleCnt="0">
        <dgm:presLayoutVars>
          <dgm:dir/>
          <dgm:animLvl val="lvl"/>
          <dgm:resizeHandles val="exact"/>
        </dgm:presLayoutVars>
      </dgm:prSet>
      <dgm:spPr/>
      <dgm:t>
        <a:bodyPr/>
        <a:lstStyle/>
        <a:p>
          <a:endParaRPr lang="en-US"/>
        </a:p>
      </dgm:t>
    </dgm:pt>
    <dgm:pt modelId="{1C11420C-6103-6047-BB28-3CCB91A96956}" type="pres">
      <dgm:prSet presAssocID="{9EA4A221-631D-5C4D-BC39-DFC97A918B3A}" presName="composite" presStyleCnt="0"/>
      <dgm:spPr/>
    </dgm:pt>
    <dgm:pt modelId="{E498D3F8-CCA8-BB4E-A541-CC653DF8390D}" type="pres">
      <dgm:prSet presAssocID="{9EA4A221-631D-5C4D-BC39-DFC97A918B3A}" presName="parentText" presStyleLbl="alignNode1" presStyleIdx="0" presStyleCnt="3">
        <dgm:presLayoutVars>
          <dgm:chMax val="1"/>
          <dgm:bulletEnabled val="1"/>
        </dgm:presLayoutVars>
      </dgm:prSet>
      <dgm:spPr/>
      <dgm:t>
        <a:bodyPr/>
        <a:lstStyle/>
        <a:p>
          <a:endParaRPr lang="en-US"/>
        </a:p>
      </dgm:t>
    </dgm:pt>
    <dgm:pt modelId="{A081912C-6266-FD40-A02A-5A1191824099}" type="pres">
      <dgm:prSet presAssocID="{9EA4A221-631D-5C4D-BC39-DFC97A918B3A}" presName="descendantText" presStyleLbl="alignAcc1" presStyleIdx="0" presStyleCnt="3">
        <dgm:presLayoutVars>
          <dgm:bulletEnabled val="1"/>
        </dgm:presLayoutVars>
      </dgm:prSet>
      <dgm:spPr/>
      <dgm:t>
        <a:bodyPr/>
        <a:lstStyle/>
        <a:p>
          <a:endParaRPr lang="en-US"/>
        </a:p>
      </dgm:t>
    </dgm:pt>
    <dgm:pt modelId="{E53A94D9-02A6-AE48-A57C-50C44E979157}" type="pres">
      <dgm:prSet presAssocID="{D90925C3-569A-2844-80BE-424D960B76ED}" presName="sp" presStyleCnt="0"/>
      <dgm:spPr/>
    </dgm:pt>
    <dgm:pt modelId="{10C03D6B-05FF-AC42-A79A-130DD6A74CF2}" type="pres">
      <dgm:prSet presAssocID="{BEBC4361-BF42-3240-BD6E-069F4AB8CA3A}" presName="composite" presStyleCnt="0"/>
      <dgm:spPr/>
    </dgm:pt>
    <dgm:pt modelId="{19541302-12D5-A148-B999-2E84C79AA80B}" type="pres">
      <dgm:prSet presAssocID="{BEBC4361-BF42-3240-BD6E-069F4AB8CA3A}" presName="parentText" presStyleLbl="alignNode1" presStyleIdx="1" presStyleCnt="3">
        <dgm:presLayoutVars>
          <dgm:chMax val="1"/>
          <dgm:bulletEnabled val="1"/>
        </dgm:presLayoutVars>
      </dgm:prSet>
      <dgm:spPr/>
      <dgm:t>
        <a:bodyPr/>
        <a:lstStyle/>
        <a:p>
          <a:endParaRPr lang="en-US"/>
        </a:p>
      </dgm:t>
    </dgm:pt>
    <dgm:pt modelId="{DFAC098C-B950-5449-A8A5-3F571DAE4672}" type="pres">
      <dgm:prSet presAssocID="{BEBC4361-BF42-3240-BD6E-069F4AB8CA3A}" presName="descendantText" presStyleLbl="alignAcc1" presStyleIdx="1" presStyleCnt="3" custScaleY="139958">
        <dgm:presLayoutVars>
          <dgm:bulletEnabled val="1"/>
        </dgm:presLayoutVars>
      </dgm:prSet>
      <dgm:spPr/>
      <dgm:t>
        <a:bodyPr/>
        <a:lstStyle/>
        <a:p>
          <a:endParaRPr lang="en-US"/>
        </a:p>
      </dgm:t>
    </dgm:pt>
    <dgm:pt modelId="{1727691F-9F3B-544A-8D5E-0A2055B03FF9}" type="pres">
      <dgm:prSet presAssocID="{93FEA080-4F36-AA47-8CA1-4463427AC10D}" presName="sp" presStyleCnt="0"/>
      <dgm:spPr/>
    </dgm:pt>
    <dgm:pt modelId="{89D37252-DD28-FE45-BE28-9FB52827EFB0}" type="pres">
      <dgm:prSet presAssocID="{13C843B6-1B00-B747-ABB9-E3CC96CC2EDF}" presName="composite" presStyleCnt="0"/>
      <dgm:spPr/>
    </dgm:pt>
    <dgm:pt modelId="{CD7E196A-D5C2-9742-890D-CAAA76757084}" type="pres">
      <dgm:prSet presAssocID="{13C843B6-1B00-B747-ABB9-E3CC96CC2EDF}" presName="parentText" presStyleLbl="alignNode1" presStyleIdx="2" presStyleCnt="3">
        <dgm:presLayoutVars>
          <dgm:chMax val="1"/>
          <dgm:bulletEnabled val="1"/>
        </dgm:presLayoutVars>
      </dgm:prSet>
      <dgm:spPr/>
      <dgm:t>
        <a:bodyPr/>
        <a:lstStyle/>
        <a:p>
          <a:endParaRPr lang="en-US"/>
        </a:p>
      </dgm:t>
    </dgm:pt>
    <dgm:pt modelId="{4D1C1A4E-1CD3-2D46-A431-1BACAB2865BB}" type="pres">
      <dgm:prSet presAssocID="{13C843B6-1B00-B747-ABB9-E3CC96CC2EDF}" presName="descendantText" presStyleLbl="alignAcc1" presStyleIdx="2" presStyleCnt="3">
        <dgm:presLayoutVars>
          <dgm:bulletEnabled val="1"/>
        </dgm:presLayoutVars>
      </dgm:prSet>
      <dgm:spPr/>
      <dgm:t>
        <a:bodyPr/>
        <a:lstStyle/>
        <a:p>
          <a:endParaRPr lang="en-US"/>
        </a:p>
      </dgm:t>
    </dgm:pt>
  </dgm:ptLst>
  <dgm:cxnLst>
    <dgm:cxn modelId="{0B4E2EAD-1BA3-E645-9D0D-4B7FC2F1E946}" srcId="{9EA4A221-631D-5C4D-BC39-DFC97A918B3A}" destId="{05BE2AA5-7BD0-6440-8AD3-D0E24D78B3A6}" srcOrd="2" destOrd="0" parTransId="{F61602A2-5EA8-524A-BA29-2C0CB264FDB0}" sibTransId="{D408DE1F-C738-584E-99CF-B14A0CCB33A3}"/>
    <dgm:cxn modelId="{E8A773DC-3F9A-4E9C-984C-C385A22530EA}" type="presOf" srcId="{BA8A80EC-234C-CB46-910B-30E6E47696D5}" destId="{A081912C-6266-FD40-A02A-5A1191824099}" srcOrd="0" destOrd="1" presId="urn:microsoft.com/office/officeart/2005/8/layout/chevron2"/>
    <dgm:cxn modelId="{FE553225-770E-A441-AF49-60733EDD2906}" srcId="{04E7058E-ADAC-6F48-93C9-EE6AB249DCF8}" destId="{9EA4A221-631D-5C4D-BC39-DFC97A918B3A}" srcOrd="0" destOrd="0" parTransId="{4ED3BA4B-8304-AC43-BD2B-75D8C997E834}" sibTransId="{D90925C3-569A-2844-80BE-424D960B76ED}"/>
    <dgm:cxn modelId="{FD9D640E-0B6A-5E4E-B0ED-1578388E37C0}" srcId="{9EA4A221-631D-5C4D-BC39-DFC97A918B3A}" destId="{BA8A80EC-234C-CB46-910B-30E6E47696D5}" srcOrd="1" destOrd="0" parTransId="{2560CBC0-558D-0849-8BE8-D23894CC77C3}" sibTransId="{E56A1B85-0959-E048-9F73-8E225CC6EEE2}"/>
    <dgm:cxn modelId="{4E7FF9EF-B7DA-4C49-8EE1-2F890E1A3CC6}" type="presOf" srcId="{BF749FC5-4DDA-7A4D-917E-161464D4BA68}" destId="{DFAC098C-B950-5449-A8A5-3F571DAE4672}" srcOrd="0" destOrd="2" presId="urn:microsoft.com/office/officeart/2005/8/layout/chevron2"/>
    <dgm:cxn modelId="{552CE5C9-9559-FA48-A16F-A293180225A0}" srcId="{13C843B6-1B00-B747-ABB9-E3CC96CC2EDF}" destId="{A7F5079D-C17B-154D-AE1A-6D73267C9364}" srcOrd="1" destOrd="0" parTransId="{A5BC80BE-5119-D34B-B36D-F853B3ADBD49}" sibTransId="{212E3972-3F40-C64A-A9A3-D26ADD07A709}"/>
    <dgm:cxn modelId="{9571DF7C-06AD-6044-B364-2A0CCBF26F96}" srcId="{13C843B6-1B00-B747-ABB9-E3CC96CC2EDF}" destId="{E28C6BE6-B047-D24D-9440-41F2D8F07401}" srcOrd="0" destOrd="0" parTransId="{ADB74224-BD4D-9E41-BFFB-163C7B8C047C}" sibTransId="{68F22494-716C-1C4C-A165-7E9E0AB00CF8}"/>
    <dgm:cxn modelId="{56F1F2DE-E2A0-4B1F-9A04-B0E5B92B5D82}" type="presOf" srcId="{05BE2AA5-7BD0-6440-8AD3-D0E24D78B3A6}" destId="{A081912C-6266-FD40-A02A-5A1191824099}" srcOrd="0" destOrd="2" presId="urn:microsoft.com/office/officeart/2005/8/layout/chevron2"/>
    <dgm:cxn modelId="{989CE145-F2FF-4274-AD61-5BA21F79D08C}" type="presOf" srcId="{13C843B6-1B00-B747-ABB9-E3CC96CC2EDF}" destId="{CD7E196A-D5C2-9742-890D-CAAA76757084}" srcOrd="0" destOrd="0" presId="urn:microsoft.com/office/officeart/2005/8/layout/chevron2"/>
    <dgm:cxn modelId="{40F6E731-A886-4CDB-83D6-C87DF0C8EC2F}" type="presOf" srcId="{840A2E3C-8B79-DD4D-8407-8625BF80B05B}" destId="{DFAC098C-B950-5449-A8A5-3F571DAE4672}" srcOrd="0" destOrd="1" presId="urn:microsoft.com/office/officeart/2005/8/layout/chevron2"/>
    <dgm:cxn modelId="{F2A58F76-42ED-4BBB-8489-2E362E4C5362}" type="presOf" srcId="{CF17EDED-40A9-2F4D-BCD3-7AF19491649D}" destId="{DFAC098C-B950-5449-A8A5-3F571DAE4672}" srcOrd="0" destOrd="3" presId="urn:microsoft.com/office/officeart/2005/8/layout/chevron2"/>
    <dgm:cxn modelId="{0698C81F-AEFC-44C8-B567-E60FCBC3AF82}" type="presOf" srcId="{6DCEA65C-447C-8848-AFB7-39F01E5CEF98}" destId="{A081912C-6266-FD40-A02A-5A1191824099}" srcOrd="0" destOrd="0" presId="urn:microsoft.com/office/officeart/2005/8/layout/chevron2"/>
    <dgm:cxn modelId="{AF4C664C-B477-3D41-9052-C86B2EAA9FF2}" srcId="{BEBC4361-BF42-3240-BD6E-069F4AB8CA3A}" destId="{BF749FC5-4DDA-7A4D-917E-161464D4BA68}" srcOrd="2" destOrd="0" parTransId="{550A4018-954A-4944-A23D-F1AE49ABCDAF}" sibTransId="{56146D7B-E874-044E-BE2E-2ED63ECC7F8A}"/>
    <dgm:cxn modelId="{2B070709-B2FF-B344-BD23-9C346EDAF801}" srcId="{04E7058E-ADAC-6F48-93C9-EE6AB249DCF8}" destId="{13C843B6-1B00-B747-ABB9-E3CC96CC2EDF}" srcOrd="2" destOrd="0" parTransId="{E2B7913C-C28E-054A-A880-7B6606E584F3}" sibTransId="{B6875A2C-3E6D-5645-B86E-8B98AEE163EC}"/>
    <dgm:cxn modelId="{951E0AB3-E45D-4203-9816-93B8D4C0DEF5}" type="presOf" srcId="{BEBC4361-BF42-3240-BD6E-069F4AB8CA3A}" destId="{19541302-12D5-A148-B999-2E84C79AA80B}" srcOrd="0" destOrd="0" presId="urn:microsoft.com/office/officeart/2005/8/layout/chevron2"/>
    <dgm:cxn modelId="{A6CBDF06-E2C5-0B41-AFD6-80997D45C835}" srcId="{13C843B6-1B00-B747-ABB9-E3CC96CC2EDF}" destId="{96F3F3AD-CABB-EE46-B17B-3153D454B258}" srcOrd="2" destOrd="0" parTransId="{A80AFD3C-FA4E-8C48-BA42-16603CE6F421}" sibTransId="{79C52AE7-2C32-5741-984F-C50495FA9992}"/>
    <dgm:cxn modelId="{8D794CE4-93BE-A54B-BE0A-ED151BEC6A6F}" srcId="{04E7058E-ADAC-6F48-93C9-EE6AB249DCF8}" destId="{BEBC4361-BF42-3240-BD6E-069F4AB8CA3A}" srcOrd="1" destOrd="0" parTransId="{3F021928-748D-5648-8E16-2EFA4DF6285D}" sibTransId="{93FEA080-4F36-AA47-8CA1-4463427AC10D}"/>
    <dgm:cxn modelId="{A05CE649-946B-4E88-844E-091408718C49}" type="presOf" srcId="{9EA4A221-631D-5C4D-BC39-DFC97A918B3A}" destId="{E498D3F8-CCA8-BB4E-A541-CC653DF8390D}" srcOrd="0" destOrd="0" presId="urn:microsoft.com/office/officeart/2005/8/layout/chevron2"/>
    <dgm:cxn modelId="{A1001016-BACE-E94C-8BCC-3C35F9E50A06}" srcId="{BEBC4361-BF42-3240-BD6E-069F4AB8CA3A}" destId="{840A2E3C-8B79-DD4D-8407-8625BF80B05B}" srcOrd="1" destOrd="0" parTransId="{2BE079C8-B787-0846-AF52-DEFC8AEF4958}" sibTransId="{6854AC9E-9ABF-E546-B400-F5ED929CCCB4}"/>
    <dgm:cxn modelId="{4A6100EF-D0B1-B046-A1D7-E71ED7E61FC5}" srcId="{BEBC4361-BF42-3240-BD6E-069F4AB8CA3A}" destId="{CF17EDED-40A9-2F4D-BCD3-7AF19491649D}" srcOrd="3" destOrd="0" parTransId="{D08CE061-32B9-844A-95AE-536F4817E0D9}" sibTransId="{5DDF7B01-3F9C-6D4B-8CE9-737920D63780}"/>
    <dgm:cxn modelId="{91F0714B-2515-DD4D-AAA1-BA5A106EEBB0}" srcId="{9EA4A221-631D-5C4D-BC39-DFC97A918B3A}" destId="{6DCEA65C-447C-8848-AFB7-39F01E5CEF98}" srcOrd="0" destOrd="0" parTransId="{F4749450-66E4-8D4C-BBB8-ED09EAB05E94}" sibTransId="{0DEA764E-1937-0241-BC8A-A9231BC3233D}"/>
    <dgm:cxn modelId="{58D8C059-CAF5-4191-AB9A-07DD860DAE97}" type="presOf" srcId="{A7F5079D-C17B-154D-AE1A-6D73267C9364}" destId="{4D1C1A4E-1CD3-2D46-A431-1BACAB2865BB}" srcOrd="0" destOrd="1" presId="urn:microsoft.com/office/officeart/2005/8/layout/chevron2"/>
    <dgm:cxn modelId="{E46456D8-EA9E-4341-87E9-C2E47D7B7F8B}" type="presOf" srcId="{EF275D12-DF80-3B4B-BD2C-6441EA942BA3}" destId="{DFAC098C-B950-5449-A8A5-3F571DAE4672}" srcOrd="0" destOrd="0" presId="urn:microsoft.com/office/officeart/2005/8/layout/chevron2"/>
    <dgm:cxn modelId="{9DAD4969-80AE-4229-8EFA-669812B983A1}" type="presOf" srcId="{96F3F3AD-CABB-EE46-B17B-3153D454B258}" destId="{4D1C1A4E-1CD3-2D46-A431-1BACAB2865BB}" srcOrd="0" destOrd="2" presId="urn:microsoft.com/office/officeart/2005/8/layout/chevron2"/>
    <dgm:cxn modelId="{06AC37F2-89AE-874C-A723-4FE016DF1A60}" srcId="{BEBC4361-BF42-3240-BD6E-069F4AB8CA3A}" destId="{EF275D12-DF80-3B4B-BD2C-6441EA942BA3}" srcOrd="0" destOrd="0" parTransId="{766ADB1C-8EDE-444E-BD71-DA7DD6CF9DDF}" sibTransId="{AC1C247F-752F-7245-9F12-75AB880ED0A5}"/>
    <dgm:cxn modelId="{FBC30B2C-166A-415A-B00E-2BCD991296F5}" type="presOf" srcId="{04E7058E-ADAC-6F48-93C9-EE6AB249DCF8}" destId="{54934E10-1583-184E-AD75-D52F24E47579}" srcOrd="0" destOrd="0" presId="urn:microsoft.com/office/officeart/2005/8/layout/chevron2"/>
    <dgm:cxn modelId="{EDE4A415-17F2-4693-AF5F-A5D21B9C33EC}" type="presOf" srcId="{E28C6BE6-B047-D24D-9440-41F2D8F07401}" destId="{4D1C1A4E-1CD3-2D46-A431-1BACAB2865BB}" srcOrd="0" destOrd="0" presId="urn:microsoft.com/office/officeart/2005/8/layout/chevron2"/>
    <dgm:cxn modelId="{8865A6A7-280F-40D3-B9AB-CDCC44079E87}" type="presParOf" srcId="{54934E10-1583-184E-AD75-D52F24E47579}" destId="{1C11420C-6103-6047-BB28-3CCB91A96956}" srcOrd="0" destOrd="0" presId="urn:microsoft.com/office/officeart/2005/8/layout/chevron2"/>
    <dgm:cxn modelId="{1569FD68-2C43-488D-850F-B390EFF7FC9F}" type="presParOf" srcId="{1C11420C-6103-6047-BB28-3CCB91A96956}" destId="{E498D3F8-CCA8-BB4E-A541-CC653DF8390D}" srcOrd="0" destOrd="0" presId="urn:microsoft.com/office/officeart/2005/8/layout/chevron2"/>
    <dgm:cxn modelId="{75593E8D-2B4B-4B1C-B92C-1C88034AE3A8}" type="presParOf" srcId="{1C11420C-6103-6047-BB28-3CCB91A96956}" destId="{A081912C-6266-FD40-A02A-5A1191824099}" srcOrd="1" destOrd="0" presId="urn:microsoft.com/office/officeart/2005/8/layout/chevron2"/>
    <dgm:cxn modelId="{E92404C4-7DC6-4C97-863C-3D411735A2A1}" type="presParOf" srcId="{54934E10-1583-184E-AD75-D52F24E47579}" destId="{E53A94D9-02A6-AE48-A57C-50C44E979157}" srcOrd="1" destOrd="0" presId="urn:microsoft.com/office/officeart/2005/8/layout/chevron2"/>
    <dgm:cxn modelId="{B6851CE1-6BE5-40E0-BB8C-1FEE9D4F8629}" type="presParOf" srcId="{54934E10-1583-184E-AD75-D52F24E47579}" destId="{10C03D6B-05FF-AC42-A79A-130DD6A74CF2}" srcOrd="2" destOrd="0" presId="urn:microsoft.com/office/officeart/2005/8/layout/chevron2"/>
    <dgm:cxn modelId="{1F15916E-05D1-439D-B2CB-DFBFBDF5D61E}" type="presParOf" srcId="{10C03D6B-05FF-AC42-A79A-130DD6A74CF2}" destId="{19541302-12D5-A148-B999-2E84C79AA80B}" srcOrd="0" destOrd="0" presId="urn:microsoft.com/office/officeart/2005/8/layout/chevron2"/>
    <dgm:cxn modelId="{A632904F-B03B-4EF1-AF0A-6CA4E9C1F28E}" type="presParOf" srcId="{10C03D6B-05FF-AC42-A79A-130DD6A74CF2}" destId="{DFAC098C-B950-5449-A8A5-3F571DAE4672}" srcOrd="1" destOrd="0" presId="urn:microsoft.com/office/officeart/2005/8/layout/chevron2"/>
    <dgm:cxn modelId="{78B4FA0B-8A78-4116-B668-C48C6903976E}" type="presParOf" srcId="{54934E10-1583-184E-AD75-D52F24E47579}" destId="{1727691F-9F3B-544A-8D5E-0A2055B03FF9}" srcOrd="3" destOrd="0" presId="urn:microsoft.com/office/officeart/2005/8/layout/chevron2"/>
    <dgm:cxn modelId="{2981D238-991D-464B-9786-59B9AF17130F}" type="presParOf" srcId="{54934E10-1583-184E-AD75-D52F24E47579}" destId="{89D37252-DD28-FE45-BE28-9FB52827EFB0}" srcOrd="4" destOrd="0" presId="urn:microsoft.com/office/officeart/2005/8/layout/chevron2"/>
    <dgm:cxn modelId="{0904DE58-C31C-4175-A1FE-F8738B6E1491}" type="presParOf" srcId="{89D37252-DD28-FE45-BE28-9FB52827EFB0}" destId="{CD7E196A-D5C2-9742-890D-CAAA76757084}" srcOrd="0" destOrd="0" presId="urn:microsoft.com/office/officeart/2005/8/layout/chevron2"/>
    <dgm:cxn modelId="{44B94C1B-EB02-46C1-9280-9CB40C0823AB}" type="presParOf" srcId="{89D37252-DD28-FE45-BE28-9FB52827EFB0}" destId="{4D1C1A4E-1CD3-2D46-A431-1BACAB2865B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1" y="1"/>
            <a:ext cx="2940770" cy="492506"/>
          </a:xfrm>
          <a:prstGeom prst="rect">
            <a:avLst/>
          </a:prstGeom>
          <a:noFill/>
          <a:ln w="9525">
            <a:noFill/>
            <a:miter lim="800000"/>
            <a:headEnd/>
            <a:tailEnd/>
          </a:ln>
          <a:effectLst/>
        </p:spPr>
        <p:txBody>
          <a:bodyPr vert="horz" wrap="square" lIns="91854" tIns="45926" rIns="91854" bIns="45926" numCol="1" anchor="t" anchorCtr="0" compatLnSpc="1">
            <a:prstTxWarp prst="textNoShape">
              <a:avLst/>
            </a:prstTxWarp>
          </a:bodyPr>
          <a:lstStyle>
            <a:lvl1pPr algn="l" defTabSz="917575">
              <a:defRPr sz="1200">
                <a:latin typeface="Arial" charset="0"/>
                <a:cs typeface="Arial" charset="0"/>
              </a:defRPr>
            </a:lvl1pPr>
          </a:lstStyle>
          <a:p>
            <a:pPr>
              <a:defRPr/>
            </a:pPr>
            <a:endParaRPr lang="en-US"/>
          </a:p>
        </p:txBody>
      </p:sp>
      <p:sp>
        <p:nvSpPr>
          <p:cNvPr id="117763" name="Rectangle 3"/>
          <p:cNvSpPr>
            <a:spLocks noGrp="1" noChangeArrowheads="1"/>
          </p:cNvSpPr>
          <p:nvPr>
            <p:ph type="dt" sz="quarter" idx="1"/>
          </p:nvPr>
        </p:nvSpPr>
        <p:spPr bwMode="auto">
          <a:xfrm>
            <a:off x="3842669" y="1"/>
            <a:ext cx="2940770" cy="492506"/>
          </a:xfrm>
          <a:prstGeom prst="rect">
            <a:avLst/>
          </a:prstGeom>
          <a:noFill/>
          <a:ln w="9525">
            <a:noFill/>
            <a:miter lim="800000"/>
            <a:headEnd/>
            <a:tailEnd/>
          </a:ln>
          <a:effectLst/>
        </p:spPr>
        <p:txBody>
          <a:bodyPr vert="horz" wrap="square" lIns="91854" tIns="45926" rIns="91854" bIns="45926" numCol="1" anchor="t" anchorCtr="0" compatLnSpc="1">
            <a:prstTxWarp prst="textNoShape">
              <a:avLst/>
            </a:prstTxWarp>
          </a:bodyPr>
          <a:lstStyle>
            <a:lvl1pPr algn="r" defTabSz="917575">
              <a:defRPr sz="1200">
                <a:latin typeface="Arial" charset="0"/>
                <a:cs typeface="Arial" charset="0"/>
              </a:defRPr>
            </a:lvl1pPr>
          </a:lstStyle>
          <a:p>
            <a:pPr>
              <a:defRPr/>
            </a:pPr>
            <a:endParaRPr lang="en-US"/>
          </a:p>
        </p:txBody>
      </p:sp>
      <p:sp>
        <p:nvSpPr>
          <p:cNvPr id="117764" name="Rectangle 4"/>
          <p:cNvSpPr>
            <a:spLocks noGrp="1" noChangeArrowheads="1"/>
          </p:cNvSpPr>
          <p:nvPr>
            <p:ph type="ftr" sz="quarter" idx="2"/>
          </p:nvPr>
        </p:nvSpPr>
        <p:spPr bwMode="auto">
          <a:xfrm>
            <a:off x="1" y="9362614"/>
            <a:ext cx="2940770" cy="492506"/>
          </a:xfrm>
          <a:prstGeom prst="rect">
            <a:avLst/>
          </a:prstGeom>
          <a:noFill/>
          <a:ln w="9525">
            <a:noFill/>
            <a:miter lim="800000"/>
            <a:headEnd/>
            <a:tailEnd/>
          </a:ln>
          <a:effectLst/>
        </p:spPr>
        <p:txBody>
          <a:bodyPr vert="horz" wrap="square" lIns="91854" tIns="45926" rIns="91854" bIns="45926" numCol="1" anchor="b" anchorCtr="0" compatLnSpc="1">
            <a:prstTxWarp prst="textNoShape">
              <a:avLst/>
            </a:prstTxWarp>
          </a:bodyPr>
          <a:lstStyle>
            <a:lvl1pPr algn="l" defTabSz="917575">
              <a:defRPr sz="1200">
                <a:latin typeface="Arial" charset="0"/>
                <a:cs typeface="Arial" charset="0"/>
              </a:defRPr>
            </a:lvl1pPr>
          </a:lstStyle>
          <a:p>
            <a:pPr>
              <a:defRPr/>
            </a:pPr>
            <a:endParaRPr lang="en-US"/>
          </a:p>
        </p:txBody>
      </p:sp>
      <p:sp>
        <p:nvSpPr>
          <p:cNvPr id="117765" name="Rectangle 5"/>
          <p:cNvSpPr>
            <a:spLocks noGrp="1" noChangeArrowheads="1"/>
          </p:cNvSpPr>
          <p:nvPr>
            <p:ph type="sldNum" sz="quarter" idx="3"/>
          </p:nvPr>
        </p:nvSpPr>
        <p:spPr bwMode="auto">
          <a:xfrm>
            <a:off x="3842669" y="9362614"/>
            <a:ext cx="2940770" cy="492506"/>
          </a:xfrm>
          <a:prstGeom prst="rect">
            <a:avLst/>
          </a:prstGeom>
          <a:noFill/>
          <a:ln w="9525">
            <a:noFill/>
            <a:miter lim="800000"/>
            <a:headEnd/>
            <a:tailEnd/>
          </a:ln>
          <a:effectLst/>
        </p:spPr>
        <p:txBody>
          <a:bodyPr vert="horz" wrap="square" lIns="91854" tIns="45926" rIns="91854" bIns="45926" numCol="1" anchor="b" anchorCtr="0" compatLnSpc="1">
            <a:prstTxWarp prst="textNoShape">
              <a:avLst/>
            </a:prstTxWarp>
          </a:bodyPr>
          <a:lstStyle>
            <a:lvl1pPr algn="r" defTabSz="917575">
              <a:defRPr sz="1200">
                <a:latin typeface="Arial" charset="0"/>
                <a:cs typeface="Arial" charset="0"/>
              </a:defRPr>
            </a:lvl1pPr>
          </a:lstStyle>
          <a:p>
            <a:pPr>
              <a:defRPr/>
            </a:pPr>
            <a:fld id="{7A9F7164-AC39-43F2-BC03-5C1B33DB4938}" type="slidenum">
              <a:rPr lang="en-US"/>
              <a:pPr>
                <a:defRPr/>
              </a:pPr>
              <a:t>‹#›</a:t>
            </a:fld>
            <a:endParaRPr lang="en-US"/>
          </a:p>
        </p:txBody>
      </p:sp>
    </p:spTree>
    <p:extLst>
      <p:ext uri="{BB962C8B-B14F-4D97-AF65-F5344CB8AC3E}">
        <p14:creationId xmlns:p14="http://schemas.microsoft.com/office/powerpoint/2010/main" val="5197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 y="1"/>
            <a:ext cx="2940770" cy="492506"/>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lvl1pPr algn="l" defTabSz="936625">
              <a:defRPr sz="1200">
                <a:latin typeface="Arial" charset="0"/>
                <a:cs typeface="Arial" charset="0"/>
              </a:defRPr>
            </a:lvl1pPr>
          </a:lstStyle>
          <a:p>
            <a:pPr>
              <a:defRPr/>
            </a:pPr>
            <a:endParaRPr lang="en-US"/>
          </a:p>
        </p:txBody>
      </p:sp>
      <p:sp>
        <p:nvSpPr>
          <p:cNvPr id="49155" name="Rectangle 3"/>
          <p:cNvSpPr>
            <a:spLocks noGrp="1" noChangeArrowheads="1"/>
          </p:cNvSpPr>
          <p:nvPr>
            <p:ph type="dt" idx="1"/>
          </p:nvPr>
        </p:nvSpPr>
        <p:spPr bwMode="auto">
          <a:xfrm>
            <a:off x="3842669" y="1"/>
            <a:ext cx="2940770" cy="492506"/>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lvl1pPr algn="r" defTabSz="936625">
              <a:defRPr sz="1200">
                <a:latin typeface="Arial" charset="0"/>
                <a:cs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928688" y="739775"/>
            <a:ext cx="4927600" cy="36957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79112" y="4681307"/>
            <a:ext cx="5426751" cy="4435889"/>
          </a:xfrm>
          <a:prstGeom prst="rect">
            <a:avLst/>
          </a:prstGeom>
          <a:noFill/>
          <a:ln w="9525">
            <a:noFill/>
            <a:miter lim="800000"/>
            <a:headEnd/>
            <a:tailEnd/>
          </a:ln>
          <a:effectLst/>
        </p:spPr>
        <p:txBody>
          <a:bodyPr vert="horz" wrap="square" lIns="93598" tIns="46799" rIns="93598" bIns="4679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1" y="9362614"/>
            <a:ext cx="2940770" cy="492506"/>
          </a:xfrm>
          <a:prstGeom prst="rect">
            <a:avLst/>
          </a:prstGeom>
          <a:noFill/>
          <a:ln w="9525">
            <a:noFill/>
            <a:miter lim="800000"/>
            <a:headEnd/>
            <a:tailEnd/>
          </a:ln>
          <a:effectLst/>
        </p:spPr>
        <p:txBody>
          <a:bodyPr vert="horz" wrap="square" lIns="93598" tIns="46799" rIns="93598" bIns="46799" numCol="1" anchor="b" anchorCtr="0" compatLnSpc="1">
            <a:prstTxWarp prst="textNoShape">
              <a:avLst/>
            </a:prstTxWarp>
          </a:bodyPr>
          <a:lstStyle>
            <a:lvl1pPr algn="l" defTabSz="936625">
              <a:defRPr sz="1200">
                <a:latin typeface="Arial" charset="0"/>
                <a:cs typeface="Arial" charset="0"/>
              </a:defRPr>
            </a:lvl1pPr>
          </a:lstStyle>
          <a:p>
            <a:pPr>
              <a:defRPr/>
            </a:pPr>
            <a:endParaRPr lang="en-US"/>
          </a:p>
        </p:txBody>
      </p:sp>
      <p:sp>
        <p:nvSpPr>
          <p:cNvPr id="49159" name="Rectangle 7"/>
          <p:cNvSpPr>
            <a:spLocks noGrp="1" noChangeArrowheads="1"/>
          </p:cNvSpPr>
          <p:nvPr>
            <p:ph type="sldNum" sz="quarter" idx="5"/>
          </p:nvPr>
        </p:nvSpPr>
        <p:spPr bwMode="auto">
          <a:xfrm>
            <a:off x="3842669" y="9362614"/>
            <a:ext cx="2940770" cy="492506"/>
          </a:xfrm>
          <a:prstGeom prst="rect">
            <a:avLst/>
          </a:prstGeom>
          <a:noFill/>
          <a:ln w="9525">
            <a:noFill/>
            <a:miter lim="800000"/>
            <a:headEnd/>
            <a:tailEnd/>
          </a:ln>
          <a:effectLst/>
        </p:spPr>
        <p:txBody>
          <a:bodyPr vert="horz" wrap="square" lIns="93598" tIns="46799" rIns="93598" bIns="46799" numCol="1" anchor="b" anchorCtr="0" compatLnSpc="1">
            <a:prstTxWarp prst="textNoShape">
              <a:avLst/>
            </a:prstTxWarp>
          </a:bodyPr>
          <a:lstStyle>
            <a:lvl1pPr algn="r" defTabSz="936625">
              <a:defRPr sz="1200">
                <a:latin typeface="Arial" charset="0"/>
                <a:cs typeface="Arial" charset="0"/>
              </a:defRPr>
            </a:lvl1pPr>
          </a:lstStyle>
          <a:p>
            <a:pPr>
              <a:defRPr/>
            </a:pPr>
            <a:fld id="{37D06F39-F776-441B-ACF0-59749657C36B}" type="slidenum">
              <a:rPr lang="en-US"/>
              <a:pPr>
                <a:defRPr/>
              </a:pPr>
              <a:t>‹#›</a:t>
            </a:fld>
            <a:endParaRPr lang="en-US"/>
          </a:p>
        </p:txBody>
      </p:sp>
    </p:spTree>
    <p:extLst>
      <p:ext uri="{BB962C8B-B14F-4D97-AF65-F5344CB8AC3E}">
        <p14:creationId xmlns:p14="http://schemas.microsoft.com/office/powerpoint/2010/main" val="1222774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54522A7-A89C-4C7A-AEC2-8FBD3F81F6B8}"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0BBE2E5-BFC0-4B76-8F61-9274F077C991}" type="slidenum">
              <a:rPr lang="en-US" smtClean="0"/>
              <a:pPr/>
              <a:t>15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435B5BD-6FDD-4C17-BCC8-4DD798CE188E}" type="slidenum">
              <a:rPr lang="en-US" smtClean="0"/>
              <a:pPr/>
              <a:t>16</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57D0B09-9835-47D1-B98E-1A94599AD680}" type="slidenum">
              <a:rPr lang="en-US" smtClean="0"/>
              <a:pPr/>
              <a:t>18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0A9819E-D228-4F70-9D86-83EB8B0191FA}" type="slidenum">
              <a:rPr lang="en-US" smtClean="0"/>
              <a:pPr/>
              <a:t>21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t>Country examples: Estonia and Hungary</a:t>
            </a:r>
          </a:p>
        </p:txBody>
      </p:sp>
      <p:sp>
        <p:nvSpPr>
          <p:cNvPr id="67588" name="Slide Number Placeholder 3"/>
          <p:cNvSpPr>
            <a:spLocks noGrp="1"/>
          </p:cNvSpPr>
          <p:nvPr>
            <p:ph type="sldNum" sz="quarter" idx="5"/>
          </p:nvPr>
        </p:nvSpPr>
        <p:spPr>
          <a:noFill/>
        </p:spPr>
        <p:txBody>
          <a:bodyPr/>
          <a:lstStyle/>
          <a:p>
            <a:fld id="{53684382-CD13-4718-B074-57A567D494AF}" type="slidenum">
              <a:rPr lang="en-US" smtClean="0"/>
              <a:pPr/>
              <a:t>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74ACECC-1FD6-4E23-9A6B-D49D67C26780}" type="slidenum">
              <a:rPr lang="en-US" smtClean="0"/>
              <a:pPr/>
              <a:t>46</a:t>
            </a:fld>
            <a:endParaRPr lang="en-US" smtClean="0"/>
          </a:p>
        </p:txBody>
      </p:sp>
      <p:sp>
        <p:nvSpPr>
          <p:cNvPr id="53251" name="Rectangle 2"/>
          <p:cNvSpPr>
            <a:spLocks noGrp="1" noRot="1" noChangeAspect="1" noChangeArrowheads="1" noTextEdit="1"/>
          </p:cNvSpPr>
          <p:nvPr>
            <p:ph type="sldImg"/>
          </p:nvPr>
        </p:nvSpPr>
        <p:spPr>
          <a:xfrm>
            <a:off x="1095375" y="860425"/>
            <a:ext cx="4602163" cy="3452813"/>
          </a:xfrm>
          <a:ln/>
        </p:spPr>
      </p:sp>
      <p:sp>
        <p:nvSpPr>
          <p:cNvPr id="53252" name="Rectangle 3"/>
          <p:cNvSpPr>
            <a:spLocks noGrp="1" noChangeArrowheads="1"/>
          </p:cNvSpPr>
          <p:nvPr>
            <p:ph type="body" idx="1"/>
          </p:nvPr>
        </p:nvSpPr>
        <p:spPr>
          <a:xfrm>
            <a:off x="891143" y="4682977"/>
            <a:ext cx="5002690" cy="4429210"/>
          </a:xfrm>
          <a:noFill/>
          <a:ln/>
        </p:spPr>
        <p:txBody>
          <a:bodyPr/>
          <a:lstStyle/>
          <a:p>
            <a:pPr eaLnBrk="1" hangingPunct="1"/>
            <a:r>
              <a:rPr lang="es-CR" smtClean="0"/>
              <a:t>At the opening of the session, we saw the WHO definition of integration, which emphasized the need for coordination between and among organisations. Integration and coordinated care are similar concepts that share a common emphasis in their definition: </a:t>
            </a:r>
          </a:p>
          <a:p>
            <a:pPr eaLnBrk="1" hangingPunct="1"/>
            <a:endParaRPr lang="es-CR" smtClean="0"/>
          </a:p>
          <a:p>
            <a:pPr eaLnBrk="1" hangingPunct="1"/>
            <a:r>
              <a:rPr lang="es-CR" smtClean="0"/>
              <a:t>--Read definition from above---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mtClean="0"/>
              <a:t>The general definition of integrated care has been supplemented, or enhanced, by the work of Shortell in the 1980s who looked at health maintenance organizations and the development of integrated delivery systems, or IDS. Shortell’s definition highlights some additional factors that are relevant.</a:t>
            </a:r>
          </a:p>
          <a:p>
            <a:endParaRPr lang="en-US" smtClean="0"/>
          </a:p>
          <a:p>
            <a:r>
              <a:rPr lang="en-US" smtClean="0"/>
              <a:t>- Read definitions…</a:t>
            </a:r>
          </a:p>
        </p:txBody>
      </p:sp>
      <p:sp>
        <p:nvSpPr>
          <p:cNvPr id="54276" name="Slide Number Placeholder 3"/>
          <p:cNvSpPr>
            <a:spLocks noGrp="1"/>
          </p:cNvSpPr>
          <p:nvPr>
            <p:ph type="sldNum" sz="quarter" idx="5"/>
          </p:nvPr>
        </p:nvSpPr>
        <p:spPr>
          <a:noFill/>
        </p:spPr>
        <p:txBody>
          <a:bodyPr/>
          <a:lstStyle/>
          <a:p>
            <a:fld id="{69435D7E-5180-410D-AB04-CDD87A1649CA}" type="slidenum">
              <a:rPr lang="en-US" smtClean="0"/>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smtClean="0"/>
              <a:t>Perhaps the easiest way to understand what coordinated care is will be to contrast –un-coordinated care with coordinated care..This visual representation of each highlights the differences.</a:t>
            </a:r>
          </a:p>
          <a:p>
            <a:endParaRPr lang="en-US" smtClean="0"/>
          </a:p>
          <a:p>
            <a:r>
              <a:rPr lang="en-US" smtClean="0"/>
              <a:t>In the current fragmented system patients bounce from provider to provider seeking solution to their problems with no coordination or integration. First visit may be to a physcian, or a pharmacy with limited capacity, or no drugs, in which case the patient feels ‘unfulfilled’ or is without solving health problem. He then decides to visit other facility to seek care.  Services, such as laboratory exams, are duplicated and patients often use services inappropriately-such as seeking hospital care directly when it is not necessary (you will recall the difference in diabetes hospitalization that I mentioned in the introduction section). At the same time, patients may be referred between hospitals, often requiring a repeat of all the tests performed in the first hospital leading to further cost for the patient.</a:t>
            </a:r>
          </a:p>
          <a:p>
            <a:endParaRPr lang="en-US" smtClean="0"/>
          </a:p>
          <a:p>
            <a:r>
              <a:rPr lang="en-US" smtClean="0"/>
              <a:t>In contrast, under a coordinated system the patient visits first the GP who then guides the patient through the system. Electronic medical records(EMR) constitute a critical element to consolidiate information on the patient, such as lab exams, in one place and thus no repetition is required rather that the hospital can access the results rather than repeating them.</a:t>
            </a:r>
          </a:p>
          <a:p>
            <a:endParaRPr lang="en-US" smtClean="0"/>
          </a:p>
          <a:p>
            <a:r>
              <a:rPr lang="en-US" smtClean="0"/>
              <a:t>At the same time, the hospital also feeds back information to the GP (the red arrow) so that that he can follow up on his patients needs. This could include pharmaceutical management, wound care such as taking out stitches for the patient or removing the cast on a broken arm, or basic lifestyle coaching on preventive care.</a:t>
            </a:r>
          </a:p>
          <a:p>
            <a:endParaRPr lang="en-US" smtClean="0"/>
          </a:p>
          <a:p>
            <a:r>
              <a:rPr lang="en-US" smtClean="0"/>
              <a:t>The effect of the coordination is that unnecessary hospitalization is reduced, duplication in exams or diagnostics are reduced and the patient flows through the system more efficiently with greater effectiveness and patient satisfaction.</a:t>
            </a:r>
          </a:p>
        </p:txBody>
      </p:sp>
      <p:sp>
        <p:nvSpPr>
          <p:cNvPr id="55300" name="Slide Number Placeholder 3"/>
          <p:cNvSpPr>
            <a:spLocks noGrp="1"/>
          </p:cNvSpPr>
          <p:nvPr>
            <p:ph type="sldNum" sz="quarter" idx="5"/>
          </p:nvPr>
        </p:nvSpPr>
        <p:spPr>
          <a:noFill/>
        </p:spPr>
        <p:txBody>
          <a:bodyPr/>
          <a:lstStyle/>
          <a:p>
            <a:fld id="{646B80AF-1244-4666-9CFE-EEA692CA9259}" type="slidenum">
              <a:rPr lang="en-US" smtClean="0"/>
              <a:pPr/>
              <a:t>48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While a large part of the 12tth five year plan focuses on expanding healthcare access, expenditure on health and improving the standard of living, many other changes on the demand and supply side of the health system also point to the need to change the healthcare model. First on the demand side, Changing epidemiological and demographic changes, are shifting demand from the population and at the same time, the capacity of the system to respond to these needs (supply) is changing quickly. If no changes are made to the care model, the escalating  expenditure and declining effectiveness of the </a:t>
            </a:r>
            <a:r>
              <a:rPr lang="en-US" dirty="0" err="1" smtClean="0"/>
              <a:t>chinese</a:t>
            </a:r>
            <a:r>
              <a:rPr lang="en-US" dirty="0" smtClean="0"/>
              <a:t> healthcare system will reduce value for money and have a long-term effect on health status of the population. </a:t>
            </a:r>
          </a:p>
          <a:p>
            <a:pPr>
              <a:defRPr/>
            </a:pPr>
            <a:endParaRPr lang="en-US" dirty="0" smtClean="0"/>
          </a:p>
          <a:p>
            <a:pPr>
              <a:defRPr/>
            </a:pPr>
            <a:r>
              <a:rPr lang="en-US" dirty="0" smtClean="0"/>
              <a:t>The demand and supply side changes are complemented by the context in china.</a:t>
            </a:r>
          </a:p>
          <a:p>
            <a:pPr marL="351061" indent="-351061">
              <a:spcBef>
                <a:spcPct val="20000"/>
              </a:spcBef>
              <a:buSzPct val="80000"/>
              <a:buFontTx/>
              <a:buBlip>
                <a:blip r:embed="rId3"/>
              </a:buBlip>
              <a:defRPr/>
            </a:pPr>
            <a:r>
              <a:rPr lang="en-US" dirty="0" smtClean="0">
                <a:latin typeface="Verdana" charset="0"/>
              </a:rPr>
              <a:t>Highly fragmented system</a:t>
            </a:r>
          </a:p>
          <a:p>
            <a:pPr marL="351061" indent="-351061">
              <a:spcBef>
                <a:spcPct val="20000"/>
              </a:spcBef>
              <a:buSzPct val="80000"/>
              <a:buFontTx/>
              <a:buBlip>
                <a:blip r:embed="rId3"/>
              </a:buBlip>
              <a:defRPr/>
            </a:pPr>
            <a:r>
              <a:rPr lang="en-US" dirty="0" smtClean="0">
                <a:latin typeface="Verdana" charset="0"/>
              </a:rPr>
              <a:t>Expanding insurance coverage</a:t>
            </a:r>
          </a:p>
          <a:p>
            <a:pPr marL="351061" indent="-351061">
              <a:spcBef>
                <a:spcPct val="20000"/>
              </a:spcBef>
              <a:buSzPct val="80000"/>
              <a:buFontTx/>
              <a:buBlip>
                <a:blip r:embed="rId3"/>
              </a:buBlip>
              <a:defRPr/>
            </a:pPr>
            <a:r>
              <a:rPr lang="en-US" altLang="ja-JP" dirty="0" smtClean="0">
                <a:latin typeface="Arial"/>
              </a:rPr>
              <a:t>Increasing trend to subject</a:t>
            </a:r>
            <a:r>
              <a:rPr lang="en-US" dirty="0" smtClean="0">
                <a:latin typeface="Verdana" charset="0"/>
              </a:rPr>
              <a:t> healthcare to market forces.</a:t>
            </a:r>
          </a:p>
          <a:p>
            <a:pPr marL="351061" indent="-351061">
              <a:spcBef>
                <a:spcPct val="20000"/>
              </a:spcBef>
              <a:buSzPct val="80000"/>
              <a:buFontTx/>
              <a:buBlip>
                <a:blip r:embed="rId3"/>
              </a:buBlip>
              <a:defRPr/>
            </a:pPr>
            <a:r>
              <a:rPr lang="en-US" dirty="0" smtClean="0">
                <a:latin typeface="Verdana" charset="0"/>
              </a:rPr>
              <a:t>Supplier induced demand</a:t>
            </a:r>
          </a:p>
          <a:p>
            <a:pPr marL="351061" indent="-351061">
              <a:spcBef>
                <a:spcPct val="20000"/>
              </a:spcBef>
              <a:buSzPct val="80000"/>
              <a:buFontTx/>
              <a:buBlip>
                <a:blip r:embed="rId3"/>
              </a:buBlip>
              <a:defRPr/>
            </a:pPr>
            <a:r>
              <a:rPr lang="en-US" dirty="0" smtClean="0">
                <a:latin typeface="Verdana" charset="0"/>
              </a:rPr>
              <a:t>Changing role of government</a:t>
            </a:r>
          </a:p>
          <a:p>
            <a:pPr marL="351061" indent="-351061">
              <a:spcBef>
                <a:spcPct val="20000"/>
              </a:spcBef>
              <a:buSzPct val="80000"/>
              <a:buFontTx/>
              <a:buBlip>
                <a:blip r:embed="rId3"/>
              </a:buBlip>
              <a:defRPr/>
            </a:pPr>
            <a:r>
              <a:rPr lang="en-US" dirty="0" smtClean="0">
                <a:latin typeface="Verdana" charset="0"/>
              </a:rPr>
              <a:t>Shift in public/private mix of Healthcare services</a:t>
            </a:r>
          </a:p>
          <a:p>
            <a:pPr marL="351061" indent="-351061">
              <a:spcBef>
                <a:spcPct val="20000"/>
              </a:spcBef>
              <a:buSzPct val="80000"/>
              <a:buFontTx/>
              <a:buBlip>
                <a:blip r:embed="rId3"/>
              </a:buBlip>
              <a:defRPr/>
            </a:pPr>
            <a:r>
              <a:rPr lang="en-US" dirty="0" smtClean="0">
                <a:latin typeface="Verdana" charset="0"/>
              </a:rPr>
              <a:t>Hospital-centric delivery system</a:t>
            </a:r>
          </a:p>
          <a:p>
            <a:pPr marL="351061" indent="-351061">
              <a:spcBef>
                <a:spcPct val="20000"/>
              </a:spcBef>
              <a:buSzPct val="80000"/>
              <a:buFontTx/>
              <a:buBlip>
                <a:blip r:embed="rId3"/>
              </a:buBlip>
              <a:defRPr/>
            </a:pPr>
            <a:endParaRPr lang="en-US" dirty="0" smtClean="0">
              <a:latin typeface="Verdana" charset="0"/>
            </a:endParaRPr>
          </a:p>
          <a:p>
            <a:pPr>
              <a:defRPr/>
            </a:pPr>
            <a:endParaRPr lang="en-US" dirty="0"/>
          </a:p>
        </p:txBody>
      </p:sp>
      <p:sp>
        <p:nvSpPr>
          <p:cNvPr id="56324" name="Slide Number Placeholder 3"/>
          <p:cNvSpPr>
            <a:spLocks noGrp="1"/>
          </p:cNvSpPr>
          <p:nvPr>
            <p:ph type="sldNum" sz="quarter" idx="5"/>
          </p:nvPr>
        </p:nvSpPr>
        <p:spPr>
          <a:noFill/>
        </p:spPr>
        <p:txBody>
          <a:bodyPr/>
          <a:lstStyle/>
          <a:p>
            <a:fld id="{8AD056D9-16CC-4C83-9A8B-DD34C987A7E5}" type="slidenum">
              <a:rPr lang="en-US" smtClean="0"/>
              <a:pPr/>
              <a:t>49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F20E8D5-C90E-4819-9F9C-5C9DF146792B}" type="slidenum">
              <a:rPr lang="en-US" smtClean="0"/>
              <a:pPr/>
              <a:t>4</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smtClean="0"/>
              <a:t>Over the past twenty years, health systems in western countries have been promoting four main types of policies to address the challenges of chronic diseases and lack of integration in their health systems. These policies could also offer a way forward for China to put in place systems now that will allow for better integration and reduce the future costs of non communicable diseases (NCDs)</a:t>
            </a:r>
          </a:p>
          <a:p>
            <a:pPr>
              <a:buFontTx/>
              <a:buChar char="-"/>
            </a:pPr>
            <a:endParaRPr lang="en-US" smtClean="0"/>
          </a:p>
          <a:p>
            <a:pPr lvl="1">
              <a:lnSpc>
                <a:spcPct val="80000"/>
              </a:lnSpc>
              <a:spcBef>
                <a:spcPts val="613"/>
              </a:spcBef>
              <a:spcAft>
                <a:spcPts val="613"/>
              </a:spcAft>
              <a:buClr>
                <a:srgbClr val="FF0000"/>
              </a:buClr>
              <a:buFont typeface="Wingdings" pitchFamily="2" charset="2"/>
              <a:buChar char="ü"/>
            </a:pPr>
            <a:r>
              <a:rPr lang="en-US" sz="2500" smtClean="0">
                <a:solidFill>
                  <a:srgbClr val="FF0000"/>
                </a:solidFill>
                <a:latin typeface="Calibri" pitchFamily="34" charset="0"/>
              </a:rPr>
              <a:t>Strengthening the role of Primary health </a:t>
            </a:r>
            <a:r>
              <a:rPr lang="en-US" sz="2500" smtClean="0">
                <a:latin typeface="Calibri" pitchFamily="34" charset="0"/>
              </a:rPr>
              <a:t>care (PHC) through training, financial incentives for providers and patients and new organizational models.</a:t>
            </a:r>
          </a:p>
          <a:p>
            <a:pPr lvl="1">
              <a:lnSpc>
                <a:spcPct val="80000"/>
              </a:lnSpc>
              <a:spcBef>
                <a:spcPts val="613"/>
              </a:spcBef>
              <a:spcAft>
                <a:spcPts val="613"/>
              </a:spcAft>
              <a:buClr>
                <a:srgbClr val="FF0000"/>
              </a:buClr>
              <a:buFont typeface="Wingdings" pitchFamily="2" charset="2"/>
              <a:buChar char="ü"/>
            </a:pPr>
            <a:r>
              <a:rPr lang="en-US" sz="2500" smtClean="0">
                <a:latin typeface="Calibri" pitchFamily="34" charset="0"/>
              </a:rPr>
              <a:t>Promoting public health initiatives such as tobacco taxation, information campaigns, iodization of salt and others that contribute to improved health and reduction of chronic disease.</a:t>
            </a:r>
          </a:p>
          <a:p>
            <a:pPr lvl="1">
              <a:lnSpc>
                <a:spcPct val="80000"/>
              </a:lnSpc>
              <a:spcBef>
                <a:spcPts val="613"/>
              </a:spcBef>
              <a:spcAft>
                <a:spcPts val="613"/>
              </a:spcAft>
              <a:buClr>
                <a:srgbClr val="FF0000"/>
              </a:buClr>
              <a:buFont typeface="Wingdings" pitchFamily="2" charset="2"/>
              <a:buChar char="ü"/>
            </a:pPr>
            <a:r>
              <a:rPr lang="en-US" sz="2500" smtClean="0">
                <a:solidFill>
                  <a:srgbClr val="FF0000"/>
                </a:solidFill>
                <a:latin typeface="Calibri" pitchFamily="34" charset="0"/>
              </a:rPr>
              <a:t>Development of Integrated Delivery Systems </a:t>
            </a:r>
            <a:r>
              <a:rPr lang="en-US" sz="2500" smtClean="0">
                <a:latin typeface="Calibri" pitchFamily="34" charset="0"/>
              </a:rPr>
              <a:t>which promote greater care coordination, including integration of multiple providers but also integration between levels of care, leading to Integrated Delivery Systems</a:t>
            </a:r>
          </a:p>
          <a:p>
            <a:pPr lvl="1">
              <a:lnSpc>
                <a:spcPct val="80000"/>
              </a:lnSpc>
              <a:spcBef>
                <a:spcPts val="613"/>
              </a:spcBef>
              <a:spcAft>
                <a:spcPts val="613"/>
              </a:spcAft>
              <a:buClr>
                <a:srgbClr val="FF0000"/>
              </a:buClr>
              <a:buFont typeface="Wingdings" pitchFamily="2" charset="2"/>
              <a:buChar char="ü"/>
            </a:pPr>
            <a:r>
              <a:rPr lang="en-US" sz="2500" smtClean="0">
                <a:solidFill>
                  <a:srgbClr val="FF0000"/>
                </a:solidFill>
                <a:latin typeface="Calibri" pitchFamily="34" charset="0"/>
              </a:rPr>
              <a:t>Development of disease management, or case management whereby coordination of care is promoted for chronic patients that consume most of the health system’s resources. These include examples ofr DMP for diabetes, hypertension, asthma, copd , etc. </a:t>
            </a:r>
            <a:endParaRPr lang="en-US" sz="2500" smtClean="0">
              <a:latin typeface="Calibri" pitchFamily="34" charset="0"/>
            </a:endParaRPr>
          </a:p>
          <a:p>
            <a:endParaRPr lang="en-US" smtClean="0"/>
          </a:p>
          <a:p>
            <a:pPr lvl="1"/>
            <a:r>
              <a:rPr lang="en-US" smtClean="0"/>
              <a:t>As we will see later in the presentation, </a:t>
            </a:r>
            <a:r>
              <a:rPr lang="en-US" sz="2500" smtClean="0">
                <a:solidFill>
                  <a:srgbClr val="FF0000"/>
                </a:solidFill>
                <a:latin typeface="Calibri" pitchFamily="34" charset="0"/>
              </a:rPr>
              <a:t>changes in payment systems </a:t>
            </a:r>
            <a:r>
              <a:rPr lang="en-US" sz="2500" smtClean="0">
                <a:latin typeface="Calibri" pitchFamily="34" charset="0"/>
              </a:rPr>
              <a:t>that aim to align incentives for providers to reduce unnecessary hospitalization and strengthen PHC. </a:t>
            </a:r>
          </a:p>
          <a:p>
            <a:r>
              <a:rPr lang="en-US" smtClean="0"/>
              <a:t>This presentation focuses on how the development of integrated delivery systems are being used to promote greater care coordination and shift the imbalance in demand between hospital and PHC in China. </a:t>
            </a:r>
          </a:p>
        </p:txBody>
      </p:sp>
      <p:sp>
        <p:nvSpPr>
          <p:cNvPr id="57348" name="Slide Number Placeholder 3"/>
          <p:cNvSpPr>
            <a:spLocks noGrp="1"/>
          </p:cNvSpPr>
          <p:nvPr>
            <p:ph type="sldNum" sz="quarter" idx="5"/>
          </p:nvPr>
        </p:nvSpPr>
        <p:spPr>
          <a:noFill/>
        </p:spPr>
        <p:txBody>
          <a:bodyPr/>
          <a:lstStyle/>
          <a:p>
            <a:fld id="{0106D257-9A20-4AAD-9970-EB64BECA1F2C}" type="slidenum">
              <a:rPr lang="en-US" smtClean="0"/>
              <a:pPr/>
              <a:t>51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smtClean="0"/>
              <a:t>In this example, we can see how many different specialists, or points of the health system, could be required by a single type of patient…in this diabetes. If a patient bounces from each of these providers without any coordination or sharing of information, the result will be considerable inefficiency and duplication.</a:t>
            </a:r>
          </a:p>
          <a:p>
            <a:endParaRPr lang="en-US" smtClean="0"/>
          </a:p>
          <a:p>
            <a:r>
              <a:rPr lang="en-US" smtClean="0"/>
              <a:t>The care coordination focuses on ensuring that a holistic approach is taken to ensure that the expected outcomes are achieved through better coordination. This results in better outcomes and lower costs. </a:t>
            </a:r>
          </a:p>
        </p:txBody>
      </p:sp>
      <p:sp>
        <p:nvSpPr>
          <p:cNvPr id="58372" name="Slide Number Placeholder 3"/>
          <p:cNvSpPr>
            <a:spLocks noGrp="1"/>
          </p:cNvSpPr>
          <p:nvPr>
            <p:ph type="sldNum" sz="quarter" idx="5"/>
          </p:nvPr>
        </p:nvSpPr>
        <p:spPr>
          <a:noFill/>
        </p:spPr>
        <p:txBody>
          <a:bodyPr/>
          <a:lstStyle/>
          <a:p>
            <a:fld id="{A45979F6-4352-49BA-A63C-24719FEA5713}" type="slidenum">
              <a:rPr lang="en-US" smtClean="0"/>
              <a:pPr/>
              <a:t>52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defTabSz="935038"/>
            <a:r>
              <a:rPr lang="en-US" smtClean="0">
                <a:latin typeface="Calibri" pitchFamily="34" charset="0"/>
              </a:rPr>
              <a:t>This may be one reason that the US DMPs do not necessarily have lower costs, but do have better outcomes, while in Europe, consolidating these functions may produce additional savings that increase cost-effectiveness</a:t>
            </a:r>
          </a:p>
          <a:p>
            <a:pPr defTabSz="935038"/>
            <a:endParaRPr lang="en-US" smtClean="0">
              <a:latin typeface="Calibri" pitchFamily="34" charset="0"/>
            </a:endParaRPr>
          </a:p>
          <a:p>
            <a:pPr defTabSz="935038"/>
            <a:r>
              <a:rPr lang="en-US" smtClean="0">
                <a:latin typeface="Calibri" pitchFamily="34" charset="0"/>
              </a:rPr>
              <a:t>In chinese pilot projects, the efforts assume that the care management will be done by GPs and specialists without outside support. Will this work?</a:t>
            </a:r>
          </a:p>
          <a:p>
            <a:pPr defTabSz="935038"/>
            <a:endParaRPr lang="en-US" smtClean="0"/>
          </a:p>
        </p:txBody>
      </p:sp>
      <p:sp>
        <p:nvSpPr>
          <p:cNvPr id="59396" name="Slide Number Placeholder 3"/>
          <p:cNvSpPr>
            <a:spLocks noGrp="1"/>
          </p:cNvSpPr>
          <p:nvPr>
            <p:ph type="sldNum" sz="quarter" idx="5"/>
          </p:nvPr>
        </p:nvSpPr>
        <p:spPr>
          <a:noFill/>
        </p:spPr>
        <p:txBody>
          <a:bodyPr/>
          <a:lstStyle/>
          <a:p>
            <a:fld id="{63DC32CB-919D-4FD8-AF19-B964D9FA5449}" type="slidenum">
              <a:rPr lang="en-US" smtClean="0"/>
              <a:pPr/>
              <a:t>53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smtClean="0"/>
              <a:t>In reality, the coordination of care can exist without the integration of providers at the organizational level. This figure, taken from Ham and Curry 2010, shows precisely the range of options that exist between coordination and organizational merger.</a:t>
            </a:r>
          </a:p>
          <a:p>
            <a:endParaRPr lang="en-US" smtClean="0"/>
          </a:p>
          <a:p>
            <a:r>
              <a:rPr lang="en-US" smtClean="0"/>
              <a:t>Ranging from a fully integrated geographic model where all care needs for the population are provided by a single organizational structure, under the Alzira region in Spain’s public private partnership, to the managed care organization of Kaiser permanente that integrates financing and provision in a single company. All the way to the simple coordination of decision making on patient needs between GPs and specialists through improved communication to the more resource intensive implementation under Disease Management Programs in Germany. The 3 case studies selected present a range of options and tools that are used to improve the coordination of care in these countries. </a:t>
            </a:r>
          </a:p>
          <a:p>
            <a:endParaRPr lang="en-US" smtClean="0"/>
          </a:p>
        </p:txBody>
      </p:sp>
      <p:sp>
        <p:nvSpPr>
          <p:cNvPr id="60420" name="Slide Number Placeholder 3"/>
          <p:cNvSpPr>
            <a:spLocks noGrp="1"/>
          </p:cNvSpPr>
          <p:nvPr>
            <p:ph type="sldNum" sz="quarter" idx="5"/>
          </p:nvPr>
        </p:nvSpPr>
        <p:spPr>
          <a:noFill/>
        </p:spPr>
        <p:txBody>
          <a:bodyPr/>
          <a:lstStyle/>
          <a:p>
            <a:fld id="{AE6C6154-E243-4EF6-9BC2-0843330B9185}" type="slidenum">
              <a:rPr lang="en-US" smtClean="0"/>
              <a:pPr/>
              <a:t>55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3120393-F67C-4832-A6FA-BD28AE161118}" type="slidenum">
              <a:rPr lang="en-US" smtClean="0"/>
              <a:pPr/>
              <a:t>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AD26FDA-63DE-4BDE-B289-78D50FA6C880}" type="slidenum">
              <a:rPr lang="en-US" smtClean="0"/>
              <a:pPr/>
              <a:t>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F18B2E1-5F0C-4C47-BB15-72A6A9C3F7C1}" type="slidenum">
              <a:rPr lang="en-US" smtClean="0"/>
              <a:pPr/>
              <a:t>10</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0541BC8-F953-462F-9FF2-B5E1F9892332}" type="slidenum">
              <a:rPr lang="en-US" smtClean="0"/>
              <a:pPr/>
              <a:t>11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F599CF5-8BD4-47F8-9022-0D7778154DA5}" type="slidenum">
              <a:rPr lang="en-US" smtClean="0"/>
              <a:pPr/>
              <a:t>12</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TitleBacB_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22" name="Rectangle 2"/>
          <p:cNvSpPr>
            <a:spLocks noGrp="1" noChangeArrowheads="1"/>
          </p:cNvSpPr>
          <p:nvPr>
            <p:ph type="ctrTitle"/>
          </p:nvPr>
        </p:nvSpPr>
        <p:spPr>
          <a:xfrm>
            <a:off x="685800" y="1155700"/>
            <a:ext cx="7772400" cy="1470025"/>
          </a:xfrm>
          <a:effectLst>
            <a:outerShdw dist="35921" dir="2700000" algn="ctr" rotWithShape="0">
              <a:srgbClr val="B2B2B2"/>
            </a:outerShdw>
          </a:effectLst>
        </p:spPr>
        <p:txBody>
          <a:bodyPr/>
          <a:lstStyle>
            <a:lvl1pPr>
              <a:defRPr sz="3800">
                <a:solidFill>
                  <a:srgbClr val="25578D"/>
                </a:solidFill>
              </a:defRPr>
            </a:lvl1pPr>
          </a:lstStyle>
          <a:p>
            <a:r>
              <a:rPr lang="en-US" smtClean="0"/>
              <a:t>Click to edit Master title style</a:t>
            </a:r>
            <a:endParaRPr lang="en-US"/>
          </a:p>
        </p:txBody>
      </p:sp>
      <p:sp>
        <p:nvSpPr>
          <p:cNvPr id="133123" name="Rectangle 3"/>
          <p:cNvSpPr>
            <a:spLocks noGrp="1" noChangeArrowheads="1"/>
          </p:cNvSpPr>
          <p:nvPr>
            <p:ph type="subTitle" idx="1"/>
          </p:nvPr>
        </p:nvSpPr>
        <p:spPr>
          <a:xfrm>
            <a:off x="1371600" y="3294063"/>
            <a:ext cx="6400800" cy="1752600"/>
          </a:xfrm>
        </p:spPr>
        <p:txBody>
          <a:bodyPr/>
          <a:lstStyle>
            <a:lvl1pPr marL="0" indent="0" algn="ctr">
              <a:buFont typeface="Wingdings" pitchFamily="2" charset="2"/>
              <a:buNone/>
              <a:defRPr sz="2600" b="1">
                <a:solidFill>
                  <a:srgbClr val="236897"/>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6C3E0AB-B443-4144-9838-84284F1EE4EE}" type="slidenum">
              <a:rPr lang="en-US"/>
              <a:pPr>
                <a:defRPr/>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2558D-F0ED-4EB4-8DDA-E738E6D9ABE3}"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58825"/>
            <a:ext cx="2286000" cy="453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58825"/>
            <a:ext cx="6705600" cy="453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C519CA-C9CB-4ACF-B929-02C0EEAFC4FB}"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normAutofit/>
          </a:bodyPr>
          <a:lstStyle/>
          <a:p>
            <a:pPr lvl="0"/>
            <a:endParaRPr lang="en-US" noProof="0" smtClean="0"/>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BA34754-5E8A-4FFF-A976-B7C31201730D}" type="slidenum">
              <a:rPr lang="en-US"/>
              <a:pPr>
                <a:defRPr/>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85F6B-37B5-4D29-8371-E061DCB379FA}" type="slidenum">
              <a:rPr lang="en-US"/>
              <a:pPr>
                <a:defRPr/>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C2CF2-1F57-41D7-B97C-0FE3C4FCDBBC}" type="slidenum">
              <a:rPr lang="en-US"/>
              <a:pPr>
                <a:defRPr/>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2938"/>
            <a:ext cx="4038600"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2938"/>
            <a:ext cx="4038600" cy="3382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1D4A01-955F-4D40-8167-9FBA2B923BBC}"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FC75C6-E563-4E9D-98BF-2E9C34737B90}"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730223-40AA-4777-BC5F-8D734473A5D0}"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81EB1D-8DA2-44B8-B103-0E553B690AEC}"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699AC-C58F-429F-AB8E-B3B7E74F8865}"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EE556D-7A49-4630-BA35-238AAE85BFC6}"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 descr="BacB_1 copy"/>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2051" name="Picture 8"/>
          <p:cNvPicPr>
            <a:picLocks noChangeArrowheads="1"/>
          </p:cNvPicPr>
          <p:nvPr/>
        </p:nvPicPr>
        <p:blipFill>
          <a:blip r:embed="rId15" cstate="print"/>
          <a:srcRect/>
          <a:stretch>
            <a:fillRect/>
          </a:stretch>
        </p:blipFill>
        <p:spPr bwMode="auto">
          <a:xfrm>
            <a:off x="1150938" y="114300"/>
            <a:ext cx="460375" cy="460375"/>
          </a:xfrm>
          <a:prstGeom prst="rect">
            <a:avLst/>
          </a:prstGeom>
          <a:noFill/>
          <a:ln w="12700">
            <a:noFill/>
            <a:miter lim="800000"/>
            <a:headEnd/>
            <a:tailEnd/>
          </a:ln>
        </p:spPr>
      </p:pic>
      <p:pic>
        <p:nvPicPr>
          <p:cNvPr id="2052" name="Picture 9"/>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8575" y="19050"/>
            <a:ext cx="1065213" cy="649288"/>
          </a:xfrm>
          <a:prstGeom prst="rect">
            <a:avLst/>
          </a:prstGeom>
          <a:noFill/>
          <a:ln w="9525">
            <a:noFill/>
            <a:miter lim="800000"/>
            <a:headEnd/>
            <a:tailEnd/>
          </a:ln>
        </p:spPr>
      </p:pic>
      <p:sp>
        <p:nvSpPr>
          <p:cNvPr id="2053" name="Rectangle 2"/>
          <p:cNvSpPr>
            <a:spLocks noGrp="1" noChangeArrowheads="1"/>
          </p:cNvSpPr>
          <p:nvPr>
            <p:ph type="title"/>
          </p:nvPr>
        </p:nvSpPr>
        <p:spPr bwMode="auto">
          <a:xfrm>
            <a:off x="0" y="758825"/>
            <a:ext cx="9144000" cy="855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3"/>
          <p:cNvSpPr>
            <a:spLocks noGrp="1" noChangeArrowheads="1"/>
          </p:cNvSpPr>
          <p:nvPr>
            <p:ph type="body" idx="1"/>
          </p:nvPr>
        </p:nvSpPr>
        <p:spPr bwMode="auto">
          <a:xfrm>
            <a:off x="457200" y="1912938"/>
            <a:ext cx="8229600" cy="3382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US"/>
          </a:p>
        </p:txBody>
      </p:sp>
      <p:sp>
        <p:nvSpPr>
          <p:cNvPr id="389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89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26AB76D-C9B0-4325-ACC0-3434DEA31C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3" r:id="rId12"/>
  </p:sldLayoutIdLst>
  <p:transition advClick="0"/>
  <p:hf hdr="0" ftr="0" dt="0"/>
  <p:txStyles>
    <p:titleStyle>
      <a:lvl1pPr algn="ctr" rtl="0" eaLnBrk="0" fontAlgn="base" hangingPunct="0">
        <a:spcBef>
          <a:spcPct val="0"/>
        </a:spcBef>
        <a:spcAft>
          <a:spcPct val="0"/>
        </a:spcAft>
        <a:defRPr sz="3400" b="1">
          <a:solidFill>
            <a:srgbClr val="236897"/>
          </a:solidFill>
          <a:latin typeface="+mj-lt"/>
          <a:ea typeface="+mj-ea"/>
          <a:cs typeface="+mj-cs"/>
        </a:defRPr>
      </a:lvl1pPr>
      <a:lvl2pPr algn="ctr" rtl="0" eaLnBrk="0" fontAlgn="base" hangingPunct="0">
        <a:spcBef>
          <a:spcPct val="0"/>
        </a:spcBef>
        <a:spcAft>
          <a:spcPct val="0"/>
        </a:spcAft>
        <a:defRPr sz="3400" b="1">
          <a:solidFill>
            <a:srgbClr val="236897"/>
          </a:solidFill>
          <a:latin typeface="Arial" charset="0"/>
          <a:cs typeface="Arial" charset="0"/>
        </a:defRPr>
      </a:lvl2pPr>
      <a:lvl3pPr algn="ctr" rtl="0" eaLnBrk="0" fontAlgn="base" hangingPunct="0">
        <a:spcBef>
          <a:spcPct val="0"/>
        </a:spcBef>
        <a:spcAft>
          <a:spcPct val="0"/>
        </a:spcAft>
        <a:defRPr sz="3400" b="1">
          <a:solidFill>
            <a:srgbClr val="236897"/>
          </a:solidFill>
          <a:latin typeface="Arial" charset="0"/>
          <a:cs typeface="Arial" charset="0"/>
        </a:defRPr>
      </a:lvl3pPr>
      <a:lvl4pPr algn="ctr" rtl="0" eaLnBrk="0" fontAlgn="base" hangingPunct="0">
        <a:spcBef>
          <a:spcPct val="0"/>
        </a:spcBef>
        <a:spcAft>
          <a:spcPct val="0"/>
        </a:spcAft>
        <a:defRPr sz="3400" b="1">
          <a:solidFill>
            <a:srgbClr val="236897"/>
          </a:solidFill>
          <a:latin typeface="Arial" charset="0"/>
          <a:cs typeface="Arial" charset="0"/>
        </a:defRPr>
      </a:lvl4pPr>
      <a:lvl5pPr algn="ctr" rtl="0" eaLnBrk="0" fontAlgn="base" hangingPunct="0">
        <a:spcBef>
          <a:spcPct val="0"/>
        </a:spcBef>
        <a:spcAft>
          <a:spcPct val="0"/>
        </a:spcAft>
        <a:defRPr sz="3400" b="1">
          <a:solidFill>
            <a:srgbClr val="236897"/>
          </a:solidFill>
          <a:latin typeface="Arial" charset="0"/>
          <a:cs typeface="Arial" charset="0"/>
        </a:defRPr>
      </a:lvl5pPr>
      <a:lvl6pPr marL="457200" algn="ctr" rtl="0" eaLnBrk="1" fontAlgn="base" hangingPunct="1">
        <a:spcBef>
          <a:spcPct val="0"/>
        </a:spcBef>
        <a:spcAft>
          <a:spcPct val="0"/>
        </a:spcAft>
        <a:defRPr sz="3400" b="1">
          <a:solidFill>
            <a:srgbClr val="236897"/>
          </a:solidFill>
          <a:latin typeface="Arial" charset="0"/>
          <a:cs typeface="Arial" charset="0"/>
        </a:defRPr>
      </a:lvl6pPr>
      <a:lvl7pPr marL="914400" algn="ctr" rtl="0" eaLnBrk="1" fontAlgn="base" hangingPunct="1">
        <a:spcBef>
          <a:spcPct val="0"/>
        </a:spcBef>
        <a:spcAft>
          <a:spcPct val="0"/>
        </a:spcAft>
        <a:defRPr sz="3400" b="1">
          <a:solidFill>
            <a:srgbClr val="236897"/>
          </a:solidFill>
          <a:latin typeface="Arial" charset="0"/>
          <a:cs typeface="Arial" charset="0"/>
        </a:defRPr>
      </a:lvl7pPr>
      <a:lvl8pPr marL="1371600" algn="ctr" rtl="0" eaLnBrk="1" fontAlgn="base" hangingPunct="1">
        <a:spcBef>
          <a:spcPct val="0"/>
        </a:spcBef>
        <a:spcAft>
          <a:spcPct val="0"/>
        </a:spcAft>
        <a:defRPr sz="3400" b="1">
          <a:solidFill>
            <a:srgbClr val="236897"/>
          </a:solidFill>
          <a:latin typeface="Arial" charset="0"/>
          <a:cs typeface="Arial" charset="0"/>
        </a:defRPr>
      </a:lvl8pPr>
      <a:lvl9pPr marL="1828800" algn="ctr" rtl="0" eaLnBrk="1" fontAlgn="base" hangingPunct="1">
        <a:spcBef>
          <a:spcPct val="0"/>
        </a:spcBef>
        <a:spcAft>
          <a:spcPct val="0"/>
        </a:spcAft>
        <a:defRPr sz="3400" b="1">
          <a:solidFill>
            <a:srgbClr val="236897"/>
          </a:solidFill>
          <a:latin typeface="Arial" charset="0"/>
          <a:cs typeface="Arial" charset="0"/>
        </a:defRPr>
      </a:lvl9pPr>
    </p:titleStyle>
    <p:bodyStyle>
      <a:lvl1pPr marL="227013" indent="-227013" algn="l" rtl="0" eaLnBrk="0" fontAlgn="base" hangingPunct="0">
        <a:spcBef>
          <a:spcPct val="20000"/>
        </a:spcBef>
        <a:spcAft>
          <a:spcPct val="0"/>
        </a:spcAft>
        <a:buClr>
          <a:srgbClr val="800000"/>
        </a:buClr>
        <a:buSzPct val="120000"/>
        <a:buFont typeface="Wingdings" pitchFamily="2" charset="2"/>
        <a:buChar char="§"/>
        <a:defRPr>
          <a:solidFill>
            <a:schemeClr val="tx1"/>
          </a:solidFill>
          <a:latin typeface="+mn-lt"/>
          <a:ea typeface="+mn-ea"/>
          <a:cs typeface="+mn-cs"/>
        </a:defRPr>
      </a:lvl1pPr>
      <a:lvl2pPr marL="681038" indent="-223838" algn="l" rtl="0" eaLnBrk="0" fontAlgn="base" hangingPunct="0">
        <a:spcBef>
          <a:spcPct val="20000"/>
        </a:spcBef>
        <a:spcAft>
          <a:spcPct val="0"/>
        </a:spcAft>
        <a:buClr>
          <a:srgbClr val="800000"/>
        </a:buClr>
        <a:buSzPct val="120000"/>
        <a:buChar char="•"/>
        <a:defRPr sz="1600">
          <a:solidFill>
            <a:schemeClr val="tx1"/>
          </a:solidFill>
          <a:latin typeface="+mn-lt"/>
          <a:cs typeface="+mn-cs"/>
        </a:defRPr>
      </a:lvl2pPr>
      <a:lvl3pPr marL="1144588" indent="-230188" algn="l" rtl="0" eaLnBrk="0" fontAlgn="base" hangingPunct="0">
        <a:spcBef>
          <a:spcPct val="20000"/>
        </a:spcBef>
        <a:spcAft>
          <a:spcPct val="0"/>
        </a:spcAft>
        <a:buClr>
          <a:srgbClr val="800000"/>
        </a:buClr>
        <a:buSzPct val="120000"/>
        <a:buChar char="•"/>
        <a:defRPr sz="1600">
          <a:solidFill>
            <a:schemeClr val="tx1"/>
          </a:solidFill>
          <a:latin typeface="+mn-lt"/>
          <a:cs typeface="+mn-cs"/>
        </a:defRPr>
      </a:lvl3pPr>
      <a:lvl4pPr marL="1546225" indent="-174625" algn="l" rtl="0" eaLnBrk="0" fontAlgn="base" hangingPunct="0">
        <a:spcBef>
          <a:spcPct val="20000"/>
        </a:spcBef>
        <a:spcAft>
          <a:spcPct val="0"/>
        </a:spcAft>
        <a:buClr>
          <a:srgbClr val="800000"/>
        </a:buClr>
        <a:buSzPct val="120000"/>
        <a:buChar char="•"/>
        <a:defRPr sz="1400">
          <a:solidFill>
            <a:schemeClr val="tx1"/>
          </a:solidFill>
          <a:latin typeface="+mn-lt"/>
          <a:cs typeface="+mn-cs"/>
        </a:defRPr>
      </a:lvl4pPr>
      <a:lvl5pPr marL="1939925" indent="-111125" algn="l" rtl="0" eaLnBrk="0" fontAlgn="base" hangingPunct="0">
        <a:spcBef>
          <a:spcPct val="20000"/>
        </a:spcBef>
        <a:spcAft>
          <a:spcPct val="0"/>
        </a:spcAft>
        <a:buClr>
          <a:srgbClr val="800000"/>
        </a:buClr>
        <a:buSzPct val="120000"/>
        <a:buChar char="•"/>
        <a:defRPr sz="1400">
          <a:solidFill>
            <a:schemeClr val="tx1"/>
          </a:solidFill>
          <a:latin typeface="+mn-lt"/>
          <a:cs typeface="+mn-cs"/>
        </a:defRPr>
      </a:lvl5pPr>
      <a:lvl6pPr marL="2397125" indent="-111125" algn="l" rtl="0" eaLnBrk="1" fontAlgn="base" hangingPunct="1">
        <a:spcBef>
          <a:spcPct val="20000"/>
        </a:spcBef>
        <a:spcAft>
          <a:spcPct val="0"/>
        </a:spcAft>
        <a:buClr>
          <a:srgbClr val="800000"/>
        </a:buClr>
        <a:buSzPct val="120000"/>
        <a:buChar char="•"/>
        <a:defRPr sz="1400">
          <a:solidFill>
            <a:schemeClr val="tx1"/>
          </a:solidFill>
          <a:latin typeface="+mn-lt"/>
          <a:cs typeface="+mn-cs"/>
        </a:defRPr>
      </a:lvl6pPr>
      <a:lvl7pPr marL="2854325" indent="-111125" algn="l" rtl="0" eaLnBrk="1" fontAlgn="base" hangingPunct="1">
        <a:spcBef>
          <a:spcPct val="20000"/>
        </a:spcBef>
        <a:spcAft>
          <a:spcPct val="0"/>
        </a:spcAft>
        <a:buClr>
          <a:srgbClr val="800000"/>
        </a:buClr>
        <a:buSzPct val="120000"/>
        <a:buChar char="•"/>
        <a:defRPr sz="1400">
          <a:solidFill>
            <a:schemeClr val="tx1"/>
          </a:solidFill>
          <a:latin typeface="+mn-lt"/>
          <a:cs typeface="+mn-cs"/>
        </a:defRPr>
      </a:lvl7pPr>
      <a:lvl8pPr marL="3311525" indent="-111125" algn="l" rtl="0" eaLnBrk="1" fontAlgn="base" hangingPunct="1">
        <a:spcBef>
          <a:spcPct val="20000"/>
        </a:spcBef>
        <a:spcAft>
          <a:spcPct val="0"/>
        </a:spcAft>
        <a:buClr>
          <a:srgbClr val="800000"/>
        </a:buClr>
        <a:buSzPct val="120000"/>
        <a:buChar char="•"/>
        <a:defRPr sz="1400">
          <a:solidFill>
            <a:schemeClr val="tx1"/>
          </a:solidFill>
          <a:latin typeface="+mn-lt"/>
          <a:cs typeface="+mn-cs"/>
        </a:defRPr>
      </a:lvl8pPr>
      <a:lvl9pPr marL="3768725" indent="-111125" algn="l" rtl="0" eaLnBrk="1" fontAlgn="base" hangingPunct="1">
        <a:spcBef>
          <a:spcPct val="20000"/>
        </a:spcBef>
        <a:spcAft>
          <a:spcPct val="0"/>
        </a:spcAft>
        <a:buClr>
          <a:srgbClr val="800000"/>
        </a:buClr>
        <a:buSzPct val="120000"/>
        <a:buChar char="•"/>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_____Microsoft_Excel_97-20031.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_____Microsoft_Excel_97-20032.xls"/></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a:xfrm>
            <a:off x="0" y="2592388"/>
            <a:ext cx="9144000" cy="2811462"/>
          </a:xfrm>
        </p:spPr>
        <p:txBody>
          <a:bodyPr/>
          <a:lstStyle/>
          <a:p>
            <a:r>
              <a:rPr lang="ru-RU" sz="3200" i="1" dirty="0" smtClean="0">
                <a:solidFill>
                  <a:schemeClr val="accent2"/>
                </a:solidFill>
              </a:rPr>
              <a:t>Комментарии Всемирного банка на промежуточный доклад экспертной группы «Здоровье и среда обитания человека»</a:t>
            </a:r>
            <a:r>
              <a:rPr lang="ru-RU" sz="3200" dirty="0" smtClean="0">
                <a:solidFill>
                  <a:schemeClr val="accent2"/>
                </a:solidFill>
              </a:rPr>
              <a:t> </a:t>
            </a:r>
            <a:r>
              <a:rPr lang="en-US" sz="3200" i="1" dirty="0" smtClean="0">
                <a:solidFill>
                  <a:schemeClr val="accent2"/>
                </a:solidFill>
              </a:rPr>
              <a:t/>
            </a:r>
            <a:br>
              <a:rPr lang="en-US" sz="3200" i="1" dirty="0" smtClean="0">
                <a:solidFill>
                  <a:schemeClr val="accent2"/>
                </a:solidFill>
              </a:rPr>
            </a:br>
            <a:r>
              <a:rPr lang="en-US" sz="3200" i="1" dirty="0" smtClean="0">
                <a:solidFill>
                  <a:schemeClr val="accent2"/>
                </a:solidFill>
              </a:rPr>
              <a:t> </a:t>
            </a:r>
            <a:br>
              <a:rPr lang="en-US" sz="3200" i="1" dirty="0" smtClean="0">
                <a:solidFill>
                  <a:schemeClr val="accent2"/>
                </a:solidFill>
              </a:rPr>
            </a:br>
            <a:r>
              <a:rPr lang="en-US" sz="3200" i="1" dirty="0" smtClean="0">
                <a:solidFill>
                  <a:schemeClr val="accent2"/>
                </a:solidFill>
              </a:rPr>
              <a:t/>
            </a:r>
            <a:br>
              <a:rPr lang="en-US" sz="3200" i="1" dirty="0" smtClean="0">
                <a:solidFill>
                  <a:schemeClr val="accent2"/>
                </a:solidFill>
              </a:rPr>
            </a:br>
            <a:r>
              <a:rPr lang="en-US" sz="3200" i="1" dirty="0" smtClean="0">
                <a:solidFill>
                  <a:schemeClr val="accent2"/>
                </a:solidFill>
              </a:rPr>
              <a:t/>
            </a:r>
            <a:br>
              <a:rPr lang="en-US" sz="3200" i="1" dirty="0" smtClean="0">
                <a:solidFill>
                  <a:schemeClr val="accent2"/>
                </a:solidFill>
              </a:rPr>
            </a:br>
            <a:r>
              <a:rPr lang="ru-RU" sz="3200" i="1" dirty="0" smtClean="0">
                <a:solidFill>
                  <a:schemeClr val="accent2"/>
                </a:solidFill>
              </a:rPr>
              <a:t>Москва</a:t>
            </a:r>
            <a:r>
              <a:rPr lang="en-US" sz="3200" i="1" dirty="0" smtClean="0">
                <a:solidFill>
                  <a:schemeClr val="accent2"/>
                </a:solidFill>
              </a:rPr>
              <a:t> </a:t>
            </a:r>
            <a:r>
              <a:rPr lang="en-US" sz="3200" dirty="0" smtClean="0">
                <a:solidFill>
                  <a:schemeClr val="accent2"/>
                </a:solidFill>
              </a:rPr>
              <a:t/>
            </a:r>
            <a:br>
              <a:rPr lang="en-US" sz="3200" dirty="0" smtClean="0">
                <a:solidFill>
                  <a:schemeClr val="accent2"/>
                </a:solidFill>
              </a:rPr>
            </a:br>
            <a:r>
              <a:rPr lang="ru-RU" sz="3200" dirty="0" smtClean="0">
                <a:solidFill>
                  <a:schemeClr val="accent2"/>
                </a:solidFill>
              </a:rPr>
              <a:t>ноябрь </a:t>
            </a:r>
            <a:r>
              <a:rPr lang="en-US" sz="3200" dirty="0" smtClean="0">
                <a:solidFill>
                  <a:schemeClr val="accent2"/>
                </a:solidFill>
              </a:rPr>
              <a:t>2011</a:t>
            </a:r>
            <a:r>
              <a:rPr lang="ru-RU" sz="3200" dirty="0" smtClean="0">
                <a:solidFill>
                  <a:schemeClr val="accent2"/>
                </a:solidFill>
              </a:rPr>
              <a:t> года</a:t>
            </a:r>
            <a:endParaRPr lang="en-US" sz="3200" dirty="0" smtClean="0">
              <a:solidFill>
                <a:schemeClr val="accent2"/>
              </a:solidFill>
            </a:endParaRPr>
          </a:p>
        </p:txBody>
      </p:sp>
      <p:sp>
        <p:nvSpPr>
          <p:cNvPr id="5123" name="Slide Number Placeholder 3"/>
          <p:cNvSpPr>
            <a:spLocks noGrp="1"/>
          </p:cNvSpPr>
          <p:nvPr>
            <p:ph type="sldNum" sz="quarter" idx="12"/>
          </p:nvPr>
        </p:nvSpPr>
        <p:spPr>
          <a:noFill/>
        </p:spPr>
        <p:txBody>
          <a:bodyPr/>
          <a:lstStyle/>
          <a:p>
            <a:fld id="{A2306447-ACC1-430F-BB7E-3611EDF75B46}" type="slidenum">
              <a:rPr lang="en-US" smtClean="0"/>
              <a:pPr/>
              <a:t>1</a:t>
            </a:fld>
            <a:endParaRPr lang="en-US" smtClean="0"/>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17411" name="Rectangle 1035"/>
          <p:cNvSpPr>
            <a:spLocks noGrp="1" noChangeArrowheads="1"/>
          </p:cNvSpPr>
          <p:nvPr>
            <p:ph type="title"/>
          </p:nvPr>
        </p:nvSpPr>
        <p:spPr>
          <a:xfrm>
            <a:off x="0" y="619125"/>
            <a:ext cx="9144000" cy="706755"/>
          </a:xfrm>
        </p:spPr>
        <p:txBody>
          <a:bodyPr/>
          <a:lstStyle/>
          <a:p>
            <a:pPr eaLnBrk="1" hangingPunct="1"/>
            <a:r>
              <a:rPr lang="ru-RU" sz="2600" dirty="0" smtClean="0">
                <a:latin typeface="Book Antiqua" pitchFamily="18" charset="0"/>
              </a:rPr>
              <a:t>Рост доли государственных расходов на здравоохранение по мере увеличения доходов</a:t>
            </a:r>
            <a:endParaRPr lang="en-US" sz="2800" dirty="0" smtClean="0">
              <a:latin typeface="Book Antiqua" pitchFamily="18" charset="0"/>
            </a:endParaRPr>
          </a:p>
        </p:txBody>
      </p:sp>
      <p:sp>
        <p:nvSpPr>
          <p:cNvPr id="17412" name="Text Box 4"/>
          <p:cNvSpPr txBox="1">
            <a:spLocks noChangeArrowheads="1"/>
          </p:cNvSpPr>
          <p:nvPr/>
        </p:nvSpPr>
        <p:spPr bwMode="auto">
          <a:xfrm>
            <a:off x="1447800" y="6019800"/>
            <a:ext cx="6705600" cy="923330"/>
          </a:xfrm>
          <a:prstGeom prst="rect">
            <a:avLst/>
          </a:prstGeom>
          <a:noFill/>
          <a:ln w="9525">
            <a:noFill/>
            <a:miter lim="800000"/>
            <a:headEnd/>
            <a:tailEnd/>
          </a:ln>
        </p:spPr>
        <p:txBody>
          <a:bodyPr>
            <a:spAutoFit/>
          </a:bodyPr>
          <a:lstStyle/>
          <a:p>
            <a:r>
              <a:rPr lang="ru-RU" dirty="0" smtClean="0">
                <a:latin typeface="Georgia" pitchFamily="18" charset="0"/>
                <a:cs typeface="Times New Roman" pitchFamily="18" charset="0"/>
              </a:rPr>
              <a:t>Доля расходов государства возрастает по мере увеличения дохода </a:t>
            </a:r>
            <a:r>
              <a:rPr lang="en-US" dirty="0" smtClean="0">
                <a:latin typeface="Georgia" pitchFamily="18" charset="0"/>
                <a:cs typeface="Times New Roman" pitchFamily="18" charset="0"/>
              </a:rPr>
              <a:t>(</a:t>
            </a:r>
            <a:r>
              <a:rPr lang="ru-RU" dirty="0" smtClean="0">
                <a:latin typeface="Georgia" pitchFamily="18" charset="0"/>
                <a:cs typeface="Times New Roman" pitchFamily="18" charset="0"/>
              </a:rPr>
              <a:t>аналогично действию закону Вагнера</a:t>
            </a:r>
            <a:r>
              <a:rPr lang="en-US" dirty="0" smtClean="0">
                <a:latin typeface="Georgia" pitchFamily="18" charset="0"/>
                <a:cs typeface="Times New Roman" pitchFamily="18" charset="0"/>
              </a:rPr>
              <a:t>).</a:t>
            </a:r>
            <a:endParaRPr lang="en-US" dirty="0">
              <a:latin typeface="Georgia" pitchFamily="18" charset="0"/>
              <a:cs typeface="Times New Roman" pitchFamily="18" charset="0"/>
            </a:endParaRPr>
          </a:p>
          <a:p>
            <a:pPr algn="ctr"/>
            <a:endParaRPr lang="en-US" dirty="0">
              <a:latin typeface="Book Antiqua" pitchFamily="18" charset="0"/>
              <a:cs typeface="Times New Roman" pitchFamily="18" charset="0"/>
            </a:endParaRPr>
          </a:p>
        </p:txBody>
      </p:sp>
      <p:sp>
        <p:nvSpPr>
          <p:cNvPr id="17414" name="Slide Number Placeholder 5"/>
          <p:cNvSpPr>
            <a:spLocks noGrp="1"/>
          </p:cNvSpPr>
          <p:nvPr>
            <p:ph type="sldNum" sz="quarter" idx="12"/>
          </p:nvPr>
        </p:nvSpPr>
        <p:spPr>
          <a:noFill/>
        </p:spPr>
        <p:txBody>
          <a:bodyPr/>
          <a:lstStyle/>
          <a:p>
            <a:fld id="{C2DBB471-2E74-4AFC-AE75-73F2E2CCF5FB}" type="slidenum">
              <a:rPr lang="en-US" smtClean="0"/>
              <a:pPr/>
              <a:t>10</a:t>
            </a:fld>
            <a:endParaRPr lang="en-US" smtClean="0"/>
          </a:p>
        </p:txBody>
      </p:sp>
      <p:grpSp>
        <p:nvGrpSpPr>
          <p:cNvPr id="2" name="Group 3"/>
          <p:cNvGrpSpPr>
            <a:grpSpLocks noChangeAspect="1"/>
          </p:cNvGrpSpPr>
          <p:nvPr/>
        </p:nvGrpSpPr>
        <p:grpSpPr bwMode="auto">
          <a:xfrm>
            <a:off x="1422400" y="1382714"/>
            <a:ext cx="7389825" cy="4591055"/>
            <a:chOff x="896" y="871"/>
            <a:chExt cx="4655" cy="2892"/>
          </a:xfrm>
        </p:grpSpPr>
        <p:sp>
          <p:nvSpPr>
            <p:cNvPr id="74754" name="AutoShape 2"/>
            <p:cNvSpPr>
              <a:spLocks noChangeAspect="1" noChangeArrowheads="1" noTextEdit="1"/>
            </p:cNvSpPr>
            <p:nvPr/>
          </p:nvSpPr>
          <p:spPr bwMode="auto">
            <a:xfrm>
              <a:off x="896" y="893"/>
              <a:ext cx="3992" cy="2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56" name="Rectangle 4"/>
            <p:cNvSpPr>
              <a:spLocks noChangeArrowheads="1"/>
            </p:cNvSpPr>
            <p:nvPr/>
          </p:nvSpPr>
          <p:spPr bwMode="auto">
            <a:xfrm>
              <a:off x="929" y="871"/>
              <a:ext cx="3927" cy="28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57" name="Rectangle 5"/>
            <p:cNvSpPr>
              <a:spLocks noChangeArrowheads="1"/>
            </p:cNvSpPr>
            <p:nvPr/>
          </p:nvSpPr>
          <p:spPr bwMode="auto">
            <a:xfrm>
              <a:off x="932" y="876"/>
              <a:ext cx="3922" cy="2850"/>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58" name="Rectangle 6"/>
            <p:cNvSpPr>
              <a:spLocks noChangeArrowheads="1"/>
            </p:cNvSpPr>
            <p:nvPr/>
          </p:nvSpPr>
          <p:spPr bwMode="auto">
            <a:xfrm>
              <a:off x="1319" y="1118"/>
              <a:ext cx="3435" cy="2237"/>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59" name="Line 7"/>
            <p:cNvSpPr>
              <a:spLocks noChangeShapeType="1"/>
            </p:cNvSpPr>
            <p:nvPr/>
          </p:nvSpPr>
          <p:spPr bwMode="auto">
            <a:xfrm>
              <a:off x="1319" y="3357"/>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0" name="Line 8"/>
            <p:cNvSpPr>
              <a:spLocks noChangeShapeType="1"/>
            </p:cNvSpPr>
            <p:nvPr/>
          </p:nvSpPr>
          <p:spPr bwMode="auto">
            <a:xfrm>
              <a:off x="1319" y="2929"/>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1" name="Line 9"/>
            <p:cNvSpPr>
              <a:spLocks noChangeShapeType="1"/>
            </p:cNvSpPr>
            <p:nvPr/>
          </p:nvSpPr>
          <p:spPr bwMode="auto">
            <a:xfrm>
              <a:off x="1319" y="2501"/>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2" name="Line 10"/>
            <p:cNvSpPr>
              <a:spLocks noChangeShapeType="1"/>
            </p:cNvSpPr>
            <p:nvPr/>
          </p:nvSpPr>
          <p:spPr bwMode="auto">
            <a:xfrm>
              <a:off x="1319" y="2075"/>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3" name="Line 11"/>
            <p:cNvSpPr>
              <a:spLocks noChangeShapeType="1"/>
            </p:cNvSpPr>
            <p:nvPr/>
          </p:nvSpPr>
          <p:spPr bwMode="auto">
            <a:xfrm>
              <a:off x="1319" y="1647"/>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4" name="Line 12"/>
            <p:cNvSpPr>
              <a:spLocks noChangeShapeType="1"/>
            </p:cNvSpPr>
            <p:nvPr/>
          </p:nvSpPr>
          <p:spPr bwMode="auto">
            <a:xfrm>
              <a:off x="1319" y="1218"/>
              <a:ext cx="3435" cy="1"/>
            </a:xfrm>
            <a:prstGeom prst="line">
              <a:avLst/>
            </a:prstGeom>
            <a:noFill/>
            <a:ln w="9">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65" name="Rectangle 13"/>
            <p:cNvSpPr>
              <a:spLocks noChangeArrowheads="1"/>
            </p:cNvSpPr>
            <p:nvPr/>
          </p:nvSpPr>
          <p:spPr bwMode="auto">
            <a:xfrm>
              <a:off x="1519" y="2308"/>
              <a:ext cx="502" cy="1047"/>
            </a:xfrm>
            <a:prstGeom prst="rect">
              <a:avLst/>
            </a:prstGeom>
            <a:solidFill>
              <a:srgbClr val="FFFFFF"/>
            </a:solidFill>
            <a:ln w="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66" name="Rectangle 14"/>
            <p:cNvSpPr>
              <a:spLocks noChangeArrowheads="1"/>
            </p:cNvSpPr>
            <p:nvPr/>
          </p:nvSpPr>
          <p:spPr bwMode="auto">
            <a:xfrm>
              <a:off x="1519" y="1249"/>
              <a:ext cx="502" cy="1059"/>
            </a:xfrm>
            <a:prstGeom prst="rect">
              <a:avLst/>
            </a:prstGeom>
            <a:solidFill>
              <a:srgbClr val="FFFFFF"/>
            </a:solidFill>
            <a:ln w="0">
              <a:solidFill>
                <a:srgbClr val="FF45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67" name="Rectangle 15"/>
            <p:cNvSpPr>
              <a:spLocks noChangeArrowheads="1"/>
            </p:cNvSpPr>
            <p:nvPr/>
          </p:nvSpPr>
          <p:spPr bwMode="auto">
            <a:xfrm>
              <a:off x="1519" y="1218"/>
              <a:ext cx="502" cy="31"/>
            </a:xfrm>
            <a:prstGeom prst="rect">
              <a:avLst/>
            </a:prstGeom>
            <a:solidFill>
              <a:srgbClr val="FFFFF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68" name="Rectangle 16"/>
            <p:cNvSpPr>
              <a:spLocks noChangeArrowheads="1"/>
            </p:cNvSpPr>
            <p:nvPr/>
          </p:nvSpPr>
          <p:spPr bwMode="auto">
            <a:xfrm>
              <a:off x="2363" y="2068"/>
              <a:ext cx="505" cy="1287"/>
            </a:xfrm>
            <a:prstGeom prst="rect">
              <a:avLst/>
            </a:prstGeom>
            <a:solidFill>
              <a:srgbClr val="FFFFFF"/>
            </a:solidFill>
            <a:ln w="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69" name="Rectangle 17"/>
            <p:cNvSpPr>
              <a:spLocks noChangeArrowheads="1"/>
            </p:cNvSpPr>
            <p:nvPr/>
          </p:nvSpPr>
          <p:spPr bwMode="auto">
            <a:xfrm>
              <a:off x="2363" y="1292"/>
              <a:ext cx="505" cy="773"/>
            </a:xfrm>
            <a:prstGeom prst="rect">
              <a:avLst/>
            </a:prstGeom>
            <a:solidFill>
              <a:srgbClr val="FFFFFF"/>
            </a:solidFill>
            <a:ln w="0">
              <a:solidFill>
                <a:srgbClr val="FF45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0" name="Rectangle 18"/>
            <p:cNvSpPr>
              <a:spLocks noChangeArrowheads="1"/>
            </p:cNvSpPr>
            <p:nvPr/>
          </p:nvSpPr>
          <p:spPr bwMode="auto">
            <a:xfrm>
              <a:off x="2363" y="1218"/>
              <a:ext cx="505" cy="74"/>
            </a:xfrm>
            <a:prstGeom prst="rect">
              <a:avLst/>
            </a:prstGeom>
            <a:solidFill>
              <a:srgbClr val="FFFFF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1" name="Rectangle 19"/>
            <p:cNvSpPr>
              <a:spLocks noChangeArrowheads="1"/>
            </p:cNvSpPr>
            <p:nvPr/>
          </p:nvSpPr>
          <p:spPr bwMode="auto">
            <a:xfrm>
              <a:off x="3205" y="1944"/>
              <a:ext cx="505" cy="1411"/>
            </a:xfrm>
            <a:prstGeom prst="rect">
              <a:avLst/>
            </a:prstGeom>
            <a:solidFill>
              <a:srgbClr val="FFFFFF"/>
            </a:solidFill>
            <a:ln w="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2" name="Rectangle 20"/>
            <p:cNvSpPr>
              <a:spLocks noChangeArrowheads="1"/>
            </p:cNvSpPr>
            <p:nvPr/>
          </p:nvSpPr>
          <p:spPr bwMode="auto">
            <a:xfrm>
              <a:off x="3205" y="1342"/>
              <a:ext cx="505" cy="600"/>
            </a:xfrm>
            <a:prstGeom prst="rect">
              <a:avLst/>
            </a:prstGeom>
            <a:solidFill>
              <a:srgbClr val="FFFFFF"/>
            </a:solidFill>
            <a:ln w="0">
              <a:solidFill>
                <a:srgbClr val="FF45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3" name="Rectangle 21"/>
            <p:cNvSpPr>
              <a:spLocks noChangeArrowheads="1"/>
            </p:cNvSpPr>
            <p:nvPr/>
          </p:nvSpPr>
          <p:spPr bwMode="auto">
            <a:xfrm>
              <a:off x="3205" y="1218"/>
              <a:ext cx="505" cy="122"/>
            </a:xfrm>
            <a:prstGeom prst="rect">
              <a:avLst/>
            </a:prstGeom>
            <a:solidFill>
              <a:srgbClr val="FFFFF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4" name="Rectangle 22"/>
            <p:cNvSpPr>
              <a:spLocks noChangeArrowheads="1"/>
            </p:cNvSpPr>
            <p:nvPr/>
          </p:nvSpPr>
          <p:spPr bwMode="auto">
            <a:xfrm>
              <a:off x="4047" y="1799"/>
              <a:ext cx="505" cy="1556"/>
            </a:xfrm>
            <a:prstGeom prst="rect">
              <a:avLst/>
            </a:prstGeom>
            <a:solidFill>
              <a:srgbClr val="FFFFFF"/>
            </a:solidFill>
            <a:ln w="0">
              <a:solidFill>
                <a:srgbClr val="006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5" name="Rectangle 23"/>
            <p:cNvSpPr>
              <a:spLocks noChangeArrowheads="1"/>
            </p:cNvSpPr>
            <p:nvPr/>
          </p:nvSpPr>
          <p:spPr bwMode="auto">
            <a:xfrm>
              <a:off x="4047" y="1356"/>
              <a:ext cx="505" cy="443"/>
            </a:xfrm>
            <a:prstGeom prst="rect">
              <a:avLst/>
            </a:prstGeom>
            <a:solidFill>
              <a:srgbClr val="FFFFFF"/>
            </a:solidFill>
            <a:ln w="0">
              <a:solidFill>
                <a:srgbClr val="FF45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6" name="Rectangle 24"/>
            <p:cNvSpPr>
              <a:spLocks noChangeArrowheads="1"/>
            </p:cNvSpPr>
            <p:nvPr/>
          </p:nvSpPr>
          <p:spPr bwMode="auto">
            <a:xfrm>
              <a:off x="4047" y="1218"/>
              <a:ext cx="505" cy="136"/>
            </a:xfrm>
            <a:prstGeom prst="rect">
              <a:avLst/>
            </a:prstGeom>
            <a:solidFill>
              <a:srgbClr val="FFFFFF"/>
            </a:solidFill>
            <a:ln w="0">
              <a:solidFill>
                <a:srgbClr val="1A476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4777" name="Rectangle 25"/>
            <p:cNvSpPr>
              <a:spLocks noChangeArrowheads="1"/>
            </p:cNvSpPr>
            <p:nvPr/>
          </p:nvSpPr>
          <p:spPr bwMode="auto">
            <a:xfrm>
              <a:off x="1507" y="2705"/>
              <a:ext cx="602"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cs typeface="Arial" pitchFamily="34" charset="0"/>
                </a:rPr>
                <a:t>Государство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78" name="Rectangle 26"/>
            <p:cNvSpPr>
              <a:spLocks noChangeArrowheads="1"/>
            </p:cNvSpPr>
            <p:nvPr/>
          </p:nvSpPr>
          <p:spPr bwMode="auto">
            <a:xfrm>
              <a:off x="2154" y="1591"/>
              <a:ext cx="950"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300" dirty="0" smtClean="0">
                  <a:solidFill>
                    <a:srgbClr val="000000"/>
                  </a:solidFill>
                  <a:latin typeface="Arial" pitchFamily="34" charset="0"/>
                  <a:cs typeface="Arial" pitchFamily="34" charset="0"/>
                </a:rPr>
                <a:t>Частные прямые платежи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79" name="Rectangle 27"/>
            <p:cNvSpPr>
              <a:spLocks noChangeArrowheads="1"/>
            </p:cNvSpPr>
            <p:nvPr/>
          </p:nvSpPr>
          <p:spPr bwMode="auto">
            <a:xfrm>
              <a:off x="2952" y="1208"/>
              <a:ext cx="1721"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cs typeface="Arial" pitchFamily="34" charset="0"/>
                </a:rPr>
                <a:t>Частное медицинское страхование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80" name="Line 28"/>
            <p:cNvSpPr>
              <a:spLocks noChangeShapeType="1"/>
            </p:cNvSpPr>
            <p:nvPr/>
          </p:nvSpPr>
          <p:spPr bwMode="auto">
            <a:xfrm flipV="1">
              <a:off x="1319" y="1118"/>
              <a:ext cx="1" cy="2239"/>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81" name="Line 29"/>
            <p:cNvSpPr>
              <a:spLocks noChangeShapeType="1"/>
            </p:cNvSpPr>
            <p:nvPr/>
          </p:nvSpPr>
          <p:spPr bwMode="auto">
            <a:xfrm flipH="1">
              <a:off x="1279" y="3357"/>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82" name="Rectangle 30"/>
            <p:cNvSpPr>
              <a:spLocks noChangeArrowheads="1"/>
            </p:cNvSpPr>
            <p:nvPr/>
          </p:nvSpPr>
          <p:spPr bwMode="auto">
            <a:xfrm rot="16200000">
              <a:off x="1166" y="3285"/>
              <a:ext cx="102"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83" name="Line 31"/>
            <p:cNvSpPr>
              <a:spLocks noChangeShapeType="1"/>
            </p:cNvSpPr>
            <p:nvPr/>
          </p:nvSpPr>
          <p:spPr bwMode="auto">
            <a:xfrm flipH="1">
              <a:off x="1279" y="2929"/>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84" name="Rectangle 32"/>
            <p:cNvSpPr>
              <a:spLocks noChangeArrowheads="1"/>
            </p:cNvSpPr>
            <p:nvPr/>
          </p:nvSpPr>
          <p:spPr bwMode="auto">
            <a:xfrm rot="16200000">
              <a:off x="1137" y="2856"/>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20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85" name="Line 33"/>
            <p:cNvSpPr>
              <a:spLocks noChangeShapeType="1"/>
            </p:cNvSpPr>
            <p:nvPr/>
          </p:nvSpPr>
          <p:spPr bwMode="auto">
            <a:xfrm flipH="1">
              <a:off x="1279" y="2501"/>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86" name="Rectangle 34"/>
            <p:cNvSpPr>
              <a:spLocks noChangeArrowheads="1"/>
            </p:cNvSpPr>
            <p:nvPr/>
          </p:nvSpPr>
          <p:spPr bwMode="auto">
            <a:xfrm rot="16200000">
              <a:off x="1137" y="2429"/>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40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87" name="Line 35"/>
            <p:cNvSpPr>
              <a:spLocks noChangeShapeType="1"/>
            </p:cNvSpPr>
            <p:nvPr/>
          </p:nvSpPr>
          <p:spPr bwMode="auto">
            <a:xfrm flipH="1">
              <a:off x="1279" y="2075"/>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88" name="Rectangle 36"/>
            <p:cNvSpPr>
              <a:spLocks noChangeArrowheads="1"/>
            </p:cNvSpPr>
            <p:nvPr/>
          </p:nvSpPr>
          <p:spPr bwMode="auto">
            <a:xfrm rot="16200000">
              <a:off x="1137" y="2003"/>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60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89" name="Line 37"/>
            <p:cNvSpPr>
              <a:spLocks noChangeShapeType="1"/>
            </p:cNvSpPr>
            <p:nvPr/>
          </p:nvSpPr>
          <p:spPr bwMode="auto">
            <a:xfrm flipH="1">
              <a:off x="1279" y="1647"/>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90" name="Rectangle 38"/>
            <p:cNvSpPr>
              <a:spLocks noChangeArrowheads="1"/>
            </p:cNvSpPr>
            <p:nvPr/>
          </p:nvSpPr>
          <p:spPr bwMode="auto">
            <a:xfrm rot="16200000">
              <a:off x="1137" y="1574"/>
              <a:ext cx="16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80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91" name="Line 39"/>
            <p:cNvSpPr>
              <a:spLocks noChangeShapeType="1"/>
            </p:cNvSpPr>
            <p:nvPr/>
          </p:nvSpPr>
          <p:spPr bwMode="auto">
            <a:xfrm flipH="1">
              <a:off x="1279" y="1218"/>
              <a:ext cx="40"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92" name="Rectangle 40"/>
            <p:cNvSpPr>
              <a:spLocks noChangeArrowheads="1"/>
            </p:cNvSpPr>
            <p:nvPr/>
          </p:nvSpPr>
          <p:spPr bwMode="auto">
            <a:xfrm rot="16200000">
              <a:off x="1108" y="1145"/>
              <a:ext cx="218"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Arial" pitchFamily="34" charset="0"/>
                  <a:cs typeface="Arial" pitchFamily="34" charset="0"/>
                </a:rPr>
                <a:t>100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4793" name="Rectangle 41"/>
            <p:cNvSpPr>
              <a:spLocks noChangeArrowheads="1"/>
            </p:cNvSpPr>
            <p:nvPr/>
          </p:nvSpPr>
          <p:spPr bwMode="auto">
            <a:xfrm rot="16200000">
              <a:off x="-2" y="2260"/>
              <a:ext cx="2239"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300" dirty="0" smtClean="0">
                  <a:solidFill>
                    <a:srgbClr val="000000"/>
                  </a:solidFill>
                  <a:latin typeface="Arial" pitchFamily="34" charset="0"/>
                  <a:cs typeface="Arial" pitchFamily="34" charset="0"/>
                </a:rPr>
                <a:t>Доля от общих расходов на здравоохранение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94" name="Line 42"/>
            <p:cNvSpPr>
              <a:spLocks noChangeShapeType="1"/>
            </p:cNvSpPr>
            <p:nvPr/>
          </p:nvSpPr>
          <p:spPr bwMode="auto">
            <a:xfrm>
              <a:off x="1319" y="3357"/>
              <a:ext cx="3435"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795" name="Rectangle 43"/>
            <p:cNvSpPr>
              <a:spLocks noChangeArrowheads="1"/>
            </p:cNvSpPr>
            <p:nvPr/>
          </p:nvSpPr>
          <p:spPr bwMode="auto">
            <a:xfrm>
              <a:off x="1418" y="3401"/>
              <a:ext cx="661"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300" dirty="0" smtClean="0">
                  <a:solidFill>
                    <a:srgbClr val="000000"/>
                  </a:solidFill>
                  <a:latin typeface="Arial" pitchFamily="34" charset="0"/>
                  <a:cs typeface="Arial" pitchFamily="34" charset="0"/>
                </a:rPr>
                <a:t>Малый доход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96" name="Rectangle 44"/>
            <p:cNvSpPr>
              <a:spLocks noChangeArrowheads="1"/>
            </p:cNvSpPr>
            <p:nvPr/>
          </p:nvSpPr>
          <p:spPr bwMode="auto">
            <a:xfrm>
              <a:off x="2206" y="3395"/>
              <a:ext cx="889" cy="2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300" dirty="0" smtClean="0">
                  <a:solidFill>
                    <a:srgbClr val="000000"/>
                  </a:solidFill>
                  <a:latin typeface="Arial" pitchFamily="34" charset="0"/>
                  <a:cs typeface="Arial" pitchFamily="34" charset="0"/>
                </a:rPr>
                <a:t>Нижний средний </a:t>
              </a:r>
            </a:p>
            <a:p>
              <a:pPr marL="0" marR="0" lvl="0" indent="0" algn="ctr" defTabSz="914400" rtl="0" eaLnBrk="1" fontAlgn="base" latinLnBrk="0" hangingPunct="1">
                <a:lnSpc>
                  <a:spcPct val="100000"/>
                </a:lnSpc>
                <a:spcBef>
                  <a:spcPct val="0"/>
                </a:spcBef>
                <a:spcAft>
                  <a:spcPct val="0"/>
                </a:spcAft>
                <a:buClrTx/>
                <a:buSzTx/>
                <a:buFontTx/>
                <a:buNone/>
                <a:tabLst/>
              </a:pPr>
              <a:r>
                <a:rPr lang="ru-RU" sz="1300" dirty="0" smtClean="0">
                  <a:solidFill>
                    <a:srgbClr val="000000"/>
                  </a:solidFill>
                  <a:latin typeface="Arial" pitchFamily="34" charset="0"/>
                  <a:cs typeface="Arial" pitchFamily="34" charset="0"/>
                </a:rPr>
                <a:t>доход</a:t>
              </a:r>
            </a:p>
          </p:txBody>
        </p:sp>
        <p:sp>
          <p:nvSpPr>
            <p:cNvPr id="74797" name="Rectangle 45"/>
            <p:cNvSpPr>
              <a:spLocks noChangeArrowheads="1"/>
            </p:cNvSpPr>
            <p:nvPr/>
          </p:nvSpPr>
          <p:spPr bwMode="auto">
            <a:xfrm>
              <a:off x="3141" y="3407"/>
              <a:ext cx="846" cy="25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lgn="ctr"/>
              <a:r>
                <a:rPr lang="ru-RU" sz="1300" dirty="0" smtClean="0">
                  <a:solidFill>
                    <a:srgbClr val="000000"/>
                  </a:solidFill>
                  <a:latin typeface="Arial" pitchFamily="34" charset="0"/>
                  <a:cs typeface="Arial" pitchFamily="34" charset="0"/>
                </a:rPr>
                <a:t>Верхний средний</a:t>
              </a:r>
            </a:p>
            <a:p>
              <a:pPr lvl="0" algn="ctr"/>
              <a:r>
                <a:rPr lang="ru-RU" sz="1300" dirty="0" smtClean="0">
                  <a:solidFill>
                    <a:srgbClr val="000000"/>
                  </a:solidFill>
                  <a:latin typeface="Arial" pitchFamily="34" charset="0"/>
                  <a:cs typeface="Arial" pitchFamily="34" charset="0"/>
                </a:rPr>
                <a:t>доход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98" name="Rectangle 46"/>
            <p:cNvSpPr>
              <a:spLocks noChangeArrowheads="1"/>
            </p:cNvSpPr>
            <p:nvPr/>
          </p:nvSpPr>
          <p:spPr bwMode="auto">
            <a:xfrm>
              <a:off x="4085" y="3395"/>
              <a:ext cx="739"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cs typeface="Arial" pitchFamily="34" charset="0"/>
                </a:rPr>
                <a:t>Высокий доход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799" name="Rectangle 47"/>
            <p:cNvSpPr>
              <a:spLocks noChangeArrowheads="1"/>
            </p:cNvSpPr>
            <p:nvPr/>
          </p:nvSpPr>
          <p:spPr bwMode="auto">
            <a:xfrm>
              <a:off x="1336" y="3658"/>
              <a:ext cx="557" cy="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Источник: ВОЗ</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4800" name="Rectangle 48"/>
            <p:cNvSpPr>
              <a:spLocks noChangeArrowheads="1"/>
            </p:cNvSpPr>
            <p:nvPr/>
          </p:nvSpPr>
          <p:spPr bwMode="auto">
            <a:xfrm>
              <a:off x="1298" y="980"/>
              <a:ext cx="4253" cy="13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cs typeface="Arial" pitchFamily="34" charset="0"/>
                </a:rPr>
                <a:t>Тенденции финансирования здравоохранения в зависимости</a:t>
              </a:r>
              <a:r>
                <a:rPr kumimoji="0" lang="ru-RU" sz="1400" b="0" i="0" u="none" strike="noStrike" cap="none" normalizeH="0" dirty="0" smtClean="0">
                  <a:ln>
                    <a:noFill/>
                  </a:ln>
                  <a:solidFill>
                    <a:srgbClr val="000000"/>
                  </a:solidFill>
                  <a:effectLst/>
                  <a:latin typeface="Arial" pitchFamily="34" charset="0"/>
                  <a:cs typeface="Arial" pitchFamily="34" charset="0"/>
                </a:rPr>
                <a:t> от </a:t>
              </a:r>
              <a:r>
                <a:rPr kumimoji="0" lang="ru-RU" sz="1400" b="0" i="0" u="none" strike="noStrike" cap="none" normalizeH="0" baseline="0" dirty="0" smtClean="0">
                  <a:ln>
                    <a:noFill/>
                  </a:ln>
                  <a:solidFill>
                    <a:srgbClr val="000000"/>
                  </a:solidFill>
                  <a:effectLst/>
                  <a:latin typeface="Arial" pitchFamily="34" charset="0"/>
                  <a:cs typeface="Arial" pitchFamily="34" charset="0"/>
                </a:rPr>
                <a:t>доходов, 2005 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5"/>
          <p:cNvSpPr>
            <a:spLocks noGrp="1" noChangeArrowheads="1"/>
          </p:cNvSpPr>
          <p:nvPr>
            <p:ph type="title"/>
          </p:nvPr>
        </p:nvSpPr>
        <p:spPr>
          <a:xfrm>
            <a:off x="-294132" y="730250"/>
            <a:ext cx="9582912" cy="855663"/>
          </a:xfrm>
        </p:spPr>
        <p:txBody>
          <a:bodyPr/>
          <a:lstStyle/>
          <a:p>
            <a:pPr eaLnBrk="1" hangingPunct="1"/>
            <a:r>
              <a:rPr lang="ru-RU" sz="2400" dirty="0" smtClean="0">
                <a:latin typeface="Book Antiqua" pitchFamily="18" charset="0"/>
              </a:rPr>
              <a:t>Однако .</a:t>
            </a:r>
            <a:r>
              <a:rPr lang="en-GB" sz="2400" dirty="0" smtClean="0">
                <a:latin typeface="Book Antiqua" pitchFamily="18" charset="0"/>
              </a:rPr>
              <a:t>.. </a:t>
            </a:r>
            <a:r>
              <a:rPr lang="ru-RU" sz="2400" dirty="0" smtClean="0">
                <a:latin typeface="Book Antiqua" pitchFamily="18" charset="0"/>
              </a:rPr>
              <a:t>объемы прямой оплаты населением медицинских услуг в Российской Федерации все еще высоки</a:t>
            </a:r>
            <a:endParaRPr lang="en-US" sz="2400" dirty="0" smtClean="0">
              <a:latin typeface="Book Antiqua" pitchFamily="18" charset="0"/>
            </a:endParaRPr>
          </a:p>
        </p:txBody>
      </p:sp>
      <p:sp>
        <p:nvSpPr>
          <p:cNvPr id="124938" name="Rectangle 1034"/>
          <p:cNvSpPr>
            <a:spLocks noGrp="1" noChangeArrowheads="1"/>
          </p:cNvSpPr>
          <p:nvPr>
            <p:ph idx="1"/>
          </p:nvPr>
        </p:nvSpPr>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18436" name="Slide Number Placeholder 5"/>
          <p:cNvSpPr>
            <a:spLocks noGrp="1"/>
          </p:cNvSpPr>
          <p:nvPr>
            <p:ph type="sldNum" sz="quarter" idx="12"/>
          </p:nvPr>
        </p:nvSpPr>
        <p:spPr>
          <a:noFill/>
        </p:spPr>
        <p:txBody>
          <a:bodyPr/>
          <a:lstStyle/>
          <a:p>
            <a:fld id="{42ACA768-898E-40EE-B907-8842B332E81A}" type="slidenum">
              <a:rPr lang="en-US" smtClean="0"/>
              <a:pPr/>
              <a:t>11</a:t>
            </a:fld>
            <a:endParaRPr lang="en-US" smtClean="0"/>
          </a:p>
        </p:txBody>
      </p:sp>
      <p:grpSp>
        <p:nvGrpSpPr>
          <p:cNvPr id="2" name="Group 3"/>
          <p:cNvGrpSpPr>
            <a:grpSpLocks noChangeAspect="1"/>
          </p:cNvGrpSpPr>
          <p:nvPr/>
        </p:nvGrpSpPr>
        <p:grpSpPr bwMode="auto">
          <a:xfrm>
            <a:off x="477838" y="1528765"/>
            <a:ext cx="8559811" cy="5035552"/>
            <a:chOff x="301" y="963"/>
            <a:chExt cx="5392" cy="3172"/>
          </a:xfrm>
        </p:grpSpPr>
        <p:sp>
          <p:nvSpPr>
            <p:cNvPr id="72706" name="AutoShape 2"/>
            <p:cNvSpPr>
              <a:spLocks noChangeAspect="1" noChangeArrowheads="1" noTextEdit="1"/>
            </p:cNvSpPr>
            <p:nvPr/>
          </p:nvSpPr>
          <p:spPr bwMode="auto">
            <a:xfrm>
              <a:off x="301" y="963"/>
              <a:ext cx="4960" cy="3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3" name="Group 204"/>
            <p:cNvGrpSpPr>
              <a:grpSpLocks/>
            </p:cNvGrpSpPr>
            <p:nvPr/>
          </p:nvGrpSpPr>
          <p:grpSpPr bwMode="auto">
            <a:xfrm>
              <a:off x="342" y="996"/>
              <a:ext cx="4882" cy="3102"/>
              <a:chOff x="342" y="996"/>
              <a:chExt cx="4882" cy="3102"/>
            </a:xfrm>
          </p:grpSpPr>
          <p:sp>
            <p:nvSpPr>
              <p:cNvPr id="72708" name="Rectangle 4"/>
              <p:cNvSpPr>
                <a:spLocks noChangeArrowheads="1"/>
              </p:cNvSpPr>
              <p:nvPr/>
            </p:nvSpPr>
            <p:spPr bwMode="auto">
              <a:xfrm>
                <a:off x="342" y="996"/>
                <a:ext cx="4882" cy="3102"/>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2709" name="Rectangle 5"/>
              <p:cNvSpPr>
                <a:spLocks noChangeArrowheads="1"/>
              </p:cNvSpPr>
              <p:nvPr/>
            </p:nvSpPr>
            <p:spPr bwMode="auto">
              <a:xfrm>
                <a:off x="345" y="1002"/>
                <a:ext cx="4870" cy="3096"/>
              </a:xfrm>
              <a:prstGeom prst="rect">
                <a:avLst/>
              </a:prstGeom>
              <a:solidFill>
                <a:srgbClr val="EAF2F3"/>
              </a:solidFill>
              <a:ln w="6">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2710" name="Rectangle 6"/>
              <p:cNvSpPr>
                <a:spLocks noChangeArrowheads="1"/>
              </p:cNvSpPr>
              <p:nvPr/>
            </p:nvSpPr>
            <p:spPr bwMode="auto">
              <a:xfrm>
                <a:off x="922" y="1412"/>
                <a:ext cx="4172" cy="1916"/>
              </a:xfrm>
              <a:prstGeom prst="rect">
                <a:avLst/>
              </a:prstGeom>
              <a:solidFill>
                <a:srgbClr val="FFFFFF"/>
              </a:solidFill>
              <a:ln w="6">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2711" name="Line 7"/>
              <p:cNvSpPr>
                <a:spLocks noChangeShapeType="1"/>
              </p:cNvSpPr>
              <p:nvPr/>
            </p:nvSpPr>
            <p:spPr bwMode="auto">
              <a:xfrm>
                <a:off x="922" y="3264"/>
                <a:ext cx="4172"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2" name="Line 8"/>
              <p:cNvSpPr>
                <a:spLocks noChangeShapeType="1"/>
              </p:cNvSpPr>
              <p:nvPr/>
            </p:nvSpPr>
            <p:spPr bwMode="auto">
              <a:xfrm>
                <a:off x="922" y="2817"/>
                <a:ext cx="4172"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3" name="Line 9"/>
              <p:cNvSpPr>
                <a:spLocks noChangeShapeType="1"/>
              </p:cNvSpPr>
              <p:nvPr/>
            </p:nvSpPr>
            <p:spPr bwMode="auto">
              <a:xfrm>
                <a:off x="922" y="2373"/>
                <a:ext cx="4172"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4" name="Line 10"/>
              <p:cNvSpPr>
                <a:spLocks noChangeShapeType="1"/>
              </p:cNvSpPr>
              <p:nvPr/>
            </p:nvSpPr>
            <p:spPr bwMode="auto">
              <a:xfrm>
                <a:off x="922" y="1926"/>
                <a:ext cx="4172"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5" name="Line 11"/>
              <p:cNvSpPr>
                <a:spLocks noChangeShapeType="1"/>
              </p:cNvSpPr>
              <p:nvPr/>
            </p:nvSpPr>
            <p:spPr bwMode="auto">
              <a:xfrm>
                <a:off x="922" y="1482"/>
                <a:ext cx="4172" cy="1"/>
              </a:xfrm>
              <a:prstGeom prst="line">
                <a:avLst/>
              </a:prstGeom>
              <a:noFill/>
              <a:ln w="12">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6" name="Freeform 12"/>
              <p:cNvSpPr>
                <a:spLocks/>
              </p:cNvSpPr>
              <p:nvPr/>
            </p:nvSpPr>
            <p:spPr bwMode="auto">
              <a:xfrm>
                <a:off x="1261" y="2153"/>
                <a:ext cx="3756" cy="1082"/>
              </a:xfrm>
              <a:custGeom>
                <a:avLst/>
                <a:gdLst/>
                <a:ahLst/>
                <a:cxnLst>
                  <a:cxn ang="0">
                    <a:pos x="147" y="142"/>
                  </a:cxn>
                  <a:cxn ang="0">
                    <a:pos x="189" y="172"/>
                  </a:cxn>
                  <a:cxn ang="0">
                    <a:pos x="220" y="193"/>
                  </a:cxn>
                  <a:cxn ang="0">
                    <a:pos x="258" y="216"/>
                  </a:cxn>
                  <a:cxn ang="0">
                    <a:pos x="290" y="233"/>
                  </a:cxn>
                  <a:cxn ang="0">
                    <a:pos x="341" y="257"/>
                  </a:cxn>
                  <a:cxn ang="0">
                    <a:pos x="353" y="263"/>
                  </a:cxn>
                  <a:cxn ang="0">
                    <a:pos x="363" y="267"/>
                  </a:cxn>
                  <a:cxn ang="0">
                    <a:pos x="408" y="284"/>
                  </a:cxn>
                  <a:cxn ang="0">
                    <a:pos x="466" y="303"/>
                  </a:cxn>
                  <a:cxn ang="0">
                    <a:pos x="499" y="312"/>
                  </a:cxn>
                  <a:cxn ang="0">
                    <a:pos x="514" y="316"/>
                  </a:cxn>
                  <a:cxn ang="0">
                    <a:pos x="545" y="324"/>
                  </a:cxn>
                  <a:cxn ang="0">
                    <a:pos x="570" y="329"/>
                  </a:cxn>
                  <a:cxn ang="0">
                    <a:pos x="588" y="333"/>
                  </a:cxn>
                  <a:cxn ang="0">
                    <a:pos x="606" y="337"/>
                  </a:cxn>
                  <a:cxn ang="0">
                    <a:pos x="631" y="341"/>
                  </a:cxn>
                  <a:cxn ang="0">
                    <a:pos x="650" y="344"/>
                  </a:cxn>
                  <a:cxn ang="0">
                    <a:pos x="671" y="347"/>
                  </a:cxn>
                  <a:cxn ang="0">
                    <a:pos x="692" y="350"/>
                  </a:cxn>
                  <a:cxn ang="0">
                    <a:pos x="717" y="354"/>
                  </a:cxn>
                  <a:cxn ang="0">
                    <a:pos x="750" y="358"/>
                  </a:cxn>
                  <a:cxn ang="0">
                    <a:pos x="797" y="363"/>
                  </a:cxn>
                  <a:cxn ang="0">
                    <a:pos x="849" y="368"/>
                  </a:cxn>
                  <a:cxn ang="0">
                    <a:pos x="895" y="372"/>
                  </a:cxn>
                  <a:cxn ang="0">
                    <a:pos x="959" y="377"/>
                  </a:cxn>
                  <a:cxn ang="0">
                    <a:pos x="988" y="379"/>
                  </a:cxn>
                  <a:cxn ang="0">
                    <a:pos x="1007" y="380"/>
                  </a:cxn>
                  <a:cxn ang="0">
                    <a:pos x="1026" y="382"/>
                  </a:cxn>
                  <a:cxn ang="0">
                    <a:pos x="1088" y="385"/>
                  </a:cxn>
                  <a:cxn ang="0">
                    <a:pos x="1088" y="412"/>
                  </a:cxn>
                  <a:cxn ang="0">
                    <a:pos x="1026" y="408"/>
                  </a:cxn>
                  <a:cxn ang="0">
                    <a:pos x="1007" y="407"/>
                  </a:cxn>
                  <a:cxn ang="0">
                    <a:pos x="988" y="406"/>
                  </a:cxn>
                  <a:cxn ang="0">
                    <a:pos x="959" y="404"/>
                  </a:cxn>
                  <a:cxn ang="0">
                    <a:pos x="895" y="400"/>
                  </a:cxn>
                  <a:cxn ang="0">
                    <a:pos x="849" y="396"/>
                  </a:cxn>
                  <a:cxn ang="0">
                    <a:pos x="797" y="391"/>
                  </a:cxn>
                  <a:cxn ang="0">
                    <a:pos x="750" y="386"/>
                  </a:cxn>
                  <a:cxn ang="0">
                    <a:pos x="717" y="383"/>
                  </a:cxn>
                  <a:cxn ang="0">
                    <a:pos x="692" y="380"/>
                  </a:cxn>
                  <a:cxn ang="0">
                    <a:pos x="671" y="377"/>
                  </a:cxn>
                  <a:cxn ang="0">
                    <a:pos x="650" y="375"/>
                  </a:cxn>
                  <a:cxn ang="0">
                    <a:pos x="631" y="372"/>
                  </a:cxn>
                  <a:cxn ang="0">
                    <a:pos x="606" y="369"/>
                  </a:cxn>
                  <a:cxn ang="0">
                    <a:pos x="588" y="367"/>
                  </a:cxn>
                  <a:cxn ang="0">
                    <a:pos x="570" y="365"/>
                  </a:cxn>
                  <a:cxn ang="0">
                    <a:pos x="545" y="362"/>
                  </a:cxn>
                  <a:cxn ang="0">
                    <a:pos x="514" y="358"/>
                  </a:cxn>
                  <a:cxn ang="0">
                    <a:pos x="499" y="356"/>
                  </a:cxn>
                  <a:cxn ang="0">
                    <a:pos x="466" y="351"/>
                  </a:cxn>
                  <a:cxn ang="0">
                    <a:pos x="408" y="344"/>
                  </a:cxn>
                  <a:cxn ang="0">
                    <a:pos x="363" y="337"/>
                  </a:cxn>
                  <a:cxn ang="0">
                    <a:pos x="353" y="336"/>
                  </a:cxn>
                  <a:cxn ang="0">
                    <a:pos x="341" y="334"/>
                  </a:cxn>
                  <a:cxn ang="0">
                    <a:pos x="290" y="327"/>
                  </a:cxn>
                  <a:cxn ang="0">
                    <a:pos x="258" y="322"/>
                  </a:cxn>
                  <a:cxn ang="0">
                    <a:pos x="220" y="317"/>
                  </a:cxn>
                  <a:cxn ang="0">
                    <a:pos x="189" y="312"/>
                  </a:cxn>
                  <a:cxn ang="0">
                    <a:pos x="147" y="305"/>
                  </a:cxn>
                </a:cxnLst>
                <a:rect l="0" t="0" r="r" b="b"/>
                <a:pathLst/>
              </a:custGeom>
              <a:solidFill>
                <a:srgbClr val="E6E6E6"/>
              </a:solidFill>
              <a:ln w="12">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7" name="Freeform 13"/>
              <p:cNvSpPr>
                <a:spLocks/>
              </p:cNvSpPr>
              <p:nvPr/>
            </p:nvSpPr>
            <p:spPr bwMode="auto">
              <a:xfrm>
                <a:off x="1261" y="2605"/>
                <a:ext cx="3756" cy="607"/>
              </a:xfrm>
              <a:custGeom>
                <a:avLst/>
                <a:gdLst/>
                <a:ahLst/>
                <a:cxnLst>
                  <a:cxn ang="0">
                    <a:pos x="125" y="57"/>
                  </a:cxn>
                  <a:cxn ang="0">
                    <a:pos x="161" y="70"/>
                  </a:cxn>
                  <a:cxn ang="0">
                    <a:pos x="180" y="77"/>
                  </a:cxn>
                  <a:cxn ang="0">
                    <a:pos x="202" y="85"/>
                  </a:cxn>
                  <a:cxn ang="0">
                    <a:pos x="217" y="90"/>
                  </a:cxn>
                  <a:cxn ang="0">
                    <a:pos x="240" y="98"/>
                  </a:cxn>
                  <a:cxn ang="0">
                    <a:pos x="258" y="103"/>
                  </a:cxn>
                  <a:cxn ang="0">
                    <a:pos x="278" y="109"/>
                  </a:cxn>
                  <a:cxn ang="0">
                    <a:pos x="308" y="118"/>
                  </a:cxn>
                  <a:cxn ang="0">
                    <a:pos x="332" y="124"/>
                  </a:cxn>
                  <a:cxn ang="0">
                    <a:pos x="347" y="128"/>
                  </a:cxn>
                  <a:cxn ang="0">
                    <a:pos x="353" y="130"/>
                  </a:cxn>
                  <a:cxn ang="0">
                    <a:pos x="358" y="131"/>
                  </a:cxn>
                  <a:cxn ang="0">
                    <a:pos x="363" y="132"/>
                  </a:cxn>
                  <a:cxn ang="0">
                    <a:pos x="377" y="136"/>
                  </a:cxn>
                  <a:cxn ang="0">
                    <a:pos x="427" y="147"/>
                  </a:cxn>
                  <a:cxn ang="0">
                    <a:pos x="450" y="152"/>
                  </a:cxn>
                  <a:cxn ang="0">
                    <a:pos x="481" y="158"/>
                  </a:cxn>
                  <a:cxn ang="0">
                    <a:pos x="498" y="161"/>
                  </a:cxn>
                  <a:cxn ang="0">
                    <a:pos x="508" y="163"/>
                  </a:cxn>
                  <a:cxn ang="0">
                    <a:pos x="514" y="164"/>
                  </a:cxn>
                  <a:cxn ang="0">
                    <a:pos x="529" y="167"/>
                  </a:cxn>
                  <a:cxn ang="0">
                    <a:pos x="547" y="170"/>
                  </a:cxn>
                  <a:cxn ang="0">
                    <a:pos x="556" y="172"/>
                  </a:cxn>
                  <a:cxn ang="0">
                    <a:pos x="573" y="175"/>
                  </a:cxn>
                  <a:cxn ang="0">
                    <a:pos x="587" y="177"/>
                  </a:cxn>
                  <a:cxn ang="0">
                    <a:pos x="595" y="178"/>
                  </a:cxn>
                  <a:cxn ang="0">
                    <a:pos x="606" y="180"/>
                  </a:cxn>
                  <a:cxn ang="0">
                    <a:pos x="617" y="181"/>
                  </a:cxn>
                  <a:cxn ang="0">
                    <a:pos x="632" y="184"/>
                  </a:cxn>
                  <a:cxn ang="0">
                    <a:pos x="648" y="186"/>
                  </a:cxn>
                  <a:cxn ang="0">
                    <a:pos x="655" y="187"/>
                  </a:cxn>
                  <a:cxn ang="0">
                    <a:pos x="671" y="189"/>
                  </a:cxn>
                  <a:cxn ang="0">
                    <a:pos x="685" y="191"/>
                  </a:cxn>
                  <a:cxn ang="0">
                    <a:pos x="692" y="192"/>
                  </a:cxn>
                  <a:cxn ang="0">
                    <a:pos x="707" y="194"/>
                  </a:cxn>
                  <a:cxn ang="0">
                    <a:pos x="722" y="195"/>
                  </a:cxn>
                  <a:cxn ang="0">
                    <a:pos x="739" y="197"/>
                  </a:cxn>
                  <a:cxn ang="0">
                    <a:pos x="769" y="201"/>
                  </a:cxn>
                  <a:cxn ang="0">
                    <a:pos x="792" y="203"/>
                  </a:cxn>
                  <a:cxn ang="0">
                    <a:pos x="815" y="206"/>
                  </a:cxn>
                  <a:cxn ang="0">
                    <a:pos x="849" y="209"/>
                  </a:cxn>
                  <a:cxn ang="0">
                    <a:pos x="860" y="210"/>
                  </a:cxn>
                  <a:cxn ang="0">
                    <a:pos x="896" y="213"/>
                  </a:cxn>
                  <a:cxn ang="0">
                    <a:pos x="945" y="217"/>
                  </a:cxn>
                  <a:cxn ang="0">
                    <a:pos x="967" y="219"/>
                  </a:cxn>
                  <a:cxn ang="0">
                    <a:pos x="980" y="220"/>
                  </a:cxn>
                  <a:cxn ang="0">
                    <a:pos x="994" y="221"/>
                  </a:cxn>
                  <a:cxn ang="0">
                    <a:pos x="1007" y="221"/>
                  </a:cxn>
                  <a:cxn ang="0">
                    <a:pos x="1019" y="222"/>
                  </a:cxn>
                  <a:cxn ang="0">
                    <a:pos x="1028" y="223"/>
                  </a:cxn>
                  <a:cxn ang="0">
                    <a:pos x="1065" y="225"/>
                  </a:cxn>
                  <a:cxn ang="0">
                    <a:pos x="1182" y="231"/>
                  </a:cxn>
                </a:cxnLst>
                <a:rect l="0" t="0" r="r" b="b"/>
                <a:pathLst>
                  <a:path w="1271" h="235">
                    <a:moveTo>
                      <a:pt x="0" y="0"/>
                    </a:moveTo>
                    <a:lnTo>
                      <a:pt x="13" y="6"/>
                    </a:lnTo>
                    <a:lnTo>
                      <a:pt x="62" y="30"/>
                    </a:lnTo>
                    <a:lnTo>
                      <a:pt x="125" y="57"/>
                    </a:lnTo>
                    <a:lnTo>
                      <a:pt x="127" y="57"/>
                    </a:lnTo>
                    <a:lnTo>
                      <a:pt x="140" y="62"/>
                    </a:lnTo>
                    <a:lnTo>
                      <a:pt x="147" y="65"/>
                    </a:lnTo>
                    <a:lnTo>
                      <a:pt x="161" y="70"/>
                    </a:lnTo>
                    <a:lnTo>
                      <a:pt x="174" y="75"/>
                    </a:lnTo>
                    <a:lnTo>
                      <a:pt x="176" y="76"/>
                    </a:lnTo>
                    <a:lnTo>
                      <a:pt x="176" y="76"/>
                    </a:lnTo>
                    <a:lnTo>
                      <a:pt x="180" y="77"/>
                    </a:lnTo>
                    <a:lnTo>
                      <a:pt x="180" y="78"/>
                    </a:lnTo>
                    <a:lnTo>
                      <a:pt x="189" y="80"/>
                    </a:lnTo>
                    <a:lnTo>
                      <a:pt x="200" y="84"/>
                    </a:lnTo>
                    <a:lnTo>
                      <a:pt x="202" y="85"/>
                    </a:lnTo>
                    <a:lnTo>
                      <a:pt x="206" y="86"/>
                    </a:lnTo>
                    <a:lnTo>
                      <a:pt x="208" y="87"/>
                    </a:lnTo>
                    <a:lnTo>
                      <a:pt x="208" y="87"/>
                    </a:lnTo>
                    <a:lnTo>
                      <a:pt x="217" y="90"/>
                    </a:lnTo>
                    <a:lnTo>
                      <a:pt x="220" y="91"/>
                    </a:lnTo>
                    <a:lnTo>
                      <a:pt x="226" y="93"/>
                    </a:lnTo>
                    <a:lnTo>
                      <a:pt x="238" y="97"/>
                    </a:lnTo>
                    <a:lnTo>
                      <a:pt x="240" y="98"/>
                    </a:lnTo>
                    <a:lnTo>
                      <a:pt x="245" y="99"/>
                    </a:lnTo>
                    <a:lnTo>
                      <a:pt x="248" y="100"/>
                    </a:lnTo>
                    <a:lnTo>
                      <a:pt x="254" y="102"/>
                    </a:lnTo>
                    <a:lnTo>
                      <a:pt x="258" y="103"/>
                    </a:lnTo>
                    <a:lnTo>
                      <a:pt x="275" y="108"/>
                    </a:lnTo>
                    <a:lnTo>
                      <a:pt x="277" y="109"/>
                    </a:lnTo>
                    <a:lnTo>
                      <a:pt x="278" y="109"/>
                    </a:lnTo>
                    <a:lnTo>
                      <a:pt x="278" y="109"/>
                    </a:lnTo>
                    <a:lnTo>
                      <a:pt x="284" y="111"/>
                    </a:lnTo>
                    <a:lnTo>
                      <a:pt x="286" y="111"/>
                    </a:lnTo>
                    <a:lnTo>
                      <a:pt x="290" y="113"/>
                    </a:lnTo>
                    <a:lnTo>
                      <a:pt x="308" y="118"/>
                    </a:lnTo>
                    <a:lnTo>
                      <a:pt x="311" y="119"/>
                    </a:lnTo>
                    <a:lnTo>
                      <a:pt x="322" y="121"/>
                    </a:lnTo>
                    <a:lnTo>
                      <a:pt x="330" y="124"/>
                    </a:lnTo>
                    <a:lnTo>
                      <a:pt x="332" y="124"/>
                    </a:lnTo>
                    <a:lnTo>
                      <a:pt x="334" y="125"/>
                    </a:lnTo>
                    <a:lnTo>
                      <a:pt x="341" y="127"/>
                    </a:lnTo>
                    <a:lnTo>
                      <a:pt x="346" y="128"/>
                    </a:lnTo>
                    <a:lnTo>
                      <a:pt x="347" y="128"/>
                    </a:lnTo>
                    <a:lnTo>
                      <a:pt x="347" y="128"/>
                    </a:lnTo>
                    <a:lnTo>
                      <a:pt x="348" y="128"/>
                    </a:lnTo>
                    <a:lnTo>
                      <a:pt x="353" y="130"/>
                    </a:lnTo>
                    <a:lnTo>
                      <a:pt x="353" y="130"/>
                    </a:lnTo>
                    <a:lnTo>
                      <a:pt x="353" y="130"/>
                    </a:lnTo>
                    <a:lnTo>
                      <a:pt x="356" y="130"/>
                    </a:lnTo>
                    <a:lnTo>
                      <a:pt x="356" y="130"/>
                    </a:lnTo>
                    <a:lnTo>
                      <a:pt x="358" y="131"/>
                    </a:lnTo>
                    <a:lnTo>
                      <a:pt x="359" y="131"/>
                    </a:lnTo>
                    <a:lnTo>
                      <a:pt x="361" y="132"/>
                    </a:lnTo>
                    <a:lnTo>
                      <a:pt x="361" y="132"/>
                    </a:lnTo>
                    <a:lnTo>
                      <a:pt x="363" y="132"/>
                    </a:lnTo>
                    <a:lnTo>
                      <a:pt x="363" y="132"/>
                    </a:lnTo>
                    <a:lnTo>
                      <a:pt x="363" y="132"/>
                    </a:lnTo>
                    <a:lnTo>
                      <a:pt x="365" y="133"/>
                    </a:lnTo>
                    <a:lnTo>
                      <a:pt x="377" y="136"/>
                    </a:lnTo>
                    <a:lnTo>
                      <a:pt x="380" y="136"/>
                    </a:lnTo>
                    <a:lnTo>
                      <a:pt x="402" y="141"/>
                    </a:lnTo>
                    <a:lnTo>
                      <a:pt x="408" y="143"/>
                    </a:lnTo>
                    <a:lnTo>
                      <a:pt x="427" y="147"/>
                    </a:lnTo>
                    <a:lnTo>
                      <a:pt x="435" y="149"/>
                    </a:lnTo>
                    <a:lnTo>
                      <a:pt x="436" y="149"/>
                    </a:lnTo>
                    <a:lnTo>
                      <a:pt x="442" y="150"/>
                    </a:lnTo>
                    <a:lnTo>
                      <a:pt x="450" y="152"/>
                    </a:lnTo>
                    <a:lnTo>
                      <a:pt x="461" y="154"/>
                    </a:lnTo>
                    <a:lnTo>
                      <a:pt x="466" y="155"/>
                    </a:lnTo>
                    <a:lnTo>
                      <a:pt x="478" y="158"/>
                    </a:lnTo>
                    <a:lnTo>
                      <a:pt x="481" y="158"/>
                    </a:lnTo>
                    <a:lnTo>
                      <a:pt x="488" y="160"/>
                    </a:lnTo>
                    <a:lnTo>
                      <a:pt x="493" y="160"/>
                    </a:lnTo>
                    <a:lnTo>
                      <a:pt x="494" y="161"/>
                    </a:lnTo>
                    <a:lnTo>
                      <a:pt x="498" y="161"/>
                    </a:lnTo>
                    <a:lnTo>
                      <a:pt x="499" y="162"/>
                    </a:lnTo>
                    <a:lnTo>
                      <a:pt x="501" y="162"/>
                    </a:lnTo>
                    <a:lnTo>
                      <a:pt x="506" y="163"/>
                    </a:lnTo>
                    <a:lnTo>
                      <a:pt x="508" y="163"/>
                    </a:lnTo>
                    <a:lnTo>
                      <a:pt x="511" y="164"/>
                    </a:lnTo>
                    <a:lnTo>
                      <a:pt x="511" y="164"/>
                    </a:lnTo>
                    <a:lnTo>
                      <a:pt x="512" y="164"/>
                    </a:lnTo>
                    <a:lnTo>
                      <a:pt x="514" y="164"/>
                    </a:lnTo>
                    <a:lnTo>
                      <a:pt x="517" y="165"/>
                    </a:lnTo>
                    <a:lnTo>
                      <a:pt x="522" y="166"/>
                    </a:lnTo>
                    <a:lnTo>
                      <a:pt x="523" y="166"/>
                    </a:lnTo>
                    <a:lnTo>
                      <a:pt x="529" y="167"/>
                    </a:lnTo>
                    <a:lnTo>
                      <a:pt x="540" y="169"/>
                    </a:lnTo>
                    <a:lnTo>
                      <a:pt x="540" y="169"/>
                    </a:lnTo>
                    <a:lnTo>
                      <a:pt x="545" y="170"/>
                    </a:lnTo>
                    <a:lnTo>
                      <a:pt x="547" y="170"/>
                    </a:lnTo>
                    <a:lnTo>
                      <a:pt x="548" y="170"/>
                    </a:lnTo>
                    <a:lnTo>
                      <a:pt x="550" y="171"/>
                    </a:lnTo>
                    <a:lnTo>
                      <a:pt x="551" y="171"/>
                    </a:lnTo>
                    <a:lnTo>
                      <a:pt x="556" y="172"/>
                    </a:lnTo>
                    <a:lnTo>
                      <a:pt x="567" y="174"/>
                    </a:lnTo>
                    <a:lnTo>
                      <a:pt x="570" y="174"/>
                    </a:lnTo>
                    <a:lnTo>
                      <a:pt x="572" y="174"/>
                    </a:lnTo>
                    <a:lnTo>
                      <a:pt x="573" y="175"/>
                    </a:lnTo>
                    <a:lnTo>
                      <a:pt x="576" y="175"/>
                    </a:lnTo>
                    <a:lnTo>
                      <a:pt x="585" y="176"/>
                    </a:lnTo>
                    <a:lnTo>
                      <a:pt x="586" y="177"/>
                    </a:lnTo>
                    <a:lnTo>
                      <a:pt x="587" y="177"/>
                    </a:lnTo>
                    <a:lnTo>
                      <a:pt x="588" y="177"/>
                    </a:lnTo>
                    <a:lnTo>
                      <a:pt x="591" y="177"/>
                    </a:lnTo>
                    <a:lnTo>
                      <a:pt x="594" y="178"/>
                    </a:lnTo>
                    <a:lnTo>
                      <a:pt x="595" y="178"/>
                    </a:lnTo>
                    <a:lnTo>
                      <a:pt x="602" y="179"/>
                    </a:lnTo>
                    <a:lnTo>
                      <a:pt x="606" y="180"/>
                    </a:lnTo>
                    <a:lnTo>
                      <a:pt x="606" y="180"/>
                    </a:lnTo>
                    <a:lnTo>
                      <a:pt x="606" y="180"/>
                    </a:lnTo>
                    <a:lnTo>
                      <a:pt x="613" y="181"/>
                    </a:lnTo>
                    <a:lnTo>
                      <a:pt x="615" y="181"/>
                    </a:lnTo>
                    <a:lnTo>
                      <a:pt x="617" y="181"/>
                    </a:lnTo>
                    <a:lnTo>
                      <a:pt x="617" y="181"/>
                    </a:lnTo>
                    <a:lnTo>
                      <a:pt x="623" y="182"/>
                    </a:lnTo>
                    <a:lnTo>
                      <a:pt x="630" y="183"/>
                    </a:lnTo>
                    <a:lnTo>
                      <a:pt x="631" y="183"/>
                    </a:lnTo>
                    <a:lnTo>
                      <a:pt x="632" y="184"/>
                    </a:lnTo>
                    <a:lnTo>
                      <a:pt x="637" y="184"/>
                    </a:lnTo>
                    <a:lnTo>
                      <a:pt x="643" y="185"/>
                    </a:lnTo>
                    <a:lnTo>
                      <a:pt x="643" y="185"/>
                    </a:lnTo>
                    <a:lnTo>
                      <a:pt x="648" y="186"/>
                    </a:lnTo>
                    <a:lnTo>
                      <a:pt x="649" y="186"/>
                    </a:lnTo>
                    <a:lnTo>
                      <a:pt x="649" y="186"/>
                    </a:lnTo>
                    <a:lnTo>
                      <a:pt x="651" y="186"/>
                    </a:lnTo>
                    <a:lnTo>
                      <a:pt x="655" y="187"/>
                    </a:lnTo>
                    <a:lnTo>
                      <a:pt x="665" y="188"/>
                    </a:lnTo>
                    <a:lnTo>
                      <a:pt x="669" y="189"/>
                    </a:lnTo>
                    <a:lnTo>
                      <a:pt x="670" y="189"/>
                    </a:lnTo>
                    <a:lnTo>
                      <a:pt x="671" y="189"/>
                    </a:lnTo>
                    <a:lnTo>
                      <a:pt x="671" y="189"/>
                    </a:lnTo>
                    <a:lnTo>
                      <a:pt x="674" y="189"/>
                    </a:lnTo>
                    <a:lnTo>
                      <a:pt x="683" y="191"/>
                    </a:lnTo>
                    <a:lnTo>
                      <a:pt x="685" y="191"/>
                    </a:lnTo>
                    <a:lnTo>
                      <a:pt x="685" y="191"/>
                    </a:lnTo>
                    <a:lnTo>
                      <a:pt x="685" y="191"/>
                    </a:lnTo>
                    <a:lnTo>
                      <a:pt x="691" y="192"/>
                    </a:lnTo>
                    <a:lnTo>
                      <a:pt x="692" y="192"/>
                    </a:lnTo>
                    <a:lnTo>
                      <a:pt x="696" y="192"/>
                    </a:lnTo>
                    <a:lnTo>
                      <a:pt x="698" y="193"/>
                    </a:lnTo>
                    <a:lnTo>
                      <a:pt x="702" y="193"/>
                    </a:lnTo>
                    <a:lnTo>
                      <a:pt x="707" y="194"/>
                    </a:lnTo>
                    <a:lnTo>
                      <a:pt x="712" y="194"/>
                    </a:lnTo>
                    <a:lnTo>
                      <a:pt x="716" y="195"/>
                    </a:lnTo>
                    <a:lnTo>
                      <a:pt x="717" y="195"/>
                    </a:lnTo>
                    <a:lnTo>
                      <a:pt x="722" y="195"/>
                    </a:lnTo>
                    <a:lnTo>
                      <a:pt x="723" y="196"/>
                    </a:lnTo>
                    <a:lnTo>
                      <a:pt x="724" y="196"/>
                    </a:lnTo>
                    <a:lnTo>
                      <a:pt x="732" y="197"/>
                    </a:lnTo>
                    <a:lnTo>
                      <a:pt x="739" y="197"/>
                    </a:lnTo>
                    <a:lnTo>
                      <a:pt x="741" y="198"/>
                    </a:lnTo>
                    <a:lnTo>
                      <a:pt x="750" y="199"/>
                    </a:lnTo>
                    <a:lnTo>
                      <a:pt x="754" y="199"/>
                    </a:lnTo>
                    <a:lnTo>
                      <a:pt x="769" y="201"/>
                    </a:lnTo>
                    <a:lnTo>
                      <a:pt x="773" y="201"/>
                    </a:lnTo>
                    <a:lnTo>
                      <a:pt x="776" y="202"/>
                    </a:lnTo>
                    <a:lnTo>
                      <a:pt x="776" y="202"/>
                    </a:lnTo>
                    <a:lnTo>
                      <a:pt x="792" y="203"/>
                    </a:lnTo>
                    <a:lnTo>
                      <a:pt x="797" y="204"/>
                    </a:lnTo>
                    <a:lnTo>
                      <a:pt x="801" y="204"/>
                    </a:lnTo>
                    <a:lnTo>
                      <a:pt x="811" y="205"/>
                    </a:lnTo>
                    <a:lnTo>
                      <a:pt x="815" y="206"/>
                    </a:lnTo>
                    <a:lnTo>
                      <a:pt x="816" y="206"/>
                    </a:lnTo>
                    <a:lnTo>
                      <a:pt x="821" y="206"/>
                    </a:lnTo>
                    <a:lnTo>
                      <a:pt x="839" y="208"/>
                    </a:lnTo>
                    <a:lnTo>
                      <a:pt x="849" y="209"/>
                    </a:lnTo>
                    <a:lnTo>
                      <a:pt x="851" y="209"/>
                    </a:lnTo>
                    <a:lnTo>
                      <a:pt x="854" y="209"/>
                    </a:lnTo>
                    <a:lnTo>
                      <a:pt x="858" y="210"/>
                    </a:lnTo>
                    <a:lnTo>
                      <a:pt x="860" y="210"/>
                    </a:lnTo>
                    <a:lnTo>
                      <a:pt x="871" y="211"/>
                    </a:lnTo>
                    <a:lnTo>
                      <a:pt x="886" y="212"/>
                    </a:lnTo>
                    <a:lnTo>
                      <a:pt x="895" y="213"/>
                    </a:lnTo>
                    <a:lnTo>
                      <a:pt x="896" y="213"/>
                    </a:lnTo>
                    <a:lnTo>
                      <a:pt x="911" y="214"/>
                    </a:lnTo>
                    <a:lnTo>
                      <a:pt x="926" y="215"/>
                    </a:lnTo>
                    <a:lnTo>
                      <a:pt x="935" y="216"/>
                    </a:lnTo>
                    <a:lnTo>
                      <a:pt x="945" y="217"/>
                    </a:lnTo>
                    <a:lnTo>
                      <a:pt x="947" y="217"/>
                    </a:lnTo>
                    <a:lnTo>
                      <a:pt x="959" y="218"/>
                    </a:lnTo>
                    <a:lnTo>
                      <a:pt x="962" y="218"/>
                    </a:lnTo>
                    <a:lnTo>
                      <a:pt x="967" y="219"/>
                    </a:lnTo>
                    <a:lnTo>
                      <a:pt x="970" y="219"/>
                    </a:lnTo>
                    <a:lnTo>
                      <a:pt x="971" y="219"/>
                    </a:lnTo>
                    <a:lnTo>
                      <a:pt x="980" y="220"/>
                    </a:lnTo>
                    <a:lnTo>
                      <a:pt x="980" y="220"/>
                    </a:lnTo>
                    <a:lnTo>
                      <a:pt x="988" y="220"/>
                    </a:lnTo>
                    <a:lnTo>
                      <a:pt x="989" y="220"/>
                    </a:lnTo>
                    <a:lnTo>
                      <a:pt x="993" y="220"/>
                    </a:lnTo>
                    <a:lnTo>
                      <a:pt x="994" y="221"/>
                    </a:lnTo>
                    <a:lnTo>
                      <a:pt x="996" y="221"/>
                    </a:lnTo>
                    <a:lnTo>
                      <a:pt x="1001" y="221"/>
                    </a:lnTo>
                    <a:lnTo>
                      <a:pt x="1002" y="221"/>
                    </a:lnTo>
                    <a:lnTo>
                      <a:pt x="1007" y="221"/>
                    </a:lnTo>
                    <a:lnTo>
                      <a:pt x="1007" y="221"/>
                    </a:lnTo>
                    <a:lnTo>
                      <a:pt x="1010" y="222"/>
                    </a:lnTo>
                    <a:lnTo>
                      <a:pt x="1013" y="222"/>
                    </a:lnTo>
                    <a:lnTo>
                      <a:pt x="1019" y="222"/>
                    </a:lnTo>
                    <a:lnTo>
                      <a:pt x="1020" y="222"/>
                    </a:lnTo>
                    <a:lnTo>
                      <a:pt x="1024" y="223"/>
                    </a:lnTo>
                    <a:lnTo>
                      <a:pt x="1026" y="223"/>
                    </a:lnTo>
                    <a:lnTo>
                      <a:pt x="1028" y="223"/>
                    </a:lnTo>
                    <a:lnTo>
                      <a:pt x="1028" y="223"/>
                    </a:lnTo>
                    <a:lnTo>
                      <a:pt x="1037" y="223"/>
                    </a:lnTo>
                    <a:lnTo>
                      <a:pt x="1044" y="224"/>
                    </a:lnTo>
                    <a:lnTo>
                      <a:pt x="1065" y="225"/>
                    </a:lnTo>
                    <a:lnTo>
                      <a:pt x="1082" y="226"/>
                    </a:lnTo>
                    <a:lnTo>
                      <a:pt x="1088" y="227"/>
                    </a:lnTo>
                    <a:lnTo>
                      <a:pt x="1127" y="229"/>
                    </a:lnTo>
                    <a:lnTo>
                      <a:pt x="1182" y="231"/>
                    </a:lnTo>
                    <a:lnTo>
                      <a:pt x="1271" y="235"/>
                    </a:lnTo>
                  </a:path>
                </a:pathLst>
              </a:custGeom>
              <a:noFill/>
              <a:ln w="12">
                <a:solidFill>
                  <a:srgbClr val="70707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8" name="Oval 14"/>
              <p:cNvSpPr>
                <a:spLocks noChangeArrowheads="1"/>
              </p:cNvSpPr>
              <p:nvPr/>
            </p:nvSpPr>
            <p:spPr bwMode="auto">
              <a:xfrm>
                <a:off x="2969" y="3214"/>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19" name="Oval 15"/>
              <p:cNvSpPr>
                <a:spLocks noChangeArrowheads="1"/>
              </p:cNvSpPr>
              <p:nvPr/>
            </p:nvSpPr>
            <p:spPr bwMode="auto">
              <a:xfrm>
                <a:off x="2928" y="246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0" name="Oval 16"/>
              <p:cNvSpPr>
                <a:spLocks noChangeArrowheads="1"/>
              </p:cNvSpPr>
              <p:nvPr/>
            </p:nvSpPr>
            <p:spPr bwMode="auto">
              <a:xfrm>
                <a:off x="3058" y="2967"/>
                <a:ext cx="53"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1" name="Oval 17"/>
              <p:cNvSpPr>
                <a:spLocks noChangeArrowheads="1"/>
              </p:cNvSpPr>
              <p:nvPr/>
            </p:nvSpPr>
            <p:spPr bwMode="auto">
              <a:xfrm>
                <a:off x="4101" y="3101"/>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2" name="Oval 18"/>
              <p:cNvSpPr>
                <a:spLocks noChangeArrowheads="1"/>
              </p:cNvSpPr>
              <p:nvPr/>
            </p:nvSpPr>
            <p:spPr bwMode="auto">
              <a:xfrm>
                <a:off x="3309" y="3093"/>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3" name="Oval 19"/>
              <p:cNvSpPr>
                <a:spLocks noChangeArrowheads="1"/>
              </p:cNvSpPr>
              <p:nvPr/>
            </p:nvSpPr>
            <p:spPr bwMode="auto">
              <a:xfrm>
                <a:off x="2763" y="2579"/>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4" name="Oval 20"/>
              <p:cNvSpPr>
                <a:spLocks noChangeArrowheads="1"/>
              </p:cNvSpPr>
              <p:nvPr/>
            </p:nvSpPr>
            <p:spPr bwMode="auto">
              <a:xfrm>
                <a:off x="3575" y="3119"/>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5" name="Oval 21"/>
              <p:cNvSpPr>
                <a:spLocks noChangeArrowheads="1"/>
              </p:cNvSpPr>
              <p:nvPr/>
            </p:nvSpPr>
            <p:spPr bwMode="auto">
              <a:xfrm>
                <a:off x="4228" y="3121"/>
                <a:ext cx="51"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6" name="Oval 22"/>
              <p:cNvSpPr>
                <a:spLocks noChangeArrowheads="1"/>
              </p:cNvSpPr>
              <p:nvPr/>
            </p:nvSpPr>
            <p:spPr bwMode="auto">
              <a:xfrm>
                <a:off x="4273" y="317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7" name="Oval 23"/>
              <p:cNvSpPr>
                <a:spLocks noChangeArrowheads="1"/>
              </p:cNvSpPr>
              <p:nvPr/>
            </p:nvSpPr>
            <p:spPr bwMode="auto">
              <a:xfrm>
                <a:off x="3058" y="205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8" name="Oval 24"/>
              <p:cNvSpPr>
                <a:spLocks noChangeArrowheads="1"/>
              </p:cNvSpPr>
              <p:nvPr/>
            </p:nvSpPr>
            <p:spPr bwMode="auto">
              <a:xfrm>
                <a:off x="1235" y="281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29" name="Oval 25"/>
              <p:cNvSpPr>
                <a:spLocks noChangeArrowheads="1"/>
              </p:cNvSpPr>
              <p:nvPr/>
            </p:nvSpPr>
            <p:spPr bwMode="auto">
              <a:xfrm>
                <a:off x="4249" y="3134"/>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0" name="Oval 26"/>
              <p:cNvSpPr>
                <a:spLocks noChangeArrowheads="1"/>
              </p:cNvSpPr>
              <p:nvPr/>
            </p:nvSpPr>
            <p:spPr bwMode="auto">
              <a:xfrm>
                <a:off x="2074" y="2825"/>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1" name="Oval 27"/>
              <p:cNvSpPr>
                <a:spLocks noChangeArrowheads="1"/>
              </p:cNvSpPr>
              <p:nvPr/>
            </p:nvSpPr>
            <p:spPr bwMode="auto">
              <a:xfrm>
                <a:off x="1849" y="2936"/>
                <a:ext cx="54"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2" name="Oval 28"/>
              <p:cNvSpPr>
                <a:spLocks noChangeArrowheads="1"/>
              </p:cNvSpPr>
              <p:nvPr/>
            </p:nvSpPr>
            <p:spPr bwMode="auto">
              <a:xfrm>
                <a:off x="1944" y="2238"/>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3" name="Oval 29"/>
              <p:cNvSpPr>
                <a:spLocks noChangeArrowheads="1"/>
              </p:cNvSpPr>
              <p:nvPr/>
            </p:nvSpPr>
            <p:spPr bwMode="auto">
              <a:xfrm>
                <a:off x="3215" y="295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4" name="Oval 30"/>
              <p:cNvSpPr>
                <a:spLocks noChangeArrowheads="1"/>
              </p:cNvSpPr>
              <p:nvPr/>
            </p:nvSpPr>
            <p:spPr bwMode="auto">
              <a:xfrm>
                <a:off x="3758" y="3114"/>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5" name="Oval 31"/>
              <p:cNvSpPr>
                <a:spLocks noChangeArrowheads="1"/>
              </p:cNvSpPr>
              <p:nvPr/>
            </p:nvSpPr>
            <p:spPr bwMode="auto">
              <a:xfrm>
                <a:off x="3853" y="2956"/>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6" name="Oval 32"/>
              <p:cNvSpPr>
                <a:spLocks noChangeArrowheads="1"/>
              </p:cNvSpPr>
              <p:nvPr/>
            </p:nvSpPr>
            <p:spPr bwMode="auto">
              <a:xfrm>
                <a:off x="3026" y="2907"/>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7" name="Oval 33"/>
              <p:cNvSpPr>
                <a:spLocks noChangeArrowheads="1"/>
              </p:cNvSpPr>
              <p:nvPr/>
            </p:nvSpPr>
            <p:spPr bwMode="auto">
              <a:xfrm>
                <a:off x="3099" y="3111"/>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8" name="Oval 34"/>
              <p:cNvSpPr>
                <a:spLocks noChangeArrowheads="1"/>
              </p:cNvSpPr>
              <p:nvPr/>
            </p:nvSpPr>
            <p:spPr bwMode="auto">
              <a:xfrm>
                <a:off x="2966" y="3078"/>
                <a:ext cx="51"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39" name="Oval 35"/>
              <p:cNvSpPr>
                <a:spLocks noChangeArrowheads="1"/>
              </p:cNvSpPr>
              <p:nvPr/>
            </p:nvSpPr>
            <p:spPr bwMode="auto">
              <a:xfrm>
                <a:off x="2523" y="2995"/>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0" name="Oval 36"/>
              <p:cNvSpPr>
                <a:spLocks noChangeArrowheads="1"/>
              </p:cNvSpPr>
              <p:nvPr/>
            </p:nvSpPr>
            <p:spPr bwMode="auto">
              <a:xfrm>
                <a:off x="3351" y="2866"/>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1" name="Oval 37"/>
              <p:cNvSpPr>
                <a:spLocks noChangeArrowheads="1"/>
              </p:cNvSpPr>
              <p:nvPr/>
            </p:nvSpPr>
            <p:spPr bwMode="auto">
              <a:xfrm>
                <a:off x="3602" y="3010"/>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2" name="Oval 38"/>
              <p:cNvSpPr>
                <a:spLocks noChangeArrowheads="1"/>
              </p:cNvSpPr>
              <p:nvPr/>
            </p:nvSpPr>
            <p:spPr bwMode="auto">
              <a:xfrm>
                <a:off x="3998" y="3240"/>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3" name="Oval 39"/>
              <p:cNvSpPr>
                <a:spLocks noChangeArrowheads="1"/>
              </p:cNvSpPr>
              <p:nvPr/>
            </p:nvSpPr>
            <p:spPr bwMode="auto">
              <a:xfrm>
                <a:off x="2520" y="316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4" name="Oval 40"/>
              <p:cNvSpPr>
                <a:spLocks noChangeArrowheads="1"/>
              </p:cNvSpPr>
              <p:nvPr/>
            </p:nvSpPr>
            <p:spPr bwMode="auto">
              <a:xfrm>
                <a:off x="3159" y="3209"/>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5" name="Oval 41"/>
              <p:cNvSpPr>
                <a:spLocks noChangeArrowheads="1"/>
              </p:cNvSpPr>
              <p:nvPr/>
            </p:nvSpPr>
            <p:spPr bwMode="auto">
              <a:xfrm>
                <a:off x="1793" y="2445"/>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6" name="Oval 42"/>
              <p:cNvSpPr>
                <a:spLocks noChangeArrowheads="1"/>
              </p:cNvSpPr>
              <p:nvPr/>
            </p:nvSpPr>
            <p:spPr bwMode="auto">
              <a:xfrm>
                <a:off x="4196" y="3132"/>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7" name="Oval 43"/>
              <p:cNvSpPr>
                <a:spLocks noChangeArrowheads="1"/>
              </p:cNvSpPr>
              <p:nvPr/>
            </p:nvSpPr>
            <p:spPr bwMode="auto">
              <a:xfrm>
                <a:off x="4450" y="2967"/>
                <a:ext cx="53"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8" name="Oval 44"/>
              <p:cNvSpPr>
                <a:spLocks noChangeArrowheads="1"/>
              </p:cNvSpPr>
              <p:nvPr/>
            </p:nvSpPr>
            <p:spPr bwMode="auto">
              <a:xfrm>
                <a:off x="3425" y="2832"/>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49" name="Oval 45"/>
              <p:cNvSpPr>
                <a:spLocks noChangeArrowheads="1"/>
              </p:cNvSpPr>
              <p:nvPr/>
            </p:nvSpPr>
            <p:spPr bwMode="auto">
              <a:xfrm>
                <a:off x="2925" y="278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0" name="Oval 46"/>
              <p:cNvSpPr>
                <a:spLocks noChangeArrowheads="1"/>
              </p:cNvSpPr>
              <p:nvPr/>
            </p:nvSpPr>
            <p:spPr bwMode="auto">
              <a:xfrm>
                <a:off x="2307" y="1789"/>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1" name="Oval 47"/>
              <p:cNvSpPr>
                <a:spLocks noChangeArrowheads="1"/>
              </p:cNvSpPr>
              <p:nvPr/>
            </p:nvSpPr>
            <p:spPr bwMode="auto">
              <a:xfrm>
                <a:off x="2293" y="2140"/>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2" name="Oval 48"/>
              <p:cNvSpPr>
                <a:spLocks noChangeArrowheads="1"/>
              </p:cNvSpPr>
              <p:nvPr/>
            </p:nvSpPr>
            <p:spPr bwMode="auto">
              <a:xfrm>
                <a:off x="2692" y="276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3" name="Oval 49"/>
              <p:cNvSpPr>
                <a:spLocks noChangeArrowheads="1"/>
              </p:cNvSpPr>
              <p:nvPr/>
            </p:nvSpPr>
            <p:spPr bwMode="auto">
              <a:xfrm>
                <a:off x="3096" y="3212"/>
                <a:ext cx="54"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4" name="Oval 50"/>
              <p:cNvSpPr>
                <a:spLocks noChangeArrowheads="1"/>
              </p:cNvSpPr>
              <p:nvPr/>
            </p:nvSpPr>
            <p:spPr bwMode="auto">
              <a:xfrm>
                <a:off x="2056" y="2912"/>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5" name="Oval 51"/>
              <p:cNvSpPr>
                <a:spLocks noChangeArrowheads="1"/>
              </p:cNvSpPr>
              <p:nvPr/>
            </p:nvSpPr>
            <p:spPr bwMode="auto">
              <a:xfrm>
                <a:off x="2845" y="3091"/>
                <a:ext cx="51"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6" name="Oval 52"/>
              <p:cNvSpPr>
                <a:spLocks noChangeArrowheads="1"/>
              </p:cNvSpPr>
              <p:nvPr/>
            </p:nvSpPr>
            <p:spPr bwMode="auto">
              <a:xfrm>
                <a:off x="3212" y="3034"/>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7" name="Oval 53"/>
              <p:cNvSpPr>
                <a:spLocks noChangeArrowheads="1"/>
              </p:cNvSpPr>
              <p:nvPr/>
            </p:nvSpPr>
            <p:spPr bwMode="auto">
              <a:xfrm>
                <a:off x="4069" y="2633"/>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8" name="Oval 54"/>
              <p:cNvSpPr>
                <a:spLocks noChangeArrowheads="1"/>
              </p:cNvSpPr>
              <p:nvPr/>
            </p:nvSpPr>
            <p:spPr bwMode="auto">
              <a:xfrm>
                <a:off x="3776" y="3186"/>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59" name="Oval 55"/>
              <p:cNvSpPr>
                <a:spLocks noChangeArrowheads="1"/>
              </p:cNvSpPr>
              <p:nvPr/>
            </p:nvSpPr>
            <p:spPr bwMode="auto">
              <a:xfrm>
                <a:off x="4211" y="3186"/>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0" name="Oval 56"/>
              <p:cNvSpPr>
                <a:spLocks noChangeArrowheads="1"/>
              </p:cNvSpPr>
              <p:nvPr/>
            </p:nvSpPr>
            <p:spPr bwMode="auto">
              <a:xfrm>
                <a:off x="2313" y="3124"/>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1" name="Oval 57"/>
              <p:cNvSpPr>
                <a:spLocks noChangeArrowheads="1"/>
              </p:cNvSpPr>
              <p:nvPr/>
            </p:nvSpPr>
            <p:spPr bwMode="auto">
              <a:xfrm>
                <a:off x="3135" y="2998"/>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2" name="Oval 58"/>
              <p:cNvSpPr>
                <a:spLocks noChangeArrowheads="1"/>
              </p:cNvSpPr>
              <p:nvPr/>
            </p:nvSpPr>
            <p:spPr bwMode="auto">
              <a:xfrm>
                <a:off x="4382" y="3204"/>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3" name="Oval 59"/>
              <p:cNvSpPr>
                <a:spLocks noChangeArrowheads="1"/>
              </p:cNvSpPr>
              <p:nvPr/>
            </p:nvSpPr>
            <p:spPr bwMode="auto">
              <a:xfrm>
                <a:off x="3052" y="2737"/>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4" name="Oval 60"/>
              <p:cNvSpPr>
                <a:spLocks noChangeArrowheads="1"/>
              </p:cNvSpPr>
              <p:nvPr/>
            </p:nvSpPr>
            <p:spPr bwMode="auto">
              <a:xfrm>
                <a:off x="2964" y="3202"/>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5" name="Oval 61"/>
              <p:cNvSpPr>
                <a:spLocks noChangeArrowheads="1"/>
              </p:cNvSpPr>
              <p:nvPr/>
            </p:nvSpPr>
            <p:spPr bwMode="auto">
              <a:xfrm>
                <a:off x="2851" y="2791"/>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6" name="Oval 62"/>
              <p:cNvSpPr>
                <a:spLocks noChangeArrowheads="1"/>
              </p:cNvSpPr>
              <p:nvPr/>
            </p:nvSpPr>
            <p:spPr bwMode="auto">
              <a:xfrm>
                <a:off x="3218" y="3062"/>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7" name="Oval 63"/>
              <p:cNvSpPr>
                <a:spLocks noChangeArrowheads="1"/>
              </p:cNvSpPr>
              <p:nvPr/>
            </p:nvSpPr>
            <p:spPr bwMode="auto">
              <a:xfrm>
                <a:off x="3218" y="3031"/>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8" name="Oval 64"/>
              <p:cNvSpPr>
                <a:spLocks noChangeArrowheads="1"/>
              </p:cNvSpPr>
              <p:nvPr/>
            </p:nvSpPr>
            <p:spPr bwMode="auto">
              <a:xfrm>
                <a:off x="3883" y="316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69" name="Oval 65"/>
              <p:cNvSpPr>
                <a:spLocks noChangeArrowheads="1"/>
              </p:cNvSpPr>
              <p:nvPr/>
            </p:nvSpPr>
            <p:spPr bwMode="auto">
              <a:xfrm>
                <a:off x="2910" y="2724"/>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0" name="Oval 66"/>
              <p:cNvSpPr>
                <a:spLocks noChangeArrowheads="1"/>
              </p:cNvSpPr>
              <p:nvPr/>
            </p:nvSpPr>
            <p:spPr bwMode="auto">
              <a:xfrm>
                <a:off x="2677" y="2502"/>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1" name="Oval 67"/>
              <p:cNvSpPr>
                <a:spLocks noChangeArrowheads="1"/>
              </p:cNvSpPr>
              <p:nvPr/>
            </p:nvSpPr>
            <p:spPr bwMode="auto">
              <a:xfrm>
                <a:off x="4169" y="317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2" name="Oval 68"/>
              <p:cNvSpPr>
                <a:spLocks noChangeArrowheads="1"/>
              </p:cNvSpPr>
              <p:nvPr/>
            </p:nvSpPr>
            <p:spPr bwMode="auto">
              <a:xfrm>
                <a:off x="1669" y="2556"/>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3" name="Oval 69"/>
              <p:cNvSpPr>
                <a:spLocks noChangeArrowheads="1"/>
              </p:cNvSpPr>
              <p:nvPr/>
            </p:nvSpPr>
            <p:spPr bwMode="auto">
              <a:xfrm>
                <a:off x="4078" y="3134"/>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4" name="Oval 70"/>
              <p:cNvSpPr>
                <a:spLocks noChangeArrowheads="1"/>
              </p:cNvSpPr>
              <p:nvPr/>
            </p:nvSpPr>
            <p:spPr bwMode="auto">
              <a:xfrm>
                <a:off x="3643" y="3147"/>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5" name="Oval 71"/>
              <p:cNvSpPr>
                <a:spLocks noChangeArrowheads="1"/>
              </p:cNvSpPr>
              <p:nvPr/>
            </p:nvSpPr>
            <p:spPr bwMode="auto">
              <a:xfrm>
                <a:off x="1711" y="2750"/>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6" name="Oval 72"/>
              <p:cNvSpPr>
                <a:spLocks noChangeArrowheads="1"/>
              </p:cNvSpPr>
              <p:nvPr/>
            </p:nvSpPr>
            <p:spPr bwMode="auto">
              <a:xfrm>
                <a:off x="4092" y="3176"/>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7" name="Oval 73"/>
              <p:cNvSpPr>
                <a:spLocks noChangeArrowheads="1"/>
              </p:cNvSpPr>
              <p:nvPr/>
            </p:nvSpPr>
            <p:spPr bwMode="auto">
              <a:xfrm>
                <a:off x="4261" y="3147"/>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8" name="Oval 74"/>
              <p:cNvSpPr>
                <a:spLocks noChangeArrowheads="1"/>
              </p:cNvSpPr>
              <p:nvPr/>
            </p:nvSpPr>
            <p:spPr bwMode="auto">
              <a:xfrm>
                <a:off x="2860" y="3145"/>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79" name="Oval 75"/>
              <p:cNvSpPr>
                <a:spLocks noChangeArrowheads="1"/>
              </p:cNvSpPr>
              <p:nvPr/>
            </p:nvSpPr>
            <p:spPr bwMode="auto">
              <a:xfrm>
                <a:off x="4211" y="3207"/>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0" name="Oval 76"/>
              <p:cNvSpPr>
                <a:spLocks noChangeArrowheads="1"/>
              </p:cNvSpPr>
              <p:nvPr/>
            </p:nvSpPr>
            <p:spPr bwMode="auto">
              <a:xfrm>
                <a:off x="2706" y="3220"/>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1" name="Oval 77"/>
              <p:cNvSpPr>
                <a:spLocks noChangeArrowheads="1"/>
              </p:cNvSpPr>
              <p:nvPr/>
            </p:nvSpPr>
            <p:spPr bwMode="auto">
              <a:xfrm>
                <a:off x="3292" y="2636"/>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2" name="Oval 78"/>
              <p:cNvSpPr>
                <a:spLocks noChangeArrowheads="1"/>
              </p:cNvSpPr>
              <p:nvPr/>
            </p:nvSpPr>
            <p:spPr bwMode="auto">
              <a:xfrm>
                <a:off x="4131" y="320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3" name="Oval 79"/>
              <p:cNvSpPr>
                <a:spLocks noChangeArrowheads="1"/>
              </p:cNvSpPr>
              <p:nvPr/>
            </p:nvSpPr>
            <p:spPr bwMode="auto">
              <a:xfrm>
                <a:off x="2695" y="2174"/>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4" name="Oval 80"/>
              <p:cNvSpPr>
                <a:spLocks noChangeArrowheads="1"/>
              </p:cNvSpPr>
              <p:nvPr/>
            </p:nvSpPr>
            <p:spPr bwMode="auto">
              <a:xfrm>
                <a:off x="2263" y="2711"/>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5" name="Oval 81"/>
              <p:cNvSpPr>
                <a:spLocks noChangeArrowheads="1"/>
              </p:cNvSpPr>
              <p:nvPr/>
            </p:nvSpPr>
            <p:spPr bwMode="auto">
              <a:xfrm>
                <a:off x="1755" y="1647"/>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6" name="Oval 82"/>
              <p:cNvSpPr>
                <a:spLocks noChangeArrowheads="1"/>
              </p:cNvSpPr>
              <p:nvPr/>
            </p:nvSpPr>
            <p:spPr bwMode="auto">
              <a:xfrm>
                <a:off x="1767" y="2972"/>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7" name="Oval 83"/>
              <p:cNvSpPr>
                <a:spLocks noChangeArrowheads="1"/>
              </p:cNvSpPr>
              <p:nvPr/>
            </p:nvSpPr>
            <p:spPr bwMode="auto">
              <a:xfrm>
                <a:off x="1903" y="2548"/>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8" name="Oval 84"/>
              <p:cNvSpPr>
                <a:spLocks noChangeArrowheads="1"/>
              </p:cNvSpPr>
              <p:nvPr/>
            </p:nvSpPr>
            <p:spPr bwMode="auto">
              <a:xfrm>
                <a:off x="3770" y="3209"/>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89" name="Oval 85"/>
              <p:cNvSpPr>
                <a:spLocks noChangeArrowheads="1"/>
              </p:cNvSpPr>
              <p:nvPr/>
            </p:nvSpPr>
            <p:spPr bwMode="auto">
              <a:xfrm>
                <a:off x="4027" y="2946"/>
                <a:ext cx="51"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0" name="Oval 86"/>
              <p:cNvSpPr>
                <a:spLocks noChangeArrowheads="1"/>
              </p:cNvSpPr>
              <p:nvPr/>
            </p:nvSpPr>
            <p:spPr bwMode="auto">
              <a:xfrm>
                <a:off x="3170" y="2716"/>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1" name="Oval 87"/>
              <p:cNvSpPr>
                <a:spLocks noChangeArrowheads="1"/>
              </p:cNvSpPr>
              <p:nvPr/>
            </p:nvSpPr>
            <p:spPr bwMode="auto">
              <a:xfrm>
                <a:off x="2745" y="2450"/>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2" name="Oval 88"/>
              <p:cNvSpPr>
                <a:spLocks noChangeArrowheads="1"/>
              </p:cNvSpPr>
              <p:nvPr/>
            </p:nvSpPr>
            <p:spPr bwMode="auto">
              <a:xfrm>
                <a:off x="2745" y="3217"/>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3" name="Oval 89"/>
              <p:cNvSpPr>
                <a:spLocks noChangeArrowheads="1"/>
              </p:cNvSpPr>
              <p:nvPr/>
            </p:nvSpPr>
            <p:spPr bwMode="auto">
              <a:xfrm>
                <a:off x="4157" y="3129"/>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4" name="Oval 90"/>
              <p:cNvSpPr>
                <a:spLocks noChangeArrowheads="1"/>
              </p:cNvSpPr>
              <p:nvPr/>
            </p:nvSpPr>
            <p:spPr bwMode="auto">
              <a:xfrm>
                <a:off x="2565" y="2894"/>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5" name="Oval 91"/>
              <p:cNvSpPr>
                <a:spLocks noChangeArrowheads="1"/>
              </p:cNvSpPr>
              <p:nvPr/>
            </p:nvSpPr>
            <p:spPr bwMode="auto">
              <a:xfrm>
                <a:off x="1968" y="2597"/>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6" name="Oval 92"/>
              <p:cNvSpPr>
                <a:spLocks noChangeArrowheads="1"/>
              </p:cNvSpPr>
              <p:nvPr/>
            </p:nvSpPr>
            <p:spPr bwMode="auto">
              <a:xfrm>
                <a:off x="3646" y="3191"/>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7" name="Oval 93"/>
              <p:cNvSpPr>
                <a:spLocks noChangeArrowheads="1"/>
              </p:cNvSpPr>
              <p:nvPr/>
            </p:nvSpPr>
            <p:spPr bwMode="auto">
              <a:xfrm>
                <a:off x="1985" y="2419"/>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8" name="Oval 94"/>
              <p:cNvSpPr>
                <a:spLocks noChangeArrowheads="1"/>
              </p:cNvSpPr>
              <p:nvPr/>
            </p:nvSpPr>
            <p:spPr bwMode="auto">
              <a:xfrm>
                <a:off x="3590" y="3096"/>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799" name="Oval 95"/>
              <p:cNvSpPr>
                <a:spLocks noChangeArrowheads="1"/>
              </p:cNvSpPr>
              <p:nvPr/>
            </p:nvSpPr>
            <p:spPr bwMode="auto">
              <a:xfrm>
                <a:off x="3076" y="2892"/>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0" name="Oval 96"/>
              <p:cNvSpPr>
                <a:spLocks noChangeArrowheads="1"/>
              </p:cNvSpPr>
              <p:nvPr/>
            </p:nvSpPr>
            <p:spPr bwMode="auto">
              <a:xfrm>
                <a:off x="2831" y="2858"/>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1" name="Oval 97"/>
              <p:cNvSpPr>
                <a:spLocks noChangeArrowheads="1"/>
              </p:cNvSpPr>
              <p:nvPr/>
            </p:nvSpPr>
            <p:spPr bwMode="auto">
              <a:xfrm>
                <a:off x="2222" y="2541"/>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2" name="Oval 98"/>
              <p:cNvSpPr>
                <a:spLocks noChangeArrowheads="1"/>
              </p:cNvSpPr>
              <p:nvPr/>
            </p:nvSpPr>
            <p:spPr bwMode="auto">
              <a:xfrm>
                <a:off x="2307" y="2512"/>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3" name="Oval 99"/>
              <p:cNvSpPr>
                <a:spLocks noChangeArrowheads="1"/>
              </p:cNvSpPr>
              <p:nvPr/>
            </p:nvSpPr>
            <p:spPr bwMode="auto">
              <a:xfrm>
                <a:off x="2656" y="2863"/>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4" name="Oval 100"/>
              <p:cNvSpPr>
                <a:spLocks noChangeArrowheads="1"/>
              </p:cNvSpPr>
              <p:nvPr/>
            </p:nvSpPr>
            <p:spPr bwMode="auto">
              <a:xfrm>
                <a:off x="2080" y="2587"/>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5" name="Oval 101"/>
              <p:cNvSpPr>
                <a:spLocks noChangeArrowheads="1"/>
              </p:cNvSpPr>
              <p:nvPr/>
            </p:nvSpPr>
            <p:spPr bwMode="auto">
              <a:xfrm>
                <a:off x="2307" y="2491"/>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6" name="Oval 102"/>
              <p:cNvSpPr>
                <a:spLocks noChangeArrowheads="1"/>
              </p:cNvSpPr>
              <p:nvPr/>
            </p:nvSpPr>
            <p:spPr bwMode="auto">
              <a:xfrm>
                <a:off x="4320" y="317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7" name="Oval 103"/>
              <p:cNvSpPr>
                <a:spLocks noChangeArrowheads="1"/>
              </p:cNvSpPr>
              <p:nvPr/>
            </p:nvSpPr>
            <p:spPr bwMode="auto">
              <a:xfrm>
                <a:off x="3026" y="2440"/>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8" name="Oval 104"/>
              <p:cNvSpPr>
                <a:spLocks noChangeArrowheads="1"/>
              </p:cNvSpPr>
              <p:nvPr/>
            </p:nvSpPr>
            <p:spPr bwMode="auto">
              <a:xfrm>
                <a:off x="2612" y="3067"/>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09" name="Oval 105"/>
              <p:cNvSpPr>
                <a:spLocks noChangeArrowheads="1"/>
              </p:cNvSpPr>
              <p:nvPr/>
            </p:nvSpPr>
            <p:spPr bwMode="auto">
              <a:xfrm>
                <a:off x="4172" y="3176"/>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0" name="Oval 106"/>
              <p:cNvSpPr>
                <a:spLocks noChangeArrowheads="1"/>
              </p:cNvSpPr>
              <p:nvPr/>
            </p:nvSpPr>
            <p:spPr bwMode="auto">
              <a:xfrm>
                <a:off x="3971" y="2969"/>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1" name="Oval 107"/>
              <p:cNvSpPr>
                <a:spLocks noChangeArrowheads="1"/>
              </p:cNvSpPr>
              <p:nvPr/>
            </p:nvSpPr>
            <p:spPr bwMode="auto">
              <a:xfrm>
                <a:off x="4131" y="3142"/>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2" name="Oval 108"/>
              <p:cNvSpPr>
                <a:spLocks noChangeArrowheads="1"/>
              </p:cNvSpPr>
              <p:nvPr/>
            </p:nvSpPr>
            <p:spPr bwMode="auto">
              <a:xfrm>
                <a:off x="3046" y="2933"/>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3" name="Oval 109"/>
              <p:cNvSpPr>
                <a:spLocks noChangeArrowheads="1"/>
              </p:cNvSpPr>
              <p:nvPr/>
            </p:nvSpPr>
            <p:spPr bwMode="auto">
              <a:xfrm>
                <a:off x="2993" y="3008"/>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4" name="Oval 110"/>
              <p:cNvSpPr>
                <a:spLocks noChangeArrowheads="1"/>
              </p:cNvSpPr>
              <p:nvPr/>
            </p:nvSpPr>
            <p:spPr bwMode="auto">
              <a:xfrm>
                <a:off x="4193" y="317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5" name="Oval 111"/>
              <p:cNvSpPr>
                <a:spLocks noChangeArrowheads="1"/>
              </p:cNvSpPr>
              <p:nvPr/>
            </p:nvSpPr>
            <p:spPr bwMode="auto">
              <a:xfrm>
                <a:off x="3280" y="2874"/>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6" name="Oval 112"/>
              <p:cNvSpPr>
                <a:spLocks noChangeArrowheads="1"/>
              </p:cNvSpPr>
              <p:nvPr/>
            </p:nvSpPr>
            <p:spPr bwMode="auto">
              <a:xfrm>
                <a:off x="2053" y="2486"/>
                <a:ext cx="51"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7" name="Oval 113"/>
              <p:cNvSpPr>
                <a:spLocks noChangeArrowheads="1"/>
              </p:cNvSpPr>
              <p:nvPr/>
            </p:nvSpPr>
            <p:spPr bwMode="auto">
              <a:xfrm>
                <a:off x="2145" y="280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8" name="Oval 114"/>
              <p:cNvSpPr>
                <a:spLocks noChangeArrowheads="1"/>
              </p:cNvSpPr>
              <p:nvPr/>
            </p:nvSpPr>
            <p:spPr bwMode="auto">
              <a:xfrm>
                <a:off x="2056" y="2244"/>
                <a:ext cx="51"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19" name="Oval 115"/>
              <p:cNvSpPr>
                <a:spLocks noChangeArrowheads="1"/>
              </p:cNvSpPr>
              <p:nvPr/>
            </p:nvSpPr>
            <p:spPr bwMode="auto">
              <a:xfrm>
                <a:off x="2358" y="3240"/>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0" name="Oval 116"/>
              <p:cNvSpPr>
                <a:spLocks noChangeArrowheads="1"/>
              </p:cNvSpPr>
              <p:nvPr/>
            </p:nvSpPr>
            <p:spPr bwMode="auto">
              <a:xfrm>
                <a:off x="3463" y="2892"/>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1" name="Oval 117"/>
              <p:cNvSpPr>
                <a:spLocks noChangeArrowheads="1"/>
              </p:cNvSpPr>
              <p:nvPr/>
            </p:nvSpPr>
            <p:spPr bwMode="auto">
              <a:xfrm>
                <a:off x="3744" y="2930"/>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2" name="Oval 118"/>
              <p:cNvSpPr>
                <a:spLocks noChangeArrowheads="1"/>
              </p:cNvSpPr>
              <p:nvPr/>
            </p:nvSpPr>
            <p:spPr bwMode="auto">
              <a:xfrm>
                <a:off x="4219" y="3189"/>
                <a:ext cx="51"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3" name="Oval 119"/>
              <p:cNvSpPr>
                <a:spLocks noChangeArrowheads="1"/>
              </p:cNvSpPr>
              <p:nvPr/>
            </p:nvSpPr>
            <p:spPr bwMode="auto">
              <a:xfrm>
                <a:off x="3259" y="2881"/>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4" name="Oval 120"/>
              <p:cNvSpPr>
                <a:spLocks noChangeArrowheads="1"/>
              </p:cNvSpPr>
              <p:nvPr/>
            </p:nvSpPr>
            <p:spPr bwMode="auto">
              <a:xfrm>
                <a:off x="2210" y="213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5" name="Oval 121"/>
              <p:cNvSpPr>
                <a:spLocks noChangeArrowheads="1"/>
              </p:cNvSpPr>
              <p:nvPr/>
            </p:nvSpPr>
            <p:spPr bwMode="auto">
              <a:xfrm>
                <a:off x="3354" y="2781"/>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6" name="Oval 122"/>
              <p:cNvSpPr>
                <a:spLocks noChangeArrowheads="1"/>
              </p:cNvSpPr>
              <p:nvPr/>
            </p:nvSpPr>
            <p:spPr bwMode="auto">
              <a:xfrm>
                <a:off x="1418" y="2817"/>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7" name="Oval 123"/>
              <p:cNvSpPr>
                <a:spLocks noChangeArrowheads="1"/>
              </p:cNvSpPr>
              <p:nvPr/>
            </p:nvSpPr>
            <p:spPr bwMode="auto">
              <a:xfrm>
                <a:off x="3451" y="298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8" name="Oval 124"/>
              <p:cNvSpPr>
                <a:spLocks noChangeArrowheads="1"/>
              </p:cNvSpPr>
              <p:nvPr/>
            </p:nvSpPr>
            <p:spPr bwMode="auto">
              <a:xfrm>
                <a:off x="3135" y="3003"/>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29" name="Oval 125"/>
              <p:cNvSpPr>
                <a:spLocks noChangeArrowheads="1"/>
              </p:cNvSpPr>
              <p:nvPr/>
            </p:nvSpPr>
            <p:spPr bwMode="auto">
              <a:xfrm>
                <a:off x="3277" y="2881"/>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0" name="Oval 126"/>
              <p:cNvSpPr>
                <a:spLocks noChangeArrowheads="1"/>
              </p:cNvSpPr>
              <p:nvPr/>
            </p:nvSpPr>
            <p:spPr bwMode="auto">
              <a:xfrm>
                <a:off x="1997" y="2677"/>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1" name="Oval 127"/>
              <p:cNvSpPr>
                <a:spLocks noChangeArrowheads="1"/>
              </p:cNvSpPr>
              <p:nvPr/>
            </p:nvSpPr>
            <p:spPr bwMode="auto">
              <a:xfrm>
                <a:off x="1832" y="256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2" name="Oval 128"/>
              <p:cNvSpPr>
                <a:spLocks noChangeArrowheads="1"/>
              </p:cNvSpPr>
              <p:nvPr/>
            </p:nvSpPr>
            <p:spPr bwMode="auto">
              <a:xfrm>
                <a:off x="2597" y="2659"/>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3" name="Oval 129"/>
              <p:cNvSpPr>
                <a:spLocks noChangeArrowheads="1"/>
              </p:cNvSpPr>
              <p:nvPr/>
            </p:nvSpPr>
            <p:spPr bwMode="auto">
              <a:xfrm>
                <a:off x="2423" y="2584"/>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4" name="Oval 130"/>
              <p:cNvSpPr>
                <a:spLocks noChangeArrowheads="1"/>
              </p:cNvSpPr>
              <p:nvPr/>
            </p:nvSpPr>
            <p:spPr bwMode="auto">
              <a:xfrm>
                <a:off x="2798" y="2845"/>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5" name="Oval 131"/>
              <p:cNvSpPr>
                <a:spLocks noChangeArrowheads="1"/>
              </p:cNvSpPr>
              <p:nvPr/>
            </p:nvSpPr>
            <p:spPr bwMode="auto">
              <a:xfrm>
                <a:off x="2092" y="308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6" name="Oval 132"/>
              <p:cNvSpPr>
                <a:spLocks noChangeArrowheads="1"/>
              </p:cNvSpPr>
              <p:nvPr/>
            </p:nvSpPr>
            <p:spPr bwMode="auto">
              <a:xfrm>
                <a:off x="3507" y="3078"/>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7" name="Oval 133"/>
              <p:cNvSpPr>
                <a:spLocks noChangeArrowheads="1"/>
              </p:cNvSpPr>
              <p:nvPr/>
            </p:nvSpPr>
            <p:spPr bwMode="auto">
              <a:xfrm>
                <a:off x="4728" y="320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8" name="Oval 134"/>
              <p:cNvSpPr>
                <a:spLocks noChangeArrowheads="1"/>
              </p:cNvSpPr>
              <p:nvPr/>
            </p:nvSpPr>
            <p:spPr bwMode="auto">
              <a:xfrm>
                <a:off x="3528" y="2905"/>
                <a:ext cx="53"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39" name="Oval 135"/>
              <p:cNvSpPr>
                <a:spLocks noChangeArrowheads="1"/>
              </p:cNvSpPr>
              <p:nvPr/>
            </p:nvSpPr>
            <p:spPr bwMode="auto">
              <a:xfrm>
                <a:off x="2777" y="2411"/>
                <a:ext cx="54"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0" name="Oval 136"/>
              <p:cNvSpPr>
                <a:spLocks noChangeArrowheads="1"/>
              </p:cNvSpPr>
              <p:nvPr/>
            </p:nvSpPr>
            <p:spPr bwMode="auto">
              <a:xfrm>
                <a:off x="4991" y="3222"/>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1" name="Oval 137"/>
              <p:cNvSpPr>
                <a:spLocks noChangeArrowheads="1"/>
              </p:cNvSpPr>
              <p:nvPr/>
            </p:nvSpPr>
            <p:spPr bwMode="auto">
              <a:xfrm>
                <a:off x="2440" y="2773"/>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2" name="Oval 138"/>
              <p:cNvSpPr>
                <a:spLocks noChangeArrowheads="1"/>
              </p:cNvSpPr>
              <p:nvPr/>
            </p:nvSpPr>
            <p:spPr bwMode="auto">
              <a:xfrm>
                <a:off x="1749" y="3078"/>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3" name="Oval 139"/>
              <p:cNvSpPr>
                <a:spLocks noChangeArrowheads="1"/>
              </p:cNvSpPr>
              <p:nvPr/>
            </p:nvSpPr>
            <p:spPr bwMode="auto">
              <a:xfrm>
                <a:off x="2990" y="3041"/>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4" name="Oval 140"/>
              <p:cNvSpPr>
                <a:spLocks noChangeArrowheads="1"/>
              </p:cNvSpPr>
              <p:nvPr/>
            </p:nvSpPr>
            <p:spPr bwMode="auto">
              <a:xfrm>
                <a:off x="3153" y="291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5" name="Oval 141"/>
              <p:cNvSpPr>
                <a:spLocks noChangeArrowheads="1"/>
              </p:cNvSpPr>
              <p:nvPr/>
            </p:nvSpPr>
            <p:spPr bwMode="auto">
              <a:xfrm>
                <a:off x="3324" y="2690"/>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6" name="Oval 142"/>
              <p:cNvSpPr>
                <a:spLocks noChangeArrowheads="1"/>
              </p:cNvSpPr>
              <p:nvPr/>
            </p:nvSpPr>
            <p:spPr bwMode="auto">
              <a:xfrm>
                <a:off x="2780" y="3240"/>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7" name="Oval 143"/>
              <p:cNvSpPr>
                <a:spLocks noChangeArrowheads="1"/>
              </p:cNvSpPr>
              <p:nvPr/>
            </p:nvSpPr>
            <p:spPr bwMode="auto">
              <a:xfrm>
                <a:off x="2863" y="2850"/>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8" name="Oval 144"/>
              <p:cNvSpPr>
                <a:spLocks noChangeArrowheads="1"/>
              </p:cNvSpPr>
              <p:nvPr/>
            </p:nvSpPr>
            <p:spPr bwMode="auto">
              <a:xfrm>
                <a:off x="3026" y="2992"/>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49" name="Oval 145"/>
              <p:cNvSpPr>
                <a:spLocks noChangeArrowheads="1"/>
              </p:cNvSpPr>
              <p:nvPr/>
            </p:nvSpPr>
            <p:spPr bwMode="auto">
              <a:xfrm>
                <a:off x="1938" y="2639"/>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0" name="Oval 146"/>
              <p:cNvSpPr>
                <a:spLocks noChangeArrowheads="1"/>
              </p:cNvSpPr>
              <p:nvPr/>
            </p:nvSpPr>
            <p:spPr bwMode="auto">
              <a:xfrm>
                <a:off x="3809" y="3119"/>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1" name="Oval 147"/>
              <p:cNvSpPr>
                <a:spLocks noChangeArrowheads="1"/>
              </p:cNvSpPr>
              <p:nvPr/>
            </p:nvSpPr>
            <p:spPr bwMode="auto">
              <a:xfrm>
                <a:off x="2854" y="2729"/>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2" name="Oval 148"/>
              <p:cNvSpPr>
                <a:spLocks noChangeArrowheads="1"/>
              </p:cNvSpPr>
              <p:nvPr/>
            </p:nvSpPr>
            <p:spPr bwMode="auto">
              <a:xfrm>
                <a:off x="3227" y="308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3" name="Oval 149"/>
              <p:cNvSpPr>
                <a:spLocks noChangeArrowheads="1"/>
              </p:cNvSpPr>
              <p:nvPr/>
            </p:nvSpPr>
            <p:spPr bwMode="auto">
              <a:xfrm>
                <a:off x="2497" y="320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4" name="Oval 150"/>
              <p:cNvSpPr>
                <a:spLocks noChangeArrowheads="1"/>
              </p:cNvSpPr>
              <p:nvPr/>
            </p:nvSpPr>
            <p:spPr bwMode="auto">
              <a:xfrm>
                <a:off x="1755" y="3171"/>
                <a:ext cx="50"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5" name="Oval 151"/>
              <p:cNvSpPr>
                <a:spLocks noChangeArrowheads="1"/>
              </p:cNvSpPr>
              <p:nvPr/>
            </p:nvSpPr>
            <p:spPr bwMode="auto">
              <a:xfrm>
                <a:off x="2154" y="2928"/>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6" name="Oval 152"/>
              <p:cNvSpPr>
                <a:spLocks noChangeArrowheads="1"/>
              </p:cNvSpPr>
              <p:nvPr/>
            </p:nvSpPr>
            <p:spPr bwMode="auto">
              <a:xfrm>
                <a:off x="3259" y="2453"/>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7" name="Oval 153"/>
              <p:cNvSpPr>
                <a:spLocks noChangeArrowheads="1"/>
              </p:cNvSpPr>
              <p:nvPr/>
            </p:nvSpPr>
            <p:spPr bwMode="auto">
              <a:xfrm>
                <a:off x="1610" y="3129"/>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8" name="Oval 154"/>
              <p:cNvSpPr>
                <a:spLocks noChangeArrowheads="1"/>
              </p:cNvSpPr>
              <p:nvPr/>
            </p:nvSpPr>
            <p:spPr bwMode="auto">
              <a:xfrm>
                <a:off x="3253" y="274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59" name="Oval 155"/>
              <p:cNvSpPr>
                <a:spLocks noChangeArrowheads="1"/>
              </p:cNvSpPr>
              <p:nvPr/>
            </p:nvSpPr>
            <p:spPr bwMode="auto">
              <a:xfrm>
                <a:off x="4267" y="309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0" name="Oval 156"/>
              <p:cNvSpPr>
                <a:spLocks noChangeArrowheads="1"/>
              </p:cNvSpPr>
              <p:nvPr/>
            </p:nvSpPr>
            <p:spPr bwMode="auto">
              <a:xfrm>
                <a:off x="2972" y="3196"/>
                <a:ext cx="51"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1" name="Oval 157"/>
              <p:cNvSpPr>
                <a:spLocks noChangeArrowheads="1"/>
              </p:cNvSpPr>
              <p:nvPr/>
            </p:nvSpPr>
            <p:spPr bwMode="auto">
              <a:xfrm>
                <a:off x="1649" y="2856"/>
                <a:ext cx="50"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2" name="Oval 158"/>
              <p:cNvSpPr>
                <a:spLocks noChangeArrowheads="1"/>
              </p:cNvSpPr>
              <p:nvPr/>
            </p:nvSpPr>
            <p:spPr bwMode="auto">
              <a:xfrm>
                <a:off x="2260" y="237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3" name="Oval 159"/>
              <p:cNvSpPr>
                <a:spLocks noChangeArrowheads="1"/>
              </p:cNvSpPr>
              <p:nvPr/>
            </p:nvSpPr>
            <p:spPr bwMode="auto">
              <a:xfrm>
                <a:off x="2257" y="2856"/>
                <a:ext cx="50"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4" name="Oval 160"/>
              <p:cNvSpPr>
                <a:spLocks noChangeArrowheads="1"/>
              </p:cNvSpPr>
              <p:nvPr/>
            </p:nvSpPr>
            <p:spPr bwMode="auto">
              <a:xfrm>
                <a:off x="4299" y="3222"/>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5" name="Oval 161"/>
              <p:cNvSpPr>
                <a:spLocks noChangeArrowheads="1"/>
              </p:cNvSpPr>
              <p:nvPr/>
            </p:nvSpPr>
            <p:spPr bwMode="auto">
              <a:xfrm>
                <a:off x="4565" y="3186"/>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6" name="Oval 162"/>
              <p:cNvSpPr>
                <a:spLocks noChangeArrowheads="1"/>
              </p:cNvSpPr>
              <p:nvPr/>
            </p:nvSpPr>
            <p:spPr bwMode="auto">
              <a:xfrm>
                <a:off x="1767" y="2566"/>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7" name="Oval 163"/>
              <p:cNvSpPr>
                <a:spLocks noChangeArrowheads="1"/>
              </p:cNvSpPr>
              <p:nvPr/>
            </p:nvSpPr>
            <p:spPr bwMode="auto">
              <a:xfrm>
                <a:off x="4033" y="317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8" name="Oval 164"/>
              <p:cNvSpPr>
                <a:spLocks noChangeArrowheads="1"/>
              </p:cNvSpPr>
              <p:nvPr/>
            </p:nvSpPr>
            <p:spPr bwMode="auto">
              <a:xfrm>
                <a:off x="4178" y="3129"/>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69" name="Oval 165"/>
              <p:cNvSpPr>
                <a:spLocks noChangeArrowheads="1"/>
              </p:cNvSpPr>
              <p:nvPr/>
            </p:nvSpPr>
            <p:spPr bwMode="auto">
              <a:xfrm>
                <a:off x="4104" y="3127"/>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0" name="Oval 166"/>
              <p:cNvSpPr>
                <a:spLocks noChangeArrowheads="1"/>
              </p:cNvSpPr>
              <p:nvPr/>
            </p:nvSpPr>
            <p:spPr bwMode="auto">
              <a:xfrm>
                <a:off x="3750" y="3176"/>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1" name="Oval 167"/>
              <p:cNvSpPr>
                <a:spLocks noChangeArrowheads="1"/>
              </p:cNvSpPr>
              <p:nvPr/>
            </p:nvSpPr>
            <p:spPr bwMode="auto">
              <a:xfrm>
                <a:off x="2186" y="2391"/>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2" name="Oval 168"/>
              <p:cNvSpPr>
                <a:spLocks noChangeArrowheads="1"/>
              </p:cNvSpPr>
              <p:nvPr/>
            </p:nvSpPr>
            <p:spPr bwMode="auto">
              <a:xfrm>
                <a:off x="3259" y="308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3" name="Oval 169"/>
              <p:cNvSpPr>
                <a:spLocks noChangeArrowheads="1"/>
              </p:cNvSpPr>
              <p:nvPr/>
            </p:nvSpPr>
            <p:spPr bwMode="auto">
              <a:xfrm>
                <a:off x="3014" y="2951"/>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4" name="Oval 170"/>
              <p:cNvSpPr>
                <a:spLocks noChangeArrowheads="1"/>
              </p:cNvSpPr>
              <p:nvPr/>
            </p:nvSpPr>
            <p:spPr bwMode="auto">
              <a:xfrm>
                <a:off x="2541" y="245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5" name="Oval 171"/>
              <p:cNvSpPr>
                <a:spLocks noChangeArrowheads="1"/>
              </p:cNvSpPr>
              <p:nvPr/>
            </p:nvSpPr>
            <p:spPr bwMode="auto">
              <a:xfrm>
                <a:off x="3339" y="3199"/>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6" name="Oval 172"/>
              <p:cNvSpPr>
                <a:spLocks noChangeArrowheads="1"/>
              </p:cNvSpPr>
              <p:nvPr/>
            </p:nvSpPr>
            <p:spPr bwMode="auto">
              <a:xfrm>
                <a:off x="2302" y="320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7" name="Oval 173"/>
              <p:cNvSpPr>
                <a:spLocks noChangeArrowheads="1"/>
              </p:cNvSpPr>
              <p:nvPr/>
            </p:nvSpPr>
            <p:spPr bwMode="auto">
              <a:xfrm>
                <a:off x="3519" y="3114"/>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8" name="Oval 174"/>
              <p:cNvSpPr>
                <a:spLocks noChangeArrowheads="1"/>
              </p:cNvSpPr>
              <p:nvPr/>
            </p:nvSpPr>
            <p:spPr bwMode="auto">
              <a:xfrm>
                <a:off x="3880" y="3121"/>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79" name="Oval 175"/>
              <p:cNvSpPr>
                <a:spLocks noChangeArrowheads="1"/>
              </p:cNvSpPr>
              <p:nvPr/>
            </p:nvSpPr>
            <p:spPr bwMode="auto">
              <a:xfrm>
                <a:off x="2647" y="2597"/>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0" name="Oval 176"/>
              <p:cNvSpPr>
                <a:spLocks noChangeArrowheads="1"/>
              </p:cNvSpPr>
              <p:nvPr/>
            </p:nvSpPr>
            <p:spPr bwMode="auto">
              <a:xfrm>
                <a:off x="4432" y="3165"/>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1" name="Oval 177"/>
              <p:cNvSpPr>
                <a:spLocks noChangeArrowheads="1"/>
              </p:cNvSpPr>
              <p:nvPr/>
            </p:nvSpPr>
            <p:spPr bwMode="auto">
              <a:xfrm>
                <a:off x="3297" y="3176"/>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2" name="Oval 178"/>
              <p:cNvSpPr>
                <a:spLocks noChangeArrowheads="1"/>
              </p:cNvSpPr>
              <p:nvPr/>
            </p:nvSpPr>
            <p:spPr bwMode="auto">
              <a:xfrm>
                <a:off x="3374" y="3013"/>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3" name="Oval 179"/>
              <p:cNvSpPr>
                <a:spLocks noChangeArrowheads="1"/>
              </p:cNvSpPr>
              <p:nvPr/>
            </p:nvSpPr>
            <p:spPr bwMode="auto">
              <a:xfrm>
                <a:off x="1849" y="2923"/>
                <a:ext cx="54"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4" name="Oval 180"/>
              <p:cNvSpPr>
                <a:spLocks noChangeArrowheads="1"/>
              </p:cNvSpPr>
              <p:nvPr/>
            </p:nvSpPr>
            <p:spPr bwMode="auto">
              <a:xfrm>
                <a:off x="2260" y="2468"/>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5" name="Oval 181"/>
              <p:cNvSpPr>
                <a:spLocks noChangeArrowheads="1"/>
              </p:cNvSpPr>
              <p:nvPr/>
            </p:nvSpPr>
            <p:spPr bwMode="auto">
              <a:xfrm>
                <a:off x="3631" y="3114"/>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6" name="Oval 182"/>
              <p:cNvSpPr>
                <a:spLocks noChangeArrowheads="1"/>
              </p:cNvSpPr>
              <p:nvPr/>
            </p:nvSpPr>
            <p:spPr bwMode="auto">
              <a:xfrm>
                <a:off x="2349" y="211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7" name="Oval 183"/>
              <p:cNvSpPr>
                <a:spLocks noChangeArrowheads="1"/>
              </p:cNvSpPr>
              <p:nvPr/>
            </p:nvSpPr>
            <p:spPr bwMode="auto">
              <a:xfrm>
                <a:off x="2242" y="2894"/>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8" name="Oval 184"/>
              <p:cNvSpPr>
                <a:spLocks noChangeArrowheads="1"/>
              </p:cNvSpPr>
              <p:nvPr/>
            </p:nvSpPr>
            <p:spPr bwMode="auto">
              <a:xfrm>
                <a:off x="4154" y="2515"/>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89" name="Oval 185"/>
              <p:cNvSpPr>
                <a:spLocks noChangeArrowheads="1"/>
              </p:cNvSpPr>
              <p:nvPr/>
            </p:nvSpPr>
            <p:spPr bwMode="auto">
              <a:xfrm>
                <a:off x="2287" y="3235"/>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0" name="Oval 186"/>
              <p:cNvSpPr>
                <a:spLocks noChangeArrowheads="1"/>
              </p:cNvSpPr>
              <p:nvPr/>
            </p:nvSpPr>
            <p:spPr bwMode="auto">
              <a:xfrm>
                <a:off x="1604" y="1521"/>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1" name="Oval 187"/>
              <p:cNvSpPr>
                <a:spLocks noChangeArrowheads="1"/>
              </p:cNvSpPr>
              <p:nvPr/>
            </p:nvSpPr>
            <p:spPr bwMode="auto">
              <a:xfrm>
                <a:off x="2878" y="2933"/>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2" name="Oval 188"/>
              <p:cNvSpPr>
                <a:spLocks noChangeArrowheads="1"/>
              </p:cNvSpPr>
              <p:nvPr/>
            </p:nvSpPr>
            <p:spPr bwMode="auto">
              <a:xfrm>
                <a:off x="3150" y="2959"/>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3" name="Oval 189"/>
              <p:cNvSpPr>
                <a:spLocks noChangeArrowheads="1"/>
              </p:cNvSpPr>
              <p:nvPr/>
            </p:nvSpPr>
            <p:spPr bwMode="auto">
              <a:xfrm>
                <a:off x="2278" y="2799"/>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4" name="Oval 190"/>
              <p:cNvSpPr>
                <a:spLocks noChangeArrowheads="1"/>
              </p:cNvSpPr>
              <p:nvPr/>
            </p:nvSpPr>
            <p:spPr bwMode="auto">
              <a:xfrm>
                <a:off x="2287" y="280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5" name="Oval 191"/>
              <p:cNvSpPr>
                <a:spLocks noChangeArrowheads="1"/>
              </p:cNvSpPr>
              <p:nvPr/>
            </p:nvSpPr>
            <p:spPr bwMode="auto">
              <a:xfrm>
                <a:off x="2296" y="270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6" name="Oval 192"/>
              <p:cNvSpPr>
                <a:spLocks noChangeArrowheads="1"/>
              </p:cNvSpPr>
              <p:nvPr/>
            </p:nvSpPr>
            <p:spPr bwMode="auto">
              <a:xfrm>
                <a:off x="3200" y="3101"/>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7" name="Oval 193"/>
              <p:cNvSpPr>
                <a:spLocks noChangeArrowheads="1"/>
              </p:cNvSpPr>
              <p:nvPr/>
            </p:nvSpPr>
            <p:spPr bwMode="auto">
              <a:xfrm>
                <a:off x="3714" y="3083"/>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8" name="Oval 194"/>
              <p:cNvSpPr>
                <a:spLocks noChangeArrowheads="1"/>
              </p:cNvSpPr>
              <p:nvPr/>
            </p:nvSpPr>
            <p:spPr bwMode="auto">
              <a:xfrm>
                <a:off x="3927" y="3173"/>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899" name="Oval 195"/>
              <p:cNvSpPr>
                <a:spLocks noChangeArrowheads="1"/>
              </p:cNvSpPr>
              <p:nvPr/>
            </p:nvSpPr>
            <p:spPr bwMode="auto">
              <a:xfrm>
                <a:off x="4246" y="3183"/>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0" name="Oval 196"/>
              <p:cNvSpPr>
                <a:spLocks noChangeArrowheads="1"/>
              </p:cNvSpPr>
              <p:nvPr/>
            </p:nvSpPr>
            <p:spPr bwMode="auto">
              <a:xfrm>
                <a:off x="2709" y="3114"/>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1" name="Oval 197"/>
              <p:cNvSpPr>
                <a:spLocks noChangeArrowheads="1"/>
              </p:cNvSpPr>
              <p:nvPr/>
            </p:nvSpPr>
            <p:spPr bwMode="auto">
              <a:xfrm>
                <a:off x="3398" y="3204"/>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2" name="Oval 198"/>
              <p:cNvSpPr>
                <a:spLocks noChangeArrowheads="1"/>
              </p:cNvSpPr>
              <p:nvPr/>
            </p:nvSpPr>
            <p:spPr bwMode="auto">
              <a:xfrm>
                <a:off x="2748" y="2182"/>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3" name="Oval 199"/>
              <p:cNvSpPr>
                <a:spLocks noChangeArrowheads="1"/>
              </p:cNvSpPr>
              <p:nvPr/>
            </p:nvSpPr>
            <p:spPr bwMode="auto">
              <a:xfrm>
                <a:off x="1959" y="2806"/>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4" name="Oval 200"/>
              <p:cNvSpPr>
                <a:spLocks noChangeArrowheads="1"/>
              </p:cNvSpPr>
              <p:nvPr/>
            </p:nvSpPr>
            <p:spPr bwMode="auto">
              <a:xfrm>
                <a:off x="1876" y="2275"/>
                <a:ext cx="53"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5" name="Oval 201"/>
              <p:cNvSpPr>
                <a:spLocks noChangeArrowheads="1"/>
              </p:cNvSpPr>
              <p:nvPr/>
            </p:nvSpPr>
            <p:spPr bwMode="auto">
              <a:xfrm>
                <a:off x="2937" y="3152"/>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6" name="Oval 202"/>
              <p:cNvSpPr>
                <a:spLocks noChangeArrowheads="1"/>
              </p:cNvSpPr>
              <p:nvPr/>
            </p:nvSpPr>
            <p:spPr bwMode="auto">
              <a:xfrm>
                <a:off x="2047" y="2269"/>
                <a:ext cx="51"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07" name="Oval 203"/>
              <p:cNvSpPr>
                <a:spLocks noChangeArrowheads="1"/>
              </p:cNvSpPr>
              <p:nvPr/>
            </p:nvSpPr>
            <p:spPr bwMode="auto">
              <a:xfrm>
                <a:off x="2919" y="2737"/>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2909" name="Oval 205"/>
            <p:cNvSpPr>
              <a:spLocks noChangeArrowheads="1"/>
            </p:cNvSpPr>
            <p:nvPr/>
          </p:nvSpPr>
          <p:spPr bwMode="auto">
            <a:xfrm>
              <a:off x="1885" y="319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0" name="Oval 206"/>
            <p:cNvSpPr>
              <a:spLocks noChangeArrowheads="1"/>
            </p:cNvSpPr>
            <p:nvPr/>
          </p:nvSpPr>
          <p:spPr bwMode="auto">
            <a:xfrm>
              <a:off x="2831" y="3155"/>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1" name="Oval 207"/>
            <p:cNvSpPr>
              <a:spLocks noChangeArrowheads="1"/>
            </p:cNvSpPr>
            <p:nvPr/>
          </p:nvSpPr>
          <p:spPr bwMode="auto">
            <a:xfrm>
              <a:off x="3661" y="2747"/>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2" name="Oval 208"/>
            <p:cNvSpPr>
              <a:spLocks noChangeArrowheads="1"/>
            </p:cNvSpPr>
            <p:nvPr/>
          </p:nvSpPr>
          <p:spPr bwMode="auto">
            <a:xfrm>
              <a:off x="2981" y="2830"/>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3" name="Oval 209"/>
            <p:cNvSpPr>
              <a:spLocks noChangeArrowheads="1"/>
            </p:cNvSpPr>
            <p:nvPr/>
          </p:nvSpPr>
          <p:spPr bwMode="auto">
            <a:xfrm>
              <a:off x="3368" y="3152"/>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4" name="Oval 210"/>
            <p:cNvSpPr>
              <a:spLocks noChangeArrowheads="1"/>
            </p:cNvSpPr>
            <p:nvPr/>
          </p:nvSpPr>
          <p:spPr bwMode="auto">
            <a:xfrm>
              <a:off x="2730" y="3240"/>
              <a:ext cx="50"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5" name="Oval 211"/>
            <p:cNvSpPr>
              <a:spLocks noChangeArrowheads="1"/>
            </p:cNvSpPr>
            <p:nvPr/>
          </p:nvSpPr>
          <p:spPr bwMode="auto">
            <a:xfrm>
              <a:off x="1844" y="3140"/>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6" name="Oval 212"/>
            <p:cNvSpPr>
              <a:spLocks noChangeArrowheads="1"/>
            </p:cNvSpPr>
            <p:nvPr/>
          </p:nvSpPr>
          <p:spPr bwMode="auto">
            <a:xfrm>
              <a:off x="1826" y="2282"/>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7" name="Oval 213"/>
            <p:cNvSpPr>
              <a:spLocks noChangeArrowheads="1"/>
            </p:cNvSpPr>
            <p:nvPr/>
          </p:nvSpPr>
          <p:spPr bwMode="auto">
            <a:xfrm>
              <a:off x="2715" y="2817"/>
              <a:ext cx="51"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8" name="Oval 214"/>
            <p:cNvSpPr>
              <a:spLocks noChangeArrowheads="1"/>
            </p:cNvSpPr>
            <p:nvPr/>
          </p:nvSpPr>
          <p:spPr bwMode="auto">
            <a:xfrm>
              <a:off x="3102" y="2894"/>
              <a:ext cx="54"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19" name="Oval 215"/>
            <p:cNvSpPr>
              <a:spLocks noChangeArrowheads="1"/>
            </p:cNvSpPr>
            <p:nvPr/>
          </p:nvSpPr>
          <p:spPr bwMode="auto">
            <a:xfrm>
              <a:off x="3419" y="3142"/>
              <a:ext cx="50"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0" name="Oval 216"/>
            <p:cNvSpPr>
              <a:spLocks noChangeArrowheads="1"/>
            </p:cNvSpPr>
            <p:nvPr/>
          </p:nvSpPr>
          <p:spPr bwMode="auto">
            <a:xfrm>
              <a:off x="4273" y="3098"/>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1" name="Oval 217"/>
            <p:cNvSpPr>
              <a:spLocks noChangeArrowheads="1"/>
            </p:cNvSpPr>
            <p:nvPr/>
          </p:nvSpPr>
          <p:spPr bwMode="auto">
            <a:xfrm>
              <a:off x="2302" y="2636"/>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2" name="Oval 218"/>
            <p:cNvSpPr>
              <a:spLocks noChangeArrowheads="1"/>
            </p:cNvSpPr>
            <p:nvPr/>
          </p:nvSpPr>
          <p:spPr bwMode="auto">
            <a:xfrm>
              <a:off x="3117" y="2822"/>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3" name="Oval 219"/>
            <p:cNvSpPr>
              <a:spLocks noChangeArrowheads="1"/>
            </p:cNvSpPr>
            <p:nvPr/>
          </p:nvSpPr>
          <p:spPr bwMode="auto">
            <a:xfrm>
              <a:off x="3528" y="2515"/>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4" name="Oval 220"/>
            <p:cNvSpPr>
              <a:spLocks noChangeArrowheads="1"/>
            </p:cNvSpPr>
            <p:nvPr/>
          </p:nvSpPr>
          <p:spPr bwMode="auto">
            <a:xfrm>
              <a:off x="2278" y="2484"/>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5" name="Oval 221"/>
            <p:cNvSpPr>
              <a:spLocks noChangeArrowheads="1"/>
            </p:cNvSpPr>
            <p:nvPr/>
          </p:nvSpPr>
          <p:spPr bwMode="auto">
            <a:xfrm>
              <a:off x="2736" y="3191"/>
              <a:ext cx="53" cy="47"/>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6" name="Oval 222"/>
            <p:cNvSpPr>
              <a:spLocks noChangeArrowheads="1"/>
            </p:cNvSpPr>
            <p:nvPr/>
          </p:nvSpPr>
          <p:spPr bwMode="auto">
            <a:xfrm>
              <a:off x="3371" y="3091"/>
              <a:ext cx="54" cy="43"/>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7" name="Oval 223"/>
            <p:cNvSpPr>
              <a:spLocks noChangeArrowheads="1"/>
            </p:cNvSpPr>
            <p:nvPr/>
          </p:nvSpPr>
          <p:spPr bwMode="auto">
            <a:xfrm>
              <a:off x="2754" y="3217"/>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8" name="Oval 224"/>
            <p:cNvSpPr>
              <a:spLocks noChangeArrowheads="1"/>
            </p:cNvSpPr>
            <p:nvPr/>
          </p:nvSpPr>
          <p:spPr bwMode="auto">
            <a:xfrm>
              <a:off x="2278" y="2102"/>
              <a:ext cx="53"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29" name="Oval 225"/>
            <p:cNvSpPr>
              <a:spLocks noChangeArrowheads="1"/>
            </p:cNvSpPr>
            <p:nvPr/>
          </p:nvSpPr>
          <p:spPr bwMode="auto">
            <a:xfrm>
              <a:off x="3153" y="3003"/>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0" name="Oval 226"/>
            <p:cNvSpPr>
              <a:spLocks noChangeArrowheads="1"/>
            </p:cNvSpPr>
            <p:nvPr/>
          </p:nvSpPr>
          <p:spPr bwMode="auto">
            <a:xfrm>
              <a:off x="1273" y="2832"/>
              <a:ext cx="53" cy="44"/>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1" name="Oval 227"/>
            <p:cNvSpPr>
              <a:spLocks noChangeArrowheads="1"/>
            </p:cNvSpPr>
            <p:nvPr/>
          </p:nvSpPr>
          <p:spPr bwMode="auto">
            <a:xfrm>
              <a:off x="2216" y="2874"/>
              <a:ext cx="50" cy="46"/>
            </a:xfrm>
            <a:prstGeom prst="ellipse">
              <a:avLst/>
            </a:prstGeom>
            <a:noFill/>
            <a:ln w="12">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2" name="Oval 228"/>
            <p:cNvSpPr>
              <a:spLocks noChangeArrowheads="1"/>
            </p:cNvSpPr>
            <p:nvPr/>
          </p:nvSpPr>
          <p:spPr bwMode="auto">
            <a:xfrm>
              <a:off x="4211" y="3186"/>
              <a:ext cx="50" cy="47"/>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3" name="Rectangle 229"/>
            <p:cNvSpPr>
              <a:spLocks noChangeArrowheads="1"/>
            </p:cNvSpPr>
            <p:nvPr/>
          </p:nvSpPr>
          <p:spPr bwMode="auto">
            <a:xfrm>
              <a:off x="4287" y="3163"/>
              <a:ext cx="5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err="1" smtClean="0">
                  <a:ln>
                    <a:noFill/>
                  </a:ln>
                  <a:solidFill>
                    <a:srgbClr val="000000"/>
                  </a:solidFill>
                  <a:effectLst/>
                  <a:latin typeface="Arial" pitchFamily="34" charset="0"/>
                  <a:cs typeface="Arial" pitchFamily="34" charset="0"/>
                </a:rPr>
                <a:t>GeГермания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34" name="Oval 230"/>
            <p:cNvSpPr>
              <a:spLocks noChangeArrowheads="1"/>
            </p:cNvSpPr>
            <p:nvPr/>
          </p:nvSpPr>
          <p:spPr bwMode="auto">
            <a:xfrm>
              <a:off x="3590" y="3096"/>
              <a:ext cx="50" cy="44"/>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5" name="Rectangle 231"/>
            <p:cNvSpPr>
              <a:spLocks noChangeArrowheads="1"/>
            </p:cNvSpPr>
            <p:nvPr/>
          </p:nvSpPr>
          <p:spPr bwMode="auto">
            <a:xfrm>
              <a:off x="3667" y="3072"/>
              <a:ext cx="33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smtClean="0">
                  <a:solidFill>
                    <a:srgbClr val="000000"/>
                  </a:solidFill>
                  <a:latin typeface="Arial" pitchFamily="34" charset="0"/>
                  <a:cs typeface="Arial" pitchFamily="34" charset="0"/>
                </a:rPr>
                <a:t>Венгрия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36" name="Oval 232"/>
            <p:cNvSpPr>
              <a:spLocks noChangeArrowheads="1"/>
            </p:cNvSpPr>
            <p:nvPr/>
          </p:nvSpPr>
          <p:spPr bwMode="auto">
            <a:xfrm>
              <a:off x="3519" y="3114"/>
              <a:ext cx="53" cy="44"/>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7" name="Rectangle 233"/>
            <p:cNvSpPr>
              <a:spLocks noChangeArrowheads="1"/>
            </p:cNvSpPr>
            <p:nvPr/>
          </p:nvSpPr>
          <p:spPr bwMode="auto">
            <a:xfrm>
              <a:off x="3599" y="3091"/>
              <a:ext cx="43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err="1" smtClean="0">
                  <a:solidFill>
                    <a:srgbClr val="000000"/>
                  </a:solidFill>
                  <a:latin typeface="Arial" pitchFamily="34" charset="0"/>
                  <a:cs typeface="Arial" pitchFamily="34" charset="0"/>
                </a:rPr>
                <a:t>Польша</a:t>
              </a:r>
              <a:r>
                <a:rPr kumimoji="0" lang="ru-RU" sz="1100" b="0" i="0" u="none" strike="noStrike" cap="none" normalizeH="0" baseline="0" dirty="0" err="1" smtClean="0">
                  <a:ln>
                    <a:noFill/>
                  </a:ln>
                  <a:solidFill>
                    <a:srgbClr val="000000"/>
                  </a:solidFill>
                  <a:effectLst/>
                  <a:latin typeface="Arial" pitchFamily="34" charset="0"/>
                  <a:cs typeface="Arial" pitchFamily="34" charset="0"/>
                </a:rPr>
                <a:t>nd</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38" name="Oval 234"/>
            <p:cNvSpPr>
              <a:spLocks noChangeArrowheads="1"/>
            </p:cNvSpPr>
            <p:nvPr/>
          </p:nvSpPr>
          <p:spPr bwMode="auto">
            <a:xfrm>
              <a:off x="3776" y="3186"/>
              <a:ext cx="50" cy="47"/>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39" name="Rectangle 235"/>
            <p:cNvSpPr>
              <a:spLocks noChangeArrowheads="1"/>
            </p:cNvSpPr>
            <p:nvPr/>
          </p:nvSpPr>
          <p:spPr bwMode="auto">
            <a:xfrm>
              <a:off x="3079" y="3163"/>
              <a:ext cx="25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smtClean="0">
                  <a:solidFill>
                    <a:srgbClr val="000000"/>
                  </a:solidFill>
                  <a:latin typeface="Arial" pitchFamily="34" charset="0"/>
                  <a:cs typeface="Arial" pitchFamily="34" charset="0"/>
                </a:rPr>
                <a:t>Чехия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0" name="Oval 236"/>
            <p:cNvSpPr>
              <a:spLocks noChangeArrowheads="1"/>
            </p:cNvSpPr>
            <p:nvPr/>
          </p:nvSpPr>
          <p:spPr bwMode="auto">
            <a:xfrm>
              <a:off x="3643" y="3145"/>
              <a:ext cx="50" cy="46"/>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41" name="Rectangle 237"/>
            <p:cNvSpPr>
              <a:spLocks noChangeArrowheads="1"/>
            </p:cNvSpPr>
            <p:nvPr/>
          </p:nvSpPr>
          <p:spPr bwMode="auto">
            <a:xfrm>
              <a:off x="3303" y="3121"/>
              <a:ext cx="34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smtClean="0">
                  <a:solidFill>
                    <a:srgbClr val="000000"/>
                  </a:solidFill>
                  <a:latin typeface="Arial" pitchFamily="34" charset="0"/>
                  <a:cs typeface="Arial" pitchFamily="34" charset="0"/>
                </a:rPr>
                <a:t>Эстония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2" name="Oval 238"/>
            <p:cNvSpPr>
              <a:spLocks noChangeArrowheads="1"/>
            </p:cNvSpPr>
            <p:nvPr/>
          </p:nvSpPr>
          <p:spPr bwMode="auto">
            <a:xfrm>
              <a:off x="3927" y="3173"/>
              <a:ext cx="50" cy="44"/>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43" name="Rectangle 239"/>
            <p:cNvSpPr>
              <a:spLocks noChangeArrowheads="1"/>
            </p:cNvSpPr>
            <p:nvPr/>
          </p:nvSpPr>
          <p:spPr bwMode="auto">
            <a:xfrm>
              <a:off x="4007" y="3150"/>
              <a:ext cx="410"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Словения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4" name="Oval 240"/>
            <p:cNvSpPr>
              <a:spLocks noChangeArrowheads="1"/>
            </p:cNvSpPr>
            <p:nvPr/>
          </p:nvSpPr>
          <p:spPr bwMode="auto">
            <a:xfrm>
              <a:off x="3215" y="2954"/>
              <a:ext cx="53" cy="46"/>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45" name="Rectangle 241"/>
            <p:cNvSpPr>
              <a:spLocks noChangeArrowheads="1"/>
            </p:cNvSpPr>
            <p:nvPr/>
          </p:nvSpPr>
          <p:spPr bwMode="auto">
            <a:xfrm>
              <a:off x="2842" y="2930"/>
              <a:ext cx="389"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Болгария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6" name="Oval 242"/>
            <p:cNvSpPr>
              <a:spLocks noChangeArrowheads="1"/>
            </p:cNvSpPr>
            <p:nvPr/>
          </p:nvSpPr>
          <p:spPr bwMode="auto">
            <a:xfrm>
              <a:off x="3300" y="3176"/>
              <a:ext cx="51" cy="44"/>
            </a:xfrm>
            <a:prstGeom prst="ellipse">
              <a:avLst/>
            </a:prstGeom>
            <a:solidFill>
              <a:srgbClr val="00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47" name="Rectangle 243"/>
            <p:cNvSpPr>
              <a:spLocks noChangeArrowheads="1"/>
            </p:cNvSpPr>
            <p:nvPr/>
          </p:nvSpPr>
          <p:spPr bwMode="auto">
            <a:xfrm>
              <a:off x="2898" y="3150"/>
              <a:ext cx="37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Румыния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48" name="Oval 244"/>
            <p:cNvSpPr>
              <a:spLocks noChangeArrowheads="1"/>
            </p:cNvSpPr>
            <p:nvPr/>
          </p:nvSpPr>
          <p:spPr bwMode="auto">
            <a:xfrm>
              <a:off x="3374" y="3013"/>
              <a:ext cx="53" cy="47"/>
            </a:xfrm>
            <a:prstGeom prst="ellipse">
              <a:avLst/>
            </a:prstGeom>
            <a:solidFill>
              <a:srgbClr val="FF0000"/>
            </a:solidFill>
            <a:ln w="12">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49" name="Rectangle 245"/>
            <p:cNvSpPr>
              <a:spLocks noChangeArrowheads="1"/>
            </p:cNvSpPr>
            <p:nvPr/>
          </p:nvSpPr>
          <p:spPr bwMode="auto">
            <a:xfrm>
              <a:off x="3451" y="2990"/>
              <a:ext cx="96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FF0000"/>
                  </a:solidFill>
                  <a:effectLst/>
                  <a:latin typeface="Arial" pitchFamily="34" charset="0"/>
                  <a:cs typeface="Arial" pitchFamily="34" charset="0"/>
                </a:rPr>
                <a:t>Российская Федерация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50" name="Line 246"/>
            <p:cNvSpPr>
              <a:spLocks noChangeShapeType="1"/>
            </p:cNvSpPr>
            <p:nvPr/>
          </p:nvSpPr>
          <p:spPr bwMode="auto">
            <a:xfrm flipV="1">
              <a:off x="922" y="1412"/>
              <a:ext cx="1" cy="1919"/>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51" name="Line 247"/>
            <p:cNvSpPr>
              <a:spLocks noChangeShapeType="1"/>
            </p:cNvSpPr>
            <p:nvPr/>
          </p:nvSpPr>
          <p:spPr bwMode="auto">
            <a:xfrm flipH="1">
              <a:off x="871" y="3264"/>
              <a:ext cx="5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52" name="Rectangle 248"/>
            <p:cNvSpPr>
              <a:spLocks noChangeArrowheads="1"/>
            </p:cNvSpPr>
            <p:nvPr/>
          </p:nvSpPr>
          <p:spPr bwMode="auto">
            <a:xfrm>
              <a:off x="794" y="3217"/>
              <a:ext cx="10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53" name="Line 249"/>
            <p:cNvSpPr>
              <a:spLocks noChangeShapeType="1"/>
            </p:cNvSpPr>
            <p:nvPr/>
          </p:nvSpPr>
          <p:spPr bwMode="auto">
            <a:xfrm flipH="1">
              <a:off x="871" y="2817"/>
              <a:ext cx="5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54" name="Rectangle 250"/>
            <p:cNvSpPr>
              <a:spLocks noChangeArrowheads="1"/>
            </p:cNvSpPr>
            <p:nvPr/>
          </p:nvSpPr>
          <p:spPr bwMode="auto">
            <a:xfrm>
              <a:off x="741" y="2770"/>
              <a:ext cx="15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20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55" name="Line 251"/>
            <p:cNvSpPr>
              <a:spLocks noChangeShapeType="1"/>
            </p:cNvSpPr>
            <p:nvPr/>
          </p:nvSpPr>
          <p:spPr bwMode="auto">
            <a:xfrm flipH="1">
              <a:off x="871" y="2373"/>
              <a:ext cx="5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56" name="Rectangle 252"/>
            <p:cNvSpPr>
              <a:spLocks noChangeArrowheads="1"/>
            </p:cNvSpPr>
            <p:nvPr/>
          </p:nvSpPr>
          <p:spPr bwMode="auto">
            <a:xfrm>
              <a:off x="741" y="2326"/>
              <a:ext cx="15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40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57" name="Line 253"/>
            <p:cNvSpPr>
              <a:spLocks noChangeShapeType="1"/>
            </p:cNvSpPr>
            <p:nvPr/>
          </p:nvSpPr>
          <p:spPr bwMode="auto">
            <a:xfrm flipH="1">
              <a:off x="871" y="1926"/>
              <a:ext cx="5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58" name="Rectangle 254"/>
            <p:cNvSpPr>
              <a:spLocks noChangeArrowheads="1"/>
            </p:cNvSpPr>
            <p:nvPr/>
          </p:nvSpPr>
          <p:spPr bwMode="auto">
            <a:xfrm>
              <a:off x="741" y="1879"/>
              <a:ext cx="15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60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59" name="Line 255"/>
            <p:cNvSpPr>
              <a:spLocks noChangeShapeType="1"/>
            </p:cNvSpPr>
            <p:nvPr/>
          </p:nvSpPr>
          <p:spPr bwMode="auto">
            <a:xfrm flipH="1">
              <a:off x="871" y="1482"/>
              <a:ext cx="51"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60" name="Rectangle 256"/>
            <p:cNvSpPr>
              <a:spLocks noChangeArrowheads="1"/>
            </p:cNvSpPr>
            <p:nvPr/>
          </p:nvSpPr>
          <p:spPr bwMode="auto">
            <a:xfrm>
              <a:off x="741" y="1435"/>
              <a:ext cx="15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80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61" name="Rectangle 257"/>
            <p:cNvSpPr>
              <a:spLocks noChangeArrowheads="1"/>
            </p:cNvSpPr>
            <p:nvPr/>
          </p:nvSpPr>
          <p:spPr bwMode="auto">
            <a:xfrm rot="16200000">
              <a:off x="-545" y="2427"/>
              <a:ext cx="214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dirty="0" smtClean="0">
                  <a:latin typeface="Arial" pitchFamily="34" charset="0"/>
                  <a:cs typeface="Arial" pitchFamily="34" charset="0"/>
                </a:rPr>
                <a:t>Прямые платежи населения за медицинские услуги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62" name="Rectangle 258"/>
            <p:cNvSpPr>
              <a:spLocks noChangeArrowheads="1"/>
            </p:cNvSpPr>
            <p:nvPr/>
          </p:nvSpPr>
          <p:spPr bwMode="auto">
            <a:xfrm rot="16200000">
              <a:off x="-392" y="2432"/>
              <a:ext cx="208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(Доля </a:t>
              </a:r>
              <a:r>
                <a:rPr lang="ru-RU" sz="1100" dirty="0" smtClean="0">
                  <a:solidFill>
                    <a:srgbClr val="000000"/>
                  </a:solidFill>
                  <a:latin typeface="Arial" pitchFamily="34" charset="0"/>
                  <a:cs typeface="Arial" pitchFamily="34" charset="0"/>
                </a:rPr>
                <a:t>в</a:t>
              </a:r>
              <a:r>
                <a:rPr kumimoji="0" lang="ru-RU" sz="1100" b="0" i="0" u="none" strike="noStrike" cap="none" normalizeH="0" baseline="0" dirty="0" smtClean="0">
                  <a:ln>
                    <a:noFill/>
                  </a:ln>
                  <a:solidFill>
                    <a:srgbClr val="000000"/>
                  </a:solidFill>
                  <a:effectLst/>
                  <a:latin typeface="Arial" pitchFamily="34" charset="0"/>
                  <a:cs typeface="Arial" pitchFamily="34" charset="0"/>
                </a:rPr>
                <a:t> общих расходах на здравоохранение,</a:t>
              </a:r>
              <a:r>
                <a:rPr kumimoji="0" lang="ru-RU" sz="1100" b="0" i="0" u="none" strike="noStrike" cap="none" normalizeH="0" dirty="0" smtClean="0">
                  <a:ln>
                    <a:noFill/>
                  </a:ln>
                  <a:solidFill>
                    <a:srgbClr val="000000"/>
                  </a:solidFill>
                  <a:effectLst/>
                  <a:latin typeface="Arial" pitchFamily="34" charset="0"/>
                  <a:cs typeface="Arial" pitchFamily="34" charset="0"/>
                </a:rPr>
                <a:t> 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63" name="Line 259"/>
            <p:cNvSpPr>
              <a:spLocks noChangeShapeType="1"/>
            </p:cNvSpPr>
            <p:nvPr/>
          </p:nvSpPr>
          <p:spPr bwMode="auto">
            <a:xfrm>
              <a:off x="922" y="3331"/>
              <a:ext cx="4172" cy="1"/>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64" name="Line 260"/>
            <p:cNvSpPr>
              <a:spLocks noChangeShapeType="1"/>
            </p:cNvSpPr>
            <p:nvPr/>
          </p:nvSpPr>
          <p:spPr bwMode="auto">
            <a:xfrm>
              <a:off x="998"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65" name="Rectangle 261"/>
            <p:cNvSpPr>
              <a:spLocks noChangeArrowheads="1"/>
            </p:cNvSpPr>
            <p:nvPr/>
          </p:nvSpPr>
          <p:spPr bwMode="auto">
            <a:xfrm>
              <a:off x="919" y="3395"/>
              <a:ext cx="21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100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66" name="Line 262"/>
            <p:cNvSpPr>
              <a:spLocks noChangeShapeType="1"/>
            </p:cNvSpPr>
            <p:nvPr/>
          </p:nvSpPr>
          <p:spPr bwMode="auto">
            <a:xfrm>
              <a:off x="1492"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67" name="Rectangle 263"/>
            <p:cNvSpPr>
              <a:spLocks noChangeArrowheads="1"/>
            </p:cNvSpPr>
            <p:nvPr/>
          </p:nvSpPr>
          <p:spPr bwMode="auto">
            <a:xfrm>
              <a:off x="1412" y="3395"/>
              <a:ext cx="21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250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68" name="Line 264"/>
            <p:cNvSpPr>
              <a:spLocks noChangeShapeType="1"/>
            </p:cNvSpPr>
            <p:nvPr/>
          </p:nvSpPr>
          <p:spPr bwMode="auto">
            <a:xfrm>
              <a:off x="2240"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69" name="Rectangle 265"/>
            <p:cNvSpPr>
              <a:spLocks noChangeArrowheads="1"/>
            </p:cNvSpPr>
            <p:nvPr/>
          </p:nvSpPr>
          <p:spPr bwMode="auto">
            <a:xfrm>
              <a:off x="2133" y="3395"/>
              <a:ext cx="26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1000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70" name="Line 266"/>
            <p:cNvSpPr>
              <a:spLocks noChangeShapeType="1"/>
            </p:cNvSpPr>
            <p:nvPr/>
          </p:nvSpPr>
          <p:spPr bwMode="auto">
            <a:xfrm>
              <a:off x="2733"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71" name="Rectangle 267"/>
            <p:cNvSpPr>
              <a:spLocks noChangeArrowheads="1"/>
            </p:cNvSpPr>
            <p:nvPr/>
          </p:nvSpPr>
          <p:spPr bwMode="auto">
            <a:xfrm>
              <a:off x="2627" y="3395"/>
              <a:ext cx="269"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2500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72" name="Line 268"/>
            <p:cNvSpPr>
              <a:spLocks noChangeShapeType="1"/>
            </p:cNvSpPr>
            <p:nvPr/>
          </p:nvSpPr>
          <p:spPr bwMode="auto">
            <a:xfrm>
              <a:off x="3481"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73" name="Rectangle 269"/>
            <p:cNvSpPr>
              <a:spLocks noChangeArrowheads="1"/>
            </p:cNvSpPr>
            <p:nvPr/>
          </p:nvSpPr>
          <p:spPr bwMode="auto">
            <a:xfrm>
              <a:off x="3348" y="3395"/>
              <a:ext cx="32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10000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74" name="Line 270"/>
            <p:cNvSpPr>
              <a:spLocks noChangeShapeType="1"/>
            </p:cNvSpPr>
            <p:nvPr/>
          </p:nvSpPr>
          <p:spPr bwMode="auto">
            <a:xfrm>
              <a:off x="3974"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75" name="Rectangle 271"/>
            <p:cNvSpPr>
              <a:spLocks noChangeArrowheads="1"/>
            </p:cNvSpPr>
            <p:nvPr/>
          </p:nvSpPr>
          <p:spPr bwMode="auto">
            <a:xfrm>
              <a:off x="3841" y="3395"/>
              <a:ext cx="32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25000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76" name="Line 272"/>
            <p:cNvSpPr>
              <a:spLocks noChangeShapeType="1"/>
            </p:cNvSpPr>
            <p:nvPr/>
          </p:nvSpPr>
          <p:spPr bwMode="auto">
            <a:xfrm>
              <a:off x="4722" y="3331"/>
              <a:ext cx="1" cy="44"/>
            </a:xfrm>
            <a:prstGeom prst="line">
              <a:avLst/>
            </a:prstGeom>
            <a:noFill/>
            <a:ln w="6">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2977" name="Rectangle 273"/>
            <p:cNvSpPr>
              <a:spLocks noChangeArrowheads="1"/>
            </p:cNvSpPr>
            <p:nvPr/>
          </p:nvSpPr>
          <p:spPr bwMode="auto">
            <a:xfrm>
              <a:off x="4562" y="3395"/>
              <a:ext cx="382"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Arial" pitchFamily="34" charset="0"/>
                  <a:cs typeface="Arial" pitchFamily="34" charset="0"/>
                </a:rPr>
                <a:t>100000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2978" name="Rectangle 274"/>
            <p:cNvSpPr>
              <a:spLocks noChangeArrowheads="1"/>
            </p:cNvSpPr>
            <p:nvPr/>
          </p:nvSpPr>
          <p:spPr bwMode="auto">
            <a:xfrm>
              <a:off x="2378" y="3484"/>
              <a:ext cx="247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ВВП на душу населения (по текущему курсу доллара США)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79" name="Rectangle 275"/>
            <p:cNvSpPr>
              <a:spLocks noChangeArrowheads="1"/>
            </p:cNvSpPr>
            <p:nvPr/>
          </p:nvSpPr>
          <p:spPr bwMode="auto">
            <a:xfrm>
              <a:off x="594" y="3700"/>
              <a:ext cx="322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Источники: доклад Всемирного банка «Показатели мирового развития»; ВОЗ</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80" name="Rectangle 276"/>
            <p:cNvSpPr>
              <a:spLocks noChangeArrowheads="1"/>
            </p:cNvSpPr>
            <p:nvPr/>
          </p:nvSpPr>
          <p:spPr bwMode="auto">
            <a:xfrm>
              <a:off x="594" y="3786"/>
              <a:ext cx="204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000000"/>
                  </a:solidFill>
                  <a:effectLst/>
                  <a:latin typeface="Arial" pitchFamily="34" charset="0"/>
                  <a:cs typeface="Arial" pitchFamily="34" charset="0"/>
                </a:rPr>
                <a:t>Примечание: по оси Х – логарифмическая шкала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981" name="Rectangle 277"/>
            <p:cNvSpPr>
              <a:spLocks noChangeArrowheads="1"/>
            </p:cNvSpPr>
            <p:nvPr/>
          </p:nvSpPr>
          <p:spPr bwMode="auto">
            <a:xfrm>
              <a:off x="318" y="1209"/>
              <a:ext cx="537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rgbClr val="1E2D53"/>
                  </a:solidFill>
                  <a:effectLst/>
                  <a:latin typeface="Arial" pitchFamily="34" charset="0"/>
                  <a:cs typeface="Arial" pitchFamily="34" charset="0"/>
                </a:rPr>
                <a:t>Доля  прямых платежей населения в общих расходах на здравоохранение в сравнении с доходом на душу населения (2009 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19459" name="Rectangle 1035"/>
          <p:cNvSpPr>
            <a:spLocks noGrp="1" noChangeArrowheads="1"/>
          </p:cNvSpPr>
          <p:nvPr>
            <p:ph type="title"/>
          </p:nvPr>
        </p:nvSpPr>
        <p:spPr>
          <a:xfrm>
            <a:off x="0" y="619125"/>
            <a:ext cx="9144000" cy="855663"/>
          </a:xfrm>
        </p:spPr>
        <p:txBody>
          <a:bodyPr/>
          <a:lstStyle/>
          <a:p>
            <a:pPr eaLnBrk="1" hangingPunct="1"/>
            <a:r>
              <a:rPr lang="ru-RU" sz="2800" dirty="0" smtClean="0">
                <a:latin typeface="Book Antiqua" pitchFamily="18" charset="0"/>
              </a:rPr>
              <a:t>Однако </a:t>
            </a:r>
            <a:r>
              <a:rPr lang="en-GB" sz="2800" dirty="0" smtClean="0">
                <a:latin typeface="Book Antiqua" pitchFamily="18" charset="0"/>
              </a:rPr>
              <a:t>...</a:t>
            </a:r>
            <a:r>
              <a:rPr lang="ru-RU" sz="2800" dirty="0" smtClean="0">
                <a:latin typeface="Book Antiqua" pitchFamily="18" charset="0"/>
              </a:rPr>
              <a:t> так не всегда происходит в </a:t>
            </a:r>
            <a:br>
              <a:rPr lang="ru-RU" sz="2800" dirty="0" smtClean="0">
                <a:latin typeface="Book Antiqua" pitchFamily="18" charset="0"/>
              </a:rPr>
            </a:br>
            <a:r>
              <a:rPr lang="ru-RU" sz="2800" dirty="0" smtClean="0">
                <a:latin typeface="Book Antiqua" pitchFamily="18" charset="0"/>
              </a:rPr>
              <a:t>Российской Федерации и Восточной Европе</a:t>
            </a:r>
            <a:r>
              <a:rPr lang="en-GB" sz="2800" dirty="0" smtClean="0">
                <a:latin typeface="Book Antiqua" pitchFamily="18" charset="0"/>
              </a:rPr>
              <a:t> </a:t>
            </a:r>
            <a:endParaRPr lang="en-US" sz="2800" dirty="0" smtClean="0">
              <a:latin typeface="Book Antiqua" pitchFamily="18" charset="0"/>
            </a:endParaRPr>
          </a:p>
        </p:txBody>
      </p:sp>
      <p:sp>
        <p:nvSpPr>
          <p:cNvPr id="19460" name="Text Box 4"/>
          <p:cNvSpPr txBox="1">
            <a:spLocks noChangeArrowheads="1"/>
          </p:cNvSpPr>
          <p:nvPr/>
        </p:nvSpPr>
        <p:spPr bwMode="auto">
          <a:xfrm>
            <a:off x="165100" y="6007100"/>
            <a:ext cx="8967788" cy="923330"/>
          </a:xfrm>
          <a:prstGeom prst="rect">
            <a:avLst/>
          </a:prstGeom>
          <a:noFill/>
          <a:ln w="9525">
            <a:noFill/>
            <a:miter lim="800000"/>
            <a:headEnd/>
            <a:tailEnd/>
          </a:ln>
        </p:spPr>
        <p:txBody>
          <a:bodyPr>
            <a:spAutoFit/>
          </a:bodyPr>
          <a:lstStyle/>
          <a:p>
            <a:pPr algn="ctr"/>
            <a:r>
              <a:rPr lang="ru-RU" dirty="0" smtClean="0">
                <a:latin typeface="Book Antiqua" pitchFamily="18" charset="0"/>
                <a:cs typeface="Times New Roman" pitchFamily="18" charset="0"/>
              </a:rPr>
              <a:t>В среднем, государственные расходы и общие расходы на здравоохранение возрастают по мере роста доходов, но …</a:t>
            </a:r>
            <a:endParaRPr lang="en-US" dirty="0" smtClean="0">
              <a:latin typeface="Book Antiqua" pitchFamily="18" charset="0"/>
              <a:cs typeface="Times New Roman" pitchFamily="18" charset="0"/>
            </a:endParaRPr>
          </a:p>
          <a:p>
            <a:pPr algn="ctr"/>
            <a:endParaRPr lang="en-US" dirty="0">
              <a:latin typeface="Book Antiqua" pitchFamily="18" charset="0"/>
              <a:cs typeface="Times New Roman" pitchFamily="18" charset="0"/>
            </a:endParaRPr>
          </a:p>
        </p:txBody>
      </p:sp>
      <p:sp>
        <p:nvSpPr>
          <p:cNvPr id="19461" name="Slide Number Placeholder 5"/>
          <p:cNvSpPr>
            <a:spLocks noGrp="1"/>
          </p:cNvSpPr>
          <p:nvPr>
            <p:ph type="sldNum" sz="quarter" idx="12"/>
          </p:nvPr>
        </p:nvSpPr>
        <p:spPr>
          <a:noFill/>
        </p:spPr>
        <p:txBody>
          <a:bodyPr/>
          <a:lstStyle/>
          <a:p>
            <a:r>
              <a:rPr lang="en-US" smtClean="0"/>
              <a:t>.</a:t>
            </a:r>
            <a:fld id="{F61ACAA1-72F7-490B-B00A-2A2E0A9650DD}" type="slidenum">
              <a:rPr lang="en-US" smtClean="0"/>
              <a:pPr/>
              <a:t>12</a:t>
            </a:fld>
            <a:endParaRPr lang="en-US" smtClean="0"/>
          </a:p>
        </p:txBody>
      </p:sp>
      <p:pic>
        <p:nvPicPr>
          <p:cNvPr id="19462" name="Picture 1"/>
          <p:cNvPicPr>
            <a:picLocks noChangeAspect="1" noChangeArrowheads="1"/>
          </p:cNvPicPr>
          <p:nvPr/>
        </p:nvPicPr>
        <p:blipFill>
          <a:blip r:embed="rId3" cstate="print"/>
          <a:srcRect/>
          <a:stretch>
            <a:fillRect/>
          </a:stretch>
        </p:blipFill>
        <p:spPr bwMode="auto">
          <a:xfrm>
            <a:off x="714376" y="1990843"/>
            <a:ext cx="8220074" cy="4028957"/>
          </a:xfrm>
          <a:prstGeom prst="rect">
            <a:avLst/>
          </a:prstGeom>
          <a:noFill/>
          <a:ln w="9525">
            <a:noFill/>
            <a:miter lim="800000"/>
            <a:headEnd/>
            <a:tailEnd/>
          </a:ln>
        </p:spPr>
      </p:pic>
      <p:sp>
        <p:nvSpPr>
          <p:cNvPr id="19463" name="TextBox 7"/>
          <p:cNvSpPr txBox="1">
            <a:spLocks noChangeArrowheads="1"/>
          </p:cNvSpPr>
          <p:nvPr/>
        </p:nvSpPr>
        <p:spPr bwMode="auto">
          <a:xfrm>
            <a:off x="438150" y="6400800"/>
            <a:ext cx="1397000" cy="307975"/>
          </a:xfrm>
          <a:prstGeom prst="rect">
            <a:avLst/>
          </a:prstGeom>
          <a:noFill/>
          <a:ln w="9525">
            <a:noFill/>
            <a:miter lim="800000"/>
            <a:headEnd/>
            <a:tailEnd/>
          </a:ln>
        </p:spPr>
        <p:txBody>
          <a:bodyPr>
            <a:spAutoFit/>
          </a:bodyPr>
          <a:lstStyle/>
          <a:p>
            <a:r>
              <a:rPr lang="ru-RU" sz="1400" dirty="0" smtClean="0"/>
              <a:t>МВФ</a:t>
            </a:r>
            <a:r>
              <a:rPr lang="en-US" sz="1400" dirty="0" smtClean="0"/>
              <a:t>, </a:t>
            </a:r>
            <a:r>
              <a:rPr lang="en-US" sz="1400" dirty="0"/>
              <a:t>2011</a:t>
            </a:r>
          </a:p>
        </p:txBody>
      </p:sp>
      <p:sp>
        <p:nvSpPr>
          <p:cNvPr id="8" name="TextBox 7"/>
          <p:cNvSpPr txBox="1"/>
          <p:nvPr/>
        </p:nvSpPr>
        <p:spPr>
          <a:xfrm>
            <a:off x="1933575" y="1485900"/>
            <a:ext cx="6806543" cy="461665"/>
          </a:xfrm>
          <a:prstGeom prst="rect">
            <a:avLst/>
          </a:prstGeom>
          <a:noFill/>
        </p:spPr>
        <p:txBody>
          <a:bodyPr wrap="none" rtlCol="0">
            <a:spAutoFit/>
          </a:bodyPr>
          <a:lstStyle/>
          <a:p>
            <a:pPr lvl="0"/>
            <a:r>
              <a:rPr lang="ru-RU" sz="1200" b="1" dirty="0" smtClean="0">
                <a:solidFill>
                  <a:srgbClr val="000000"/>
                </a:solidFill>
                <a:latin typeface="Arial" pitchFamily="34" charset="0"/>
                <a:cs typeface="Arial" pitchFamily="34" charset="0"/>
              </a:rPr>
              <a:t>Государственные расходы на здравоохранение в странах с формирующимся рынком</a:t>
            </a:r>
          </a:p>
          <a:p>
            <a:pPr lvl="0"/>
            <a:r>
              <a:rPr lang="ru-RU" sz="1200" b="1" dirty="0" smtClean="0">
                <a:solidFill>
                  <a:srgbClr val="000000"/>
                </a:solidFill>
                <a:latin typeface="Arial" pitchFamily="34" charset="0"/>
                <a:cs typeface="Arial" pitchFamily="34" charset="0"/>
              </a:rPr>
              <a:t>                                                    в 1995 - 2007 гг. (в % от ВВП)</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20483" name="Rectangle 1035"/>
          <p:cNvSpPr>
            <a:spLocks noGrp="1" noChangeArrowheads="1"/>
          </p:cNvSpPr>
          <p:nvPr>
            <p:ph type="title"/>
          </p:nvPr>
        </p:nvSpPr>
        <p:spPr>
          <a:xfrm>
            <a:off x="0" y="619125"/>
            <a:ext cx="9144000" cy="855663"/>
          </a:xfrm>
        </p:spPr>
        <p:txBody>
          <a:bodyPr/>
          <a:lstStyle/>
          <a:p>
            <a:pPr eaLnBrk="1" hangingPunct="1"/>
            <a:r>
              <a:rPr lang="ru-RU" sz="2800" dirty="0" smtClean="0">
                <a:latin typeface="Book Antiqua" pitchFamily="18" charset="0"/>
              </a:rPr>
              <a:t>Фискальное пространство для здравоохранения</a:t>
            </a:r>
            <a:endParaRPr lang="en-US" sz="2800" dirty="0" smtClean="0">
              <a:latin typeface="Book Antiqua" pitchFamily="18" charset="0"/>
            </a:endParaRPr>
          </a:p>
        </p:txBody>
      </p:sp>
      <p:sp>
        <p:nvSpPr>
          <p:cNvPr id="20485" name="Right Arrow 7"/>
          <p:cNvSpPr>
            <a:spLocks noChangeArrowheads="1"/>
          </p:cNvSpPr>
          <p:nvPr/>
        </p:nvSpPr>
        <p:spPr bwMode="auto">
          <a:xfrm>
            <a:off x="5216525" y="3230563"/>
            <a:ext cx="555625" cy="476250"/>
          </a:xfrm>
          <a:prstGeom prst="rightArrow">
            <a:avLst>
              <a:gd name="adj1" fmla="val 50000"/>
              <a:gd name="adj2" fmla="val 49864"/>
            </a:avLst>
          </a:prstGeom>
          <a:solidFill>
            <a:srgbClr val="FF9933"/>
          </a:solidFill>
          <a:ln w="9525" algn="ctr">
            <a:solidFill>
              <a:srgbClr val="FF9933"/>
            </a:solidFill>
            <a:round/>
            <a:headEnd/>
            <a:tailEnd/>
          </a:ln>
        </p:spPr>
        <p:txBody>
          <a:bodyPr rot="10800000" vert="eaVert" wrap="none" anchor="ctr"/>
          <a:lstStyle/>
          <a:p>
            <a:pPr algn="ctr"/>
            <a:endParaRPr lang="ru-RU"/>
          </a:p>
        </p:txBody>
      </p:sp>
      <p:sp>
        <p:nvSpPr>
          <p:cNvPr id="20486" name="Slide Number Placeholder 5"/>
          <p:cNvSpPr>
            <a:spLocks noGrp="1"/>
          </p:cNvSpPr>
          <p:nvPr>
            <p:ph type="sldNum" sz="quarter" idx="12"/>
          </p:nvPr>
        </p:nvSpPr>
        <p:spPr>
          <a:noFill/>
        </p:spPr>
        <p:txBody>
          <a:bodyPr/>
          <a:lstStyle/>
          <a:p>
            <a:fld id="{2CCF3834-41F7-4926-9F9E-E97C29C92C42}" type="slidenum">
              <a:rPr lang="en-US" smtClean="0"/>
              <a:pPr/>
              <a:t>13</a:t>
            </a:fld>
            <a:endParaRPr lang="en-US" smtClean="0"/>
          </a:p>
        </p:txBody>
      </p:sp>
      <p:grpSp>
        <p:nvGrpSpPr>
          <p:cNvPr id="2" name="Group 3"/>
          <p:cNvGrpSpPr>
            <a:grpSpLocks noChangeAspect="1"/>
          </p:cNvGrpSpPr>
          <p:nvPr/>
        </p:nvGrpSpPr>
        <p:grpSpPr bwMode="auto">
          <a:xfrm>
            <a:off x="1544638" y="1549400"/>
            <a:ext cx="6513521" cy="4279900"/>
            <a:chOff x="973" y="976"/>
            <a:chExt cx="4103" cy="2696"/>
          </a:xfrm>
        </p:grpSpPr>
        <p:sp>
          <p:nvSpPr>
            <p:cNvPr id="68610" name="AutoShape 2"/>
            <p:cNvSpPr>
              <a:spLocks noChangeAspect="1" noChangeArrowheads="1" noTextEdit="1"/>
            </p:cNvSpPr>
            <p:nvPr/>
          </p:nvSpPr>
          <p:spPr bwMode="auto">
            <a:xfrm>
              <a:off x="996" y="976"/>
              <a:ext cx="3684" cy="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8612" name="Rectangle 4"/>
            <p:cNvSpPr>
              <a:spLocks noChangeArrowheads="1"/>
            </p:cNvSpPr>
            <p:nvPr/>
          </p:nvSpPr>
          <p:spPr bwMode="auto">
            <a:xfrm>
              <a:off x="1027" y="1005"/>
              <a:ext cx="3623" cy="26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8613" name="Rectangle 5"/>
            <p:cNvSpPr>
              <a:spLocks noChangeArrowheads="1"/>
            </p:cNvSpPr>
            <p:nvPr/>
          </p:nvSpPr>
          <p:spPr bwMode="auto">
            <a:xfrm>
              <a:off x="1029" y="1009"/>
              <a:ext cx="3619" cy="2629"/>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8614" name="Rectangle 6"/>
            <p:cNvSpPr>
              <a:spLocks noChangeArrowheads="1"/>
            </p:cNvSpPr>
            <p:nvPr/>
          </p:nvSpPr>
          <p:spPr bwMode="auto">
            <a:xfrm>
              <a:off x="1731" y="1334"/>
              <a:ext cx="2215" cy="2214"/>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8615" name="Freeform 7"/>
            <p:cNvSpPr>
              <a:spLocks/>
            </p:cNvSpPr>
            <p:nvPr/>
          </p:nvSpPr>
          <p:spPr bwMode="auto">
            <a:xfrm>
              <a:off x="2837" y="244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16" name="Freeform 8"/>
            <p:cNvSpPr>
              <a:spLocks/>
            </p:cNvSpPr>
            <p:nvPr/>
          </p:nvSpPr>
          <p:spPr bwMode="auto">
            <a:xfrm>
              <a:off x="2739" y="2337"/>
              <a:ext cx="199" cy="188"/>
            </a:xfrm>
            <a:custGeom>
              <a:avLst/>
              <a:gdLst/>
              <a:ahLst/>
              <a:cxnLst>
                <a:cxn ang="0">
                  <a:pos x="45" y="0"/>
                </a:cxn>
                <a:cxn ang="0">
                  <a:pos x="91" y="33"/>
                </a:cxn>
                <a:cxn ang="0">
                  <a:pos x="74" y="86"/>
                </a:cxn>
                <a:cxn ang="0">
                  <a:pos x="17" y="86"/>
                </a:cxn>
                <a:cxn ang="0">
                  <a:pos x="0" y="33"/>
                </a:cxn>
                <a:cxn ang="0">
                  <a:pos x="45" y="0"/>
                </a:cxn>
              </a:cxnLst>
              <a:rect l="0" t="0" r="r" b="b"/>
              <a:pathLst>
                <a:path w="91" h="86">
                  <a:moveTo>
                    <a:pt x="45" y="0"/>
                  </a:moveTo>
                  <a:lnTo>
                    <a:pt x="91" y="33"/>
                  </a:lnTo>
                  <a:lnTo>
                    <a:pt x="74" y="86"/>
                  </a:lnTo>
                  <a:lnTo>
                    <a:pt x="17" y="86"/>
                  </a:lnTo>
                  <a:lnTo>
                    <a:pt x="0" y="33"/>
                  </a:lnTo>
                  <a:lnTo>
                    <a:pt x="45"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17" name="Freeform 9"/>
            <p:cNvSpPr>
              <a:spLocks/>
            </p:cNvSpPr>
            <p:nvPr/>
          </p:nvSpPr>
          <p:spPr bwMode="auto">
            <a:xfrm>
              <a:off x="2638" y="2231"/>
              <a:ext cx="399" cy="380"/>
            </a:xfrm>
            <a:custGeom>
              <a:avLst/>
              <a:gdLst/>
              <a:ahLst/>
              <a:cxnLst>
                <a:cxn ang="0">
                  <a:pos x="91" y="0"/>
                </a:cxn>
                <a:cxn ang="0">
                  <a:pos x="182" y="66"/>
                </a:cxn>
                <a:cxn ang="0">
                  <a:pos x="148" y="173"/>
                </a:cxn>
                <a:cxn ang="0">
                  <a:pos x="35" y="173"/>
                </a:cxn>
                <a:cxn ang="0">
                  <a:pos x="0" y="66"/>
                </a:cxn>
                <a:cxn ang="0">
                  <a:pos x="91" y="0"/>
                </a:cxn>
              </a:cxnLst>
              <a:rect l="0" t="0" r="r" b="b"/>
              <a:pathLst>
                <a:path w="182" h="173">
                  <a:moveTo>
                    <a:pt x="91" y="0"/>
                  </a:moveTo>
                  <a:lnTo>
                    <a:pt x="182" y="66"/>
                  </a:lnTo>
                  <a:lnTo>
                    <a:pt x="148" y="173"/>
                  </a:lnTo>
                  <a:lnTo>
                    <a:pt x="35" y="173"/>
                  </a:lnTo>
                  <a:lnTo>
                    <a:pt x="0" y="66"/>
                  </a:lnTo>
                  <a:lnTo>
                    <a:pt x="91"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18" name="Freeform 10"/>
            <p:cNvSpPr>
              <a:spLocks/>
            </p:cNvSpPr>
            <p:nvPr/>
          </p:nvSpPr>
          <p:spPr bwMode="auto">
            <a:xfrm>
              <a:off x="2539" y="2126"/>
              <a:ext cx="599" cy="571"/>
            </a:xfrm>
            <a:custGeom>
              <a:avLst/>
              <a:gdLst/>
              <a:ahLst/>
              <a:cxnLst>
                <a:cxn ang="0">
                  <a:pos x="136" y="0"/>
                </a:cxn>
                <a:cxn ang="0">
                  <a:pos x="273" y="99"/>
                </a:cxn>
                <a:cxn ang="0">
                  <a:pos x="221" y="260"/>
                </a:cxn>
                <a:cxn ang="0">
                  <a:pos x="52" y="260"/>
                </a:cxn>
                <a:cxn ang="0">
                  <a:pos x="0" y="99"/>
                </a:cxn>
                <a:cxn ang="0">
                  <a:pos x="136" y="0"/>
                </a:cxn>
              </a:cxnLst>
              <a:rect l="0" t="0" r="r" b="b"/>
              <a:pathLst>
                <a:path w="273" h="260">
                  <a:moveTo>
                    <a:pt x="136" y="0"/>
                  </a:moveTo>
                  <a:lnTo>
                    <a:pt x="273" y="99"/>
                  </a:lnTo>
                  <a:lnTo>
                    <a:pt x="221" y="260"/>
                  </a:lnTo>
                  <a:lnTo>
                    <a:pt x="52" y="260"/>
                  </a:lnTo>
                  <a:lnTo>
                    <a:pt x="0" y="99"/>
                  </a:lnTo>
                  <a:lnTo>
                    <a:pt x="136"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19" name="Freeform 11"/>
            <p:cNvSpPr>
              <a:spLocks/>
            </p:cNvSpPr>
            <p:nvPr/>
          </p:nvSpPr>
          <p:spPr bwMode="auto">
            <a:xfrm>
              <a:off x="2438" y="2021"/>
              <a:ext cx="799" cy="759"/>
            </a:xfrm>
            <a:custGeom>
              <a:avLst/>
              <a:gdLst/>
              <a:ahLst/>
              <a:cxnLst>
                <a:cxn ang="0">
                  <a:pos x="182" y="0"/>
                </a:cxn>
                <a:cxn ang="0">
                  <a:pos x="364" y="132"/>
                </a:cxn>
                <a:cxn ang="0">
                  <a:pos x="295" y="346"/>
                </a:cxn>
                <a:cxn ang="0">
                  <a:pos x="70" y="346"/>
                </a:cxn>
                <a:cxn ang="0">
                  <a:pos x="0" y="132"/>
                </a:cxn>
                <a:cxn ang="0">
                  <a:pos x="182" y="0"/>
                </a:cxn>
              </a:cxnLst>
              <a:rect l="0" t="0" r="r" b="b"/>
              <a:pathLst>
                <a:path w="364" h="346">
                  <a:moveTo>
                    <a:pt x="182" y="0"/>
                  </a:moveTo>
                  <a:lnTo>
                    <a:pt x="364" y="132"/>
                  </a:lnTo>
                  <a:lnTo>
                    <a:pt x="295" y="346"/>
                  </a:lnTo>
                  <a:lnTo>
                    <a:pt x="70" y="346"/>
                  </a:lnTo>
                  <a:lnTo>
                    <a:pt x="0" y="132"/>
                  </a:lnTo>
                  <a:lnTo>
                    <a:pt x="18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0" name="Freeform 12"/>
            <p:cNvSpPr>
              <a:spLocks/>
            </p:cNvSpPr>
            <p:nvPr/>
          </p:nvSpPr>
          <p:spPr bwMode="auto">
            <a:xfrm>
              <a:off x="2339" y="1915"/>
              <a:ext cx="999" cy="951"/>
            </a:xfrm>
            <a:custGeom>
              <a:avLst/>
              <a:gdLst/>
              <a:ahLst/>
              <a:cxnLst>
                <a:cxn ang="0">
                  <a:pos x="227" y="0"/>
                </a:cxn>
                <a:cxn ang="0">
                  <a:pos x="455" y="166"/>
                </a:cxn>
                <a:cxn ang="0">
                  <a:pos x="368" y="433"/>
                </a:cxn>
                <a:cxn ang="0">
                  <a:pos x="87" y="433"/>
                </a:cxn>
                <a:cxn ang="0">
                  <a:pos x="0" y="166"/>
                </a:cxn>
                <a:cxn ang="0">
                  <a:pos x="227" y="0"/>
                </a:cxn>
              </a:cxnLst>
              <a:rect l="0" t="0" r="r" b="b"/>
              <a:pathLst>
                <a:path w="455" h="433">
                  <a:moveTo>
                    <a:pt x="227" y="0"/>
                  </a:moveTo>
                  <a:lnTo>
                    <a:pt x="455" y="166"/>
                  </a:lnTo>
                  <a:lnTo>
                    <a:pt x="368" y="433"/>
                  </a:lnTo>
                  <a:lnTo>
                    <a:pt x="87" y="433"/>
                  </a:lnTo>
                  <a:lnTo>
                    <a:pt x="0" y="166"/>
                  </a:lnTo>
                  <a:lnTo>
                    <a:pt x="227"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1" name="Freeform 13"/>
            <p:cNvSpPr>
              <a:spLocks/>
            </p:cNvSpPr>
            <p:nvPr/>
          </p:nvSpPr>
          <p:spPr bwMode="auto">
            <a:xfrm>
              <a:off x="2240" y="1812"/>
              <a:ext cx="1197" cy="1139"/>
            </a:xfrm>
            <a:custGeom>
              <a:avLst/>
              <a:gdLst/>
              <a:ahLst/>
              <a:cxnLst>
                <a:cxn ang="0">
                  <a:pos x="272" y="0"/>
                </a:cxn>
                <a:cxn ang="0">
                  <a:pos x="545" y="198"/>
                </a:cxn>
                <a:cxn ang="0">
                  <a:pos x="441" y="519"/>
                </a:cxn>
                <a:cxn ang="0">
                  <a:pos x="104" y="519"/>
                </a:cxn>
                <a:cxn ang="0">
                  <a:pos x="0" y="198"/>
                </a:cxn>
                <a:cxn ang="0">
                  <a:pos x="272" y="0"/>
                </a:cxn>
              </a:cxnLst>
              <a:rect l="0" t="0" r="r" b="b"/>
              <a:pathLst>
                <a:path w="545" h="519">
                  <a:moveTo>
                    <a:pt x="272" y="0"/>
                  </a:moveTo>
                  <a:lnTo>
                    <a:pt x="545" y="198"/>
                  </a:lnTo>
                  <a:lnTo>
                    <a:pt x="441" y="519"/>
                  </a:lnTo>
                  <a:lnTo>
                    <a:pt x="104" y="519"/>
                  </a:lnTo>
                  <a:lnTo>
                    <a:pt x="0" y="198"/>
                  </a:lnTo>
                  <a:lnTo>
                    <a:pt x="27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2" name="Freeform 14"/>
            <p:cNvSpPr>
              <a:spLocks/>
            </p:cNvSpPr>
            <p:nvPr/>
          </p:nvSpPr>
          <p:spPr bwMode="auto">
            <a:xfrm>
              <a:off x="2140" y="1707"/>
              <a:ext cx="1398" cy="1328"/>
            </a:xfrm>
            <a:custGeom>
              <a:avLst/>
              <a:gdLst/>
              <a:ahLst/>
              <a:cxnLst>
                <a:cxn ang="0">
                  <a:pos x="318" y="0"/>
                </a:cxn>
                <a:cxn ang="0">
                  <a:pos x="637" y="231"/>
                </a:cxn>
                <a:cxn ang="0">
                  <a:pos x="515" y="605"/>
                </a:cxn>
                <a:cxn ang="0">
                  <a:pos x="122" y="605"/>
                </a:cxn>
                <a:cxn ang="0">
                  <a:pos x="0" y="231"/>
                </a:cxn>
                <a:cxn ang="0">
                  <a:pos x="318" y="0"/>
                </a:cxn>
              </a:cxnLst>
              <a:rect l="0" t="0" r="r" b="b"/>
              <a:pathLst>
                <a:path w="637" h="605">
                  <a:moveTo>
                    <a:pt x="318" y="0"/>
                  </a:moveTo>
                  <a:lnTo>
                    <a:pt x="637" y="231"/>
                  </a:lnTo>
                  <a:lnTo>
                    <a:pt x="515" y="605"/>
                  </a:lnTo>
                  <a:lnTo>
                    <a:pt x="122" y="605"/>
                  </a:lnTo>
                  <a:lnTo>
                    <a:pt x="0" y="231"/>
                  </a:lnTo>
                  <a:lnTo>
                    <a:pt x="318"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3" name="Freeform 15"/>
            <p:cNvSpPr>
              <a:spLocks/>
            </p:cNvSpPr>
            <p:nvPr/>
          </p:nvSpPr>
          <p:spPr bwMode="auto">
            <a:xfrm>
              <a:off x="2041" y="1602"/>
              <a:ext cx="1595" cy="1518"/>
            </a:xfrm>
            <a:custGeom>
              <a:avLst/>
              <a:gdLst/>
              <a:ahLst/>
              <a:cxnLst>
                <a:cxn ang="0">
                  <a:pos x="363" y="0"/>
                </a:cxn>
                <a:cxn ang="0">
                  <a:pos x="727" y="264"/>
                </a:cxn>
                <a:cxn ang="0">
                  <a:pos x="588" y="692"/>
                </a:cxn>
                <a:cxn ang="0">
                  <a:pos x="139" y="692"/>
                </a:cxn>
                <a:cxn ang="0">
                  <a:pos x="0" y="264"/>
                </a:cxn>
                <a:cxn ang="0">
                  <a:pos x="363" y="0"/>
                </a:cxn>
              </a:cxnLst>
              <a:rect l="0" t="0" r="r" b="b"/>
              <a:pathLst>
                <a:path w="727" h="692">
                  <a:moveTo>
                    <a:pt x="363" y="0"/>
                  </a:moveTo>
                  <a:lnTo>
                    <a:pt x="727" y="264"/>
                  </a:lnTo>
                  <a:lnTo>
                    <a:pt x="588" y="692"/>
                  </a:lnTo>
                  <a:lnTo>
                    <a:pt x="139" y="692"/>
                  </a:lnTo>
                  <a:lnTo>
                    <a:pt x="0" y="264"/>
                  </a:lnTo>
                  <a:lnTo>
                    <a:pt x="363"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4" name="Freeform 16"/>
            <p:cNvSpPr>
              <a:spLocks/>
            </p:cNvSpPr>
            <p:nvPr/>
          </p:nvSpPr>
          <p:spPr bwMode="auto">
            <a:xfrm>
              <a:off x="2539" y="2021"/>
              <a:ext cx="799" cy="504"/>
            </a:xfrm>
            <a:custGeom>
              <a:avLst/>
              <a:gdLst/>
              <a:ahLst/>
              <a:cxnLst>
                <a:cxn ang="0">
                  <a:pos x="136" y="0"/>
                </a:cxn>
                <a:cxn ang="0">
                  <a:pos x="364" y="118"/>
                </a:cxn>
                <a:cxn ang="0">
                  <a:pos x="136" y="192"/>
                </a:cxn>
                <a:cxn ang="0">
                  <a:pos x="108" y="230"/>
                </a:cxn>
                <a:cxn ang="0">
                  <a:pos x="0" y="147"/>
                </a:cxn>
                <a:cxn ang="0">
                  <a:pos x="136" y="0"/>
                </a:cxn>
              </a:cxnLst>
              <a:rect l="0" t="0" r="r" b="b"/>
              <a:pathLst>
                <a:path w="364" h="230">
                  <a:moveTo>
                    <a:pt x="136" y="0"/>
                  </a:moveTo>
                  <a:lnTo>
                    <a:pt x="364" y="118"/>
                  </a:lnTo>
                  <a:lnTo>
                    <a:pt x="136" y="192"/>
                  </a:lnTo>
                  <a:lnTo>
                    <a:pt x="108" y="230"/>
                  </a:lnTo>
                  <a:lnTo>
                    <a:pt x="0" y="147"/>
                  </a:lnTo>
                  <a:lnTo>
                    <a:pt x="136" y="0"/>
                  </a:lnTo>
                </a:path>
              </a:pathLst>
            </a:custGeom>
            <a:noFill/>
            <a:ln w="9">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5" name="Line 17"/>
            <p:cNvSpPr>
              <a:spLocks noChangeShapeType="1"/>
            </p:cNvSpPr>
            <p:nvPr/>
          </p:nvSpPr>
          <p:spPr bwMode="auto">
            <a:xfrm>
              <a:off x="2840" y="1602"/>
              <a:ext cx="1" cy="838"/>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6" name="Line 18"/>
            <p:cNvSpPr>
              <a:spLocks noChangeShapeType="1"/>
            </p:cNvSpPr>
            <p:nvPr/>
          </p:nvSpPr>
          <p:spPr bwMode="auto">
            <a:xfrm flipH="1">
              <a:off x="2840" y="2181"/>
              <a:ext cx="796"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7" name="Line 19"/>
            <p:cNvSpPr>
              <a:spLocks noChangeShapeType="1"/>
            </p:cNvSpPr>
            <p:nvPr/>
          </p:nvSpPr>
          <p:spPr bwMode="auto">
            <a:xfrm flipH="1" flipV="1">
              <a:off x="2840" y="2440"/>
              <a:ext cx="491"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8" name="Line 20"/>
            <p:cNvSpPr>
              <a:spLocks noChangeShapeType="1"/>
            </p:cNvSpPr>
            <p:nvPr/>
          </p:nvSpPr>
          <p:spPr bwMode="auto">
            <a:xfrm flipV="1">
              <a:off x="2346" y="2440"/>
              <a:ext cx="494"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29" name="Line 21"/>
            <p:cNvSpPr>
              <a:spLocks noChangeShapeType="1"/>
            </p:cNvSpPr>
            <p:nvPr/>
          </p:nvSpPr>
          <p:spPr bwMode="auto">
            <a:xfrm>
              <a:off x="2041" y="2181"/>
              <a:ext cx="799"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630" name="Rectangle 22"/>
            <p:cNvSpPr>
              <a:spLocks noChangeArrowheads="1"/>
            </p:cNvSpPr>
            <p:nvPr/>
          </p:nvSpPr>
          <p:spPr bwMode="auto">
            <a:xfrm>
              <a:off x="1807" y="1512"/>
              <a:ext cx="206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Благополучные макроэкономические условия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1" name="Rectangle 23"/>
            <p:cNvSpPr>
              <a:spLocks noChangeArrowheads="1"/>
            </p:cNvSpPr>
            <p:nvPr/>
          </p:nvSpPr>
          <p:spPr bwMode="auto">
            <a:xfrm>
              <a:off x="3645" y="2122"/>
              <a:ext cx="109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Изменение приоритетов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2" name="Rectangle 24"/>
            <p:cNvSpPr>
              <a:spLocks noChangeArrowheads="1"/>
            </p:cNvSpPr>
            <p:nvPr/>
          </p:nvSpPr>
          <p:spPr bwMode="auto">
            <a:xfrm>
              <a:off x="3318" y="3107"/>
              <a:ext cx="175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Иностранная </a:t>
              </a:r>
              <a:r>
                <a:rPr lang="ru-RU" sz="1200" dirty="0" smtClean="0">
                  <a:solidFill>
                    <a:srgbClr val="000000"/>
                  </a:solidFill>
                  <a:latin typeface="Arial" pitchFamily="34" charset="0"/>
                  <a:cs typeface="Arial" pitchFamily="34" charset="0"/>
                </a:rPr>
                <a:t>помощь данному сектору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3" name="Rectangle 25"/>
            <p:cNvSpPr>
              <a:spLocks noChangeArrowheads="1"/>
            </p:cNvSpPr>
            <p:nvPr/>
          </p:nvSpPr>
          <p:spPr bwMode="auto">
            <a:xfrm>
              <a:off x="973" y="3107"/>
              <a:ext cx="147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200" dirty="0" smtClean="0">
                  <a:solidFill>
                    <a:srgbClr val="000000"/>
                  </a:solidFill>
                  <a:latin typeface="Arial" pitchFamily="34" charset="0"/>
                  <a:cs typeface="Arial" pitchFamily="34" charset="0"/>
                </a:rPr>
                <a:t>Другие ресурсы данного сектора</a:t>
              </a:r>
              <a:endParaRPr lang="ru-RU" sz="1200" dirty="0" smtClean="0">
                <a:latin typeface="Arial" pitchFamily="34" charset="0"/>
                <a:cs typeface="Arial" pitchFamily="34" charset="0"/>
              </a:endParaRPr>
            </a:p>
          </p:txBody>
        </p:sp>
        <p:sp>
          <p:nvSpPr>
            <p:cNvPr id="68634" name="Rectangle 26"/>
            <p:cNvSpPr>
              <a:spLocks noChangeArrowheads="1"/>
            </p:cNvSpPr>
            <p:nvPr/>
          </p:nvSpPr>
          <p:spPr bwMode="auto">
            <a:xfrm>
              <a:off x="1337" y="2122"/>
              <a:ext cx="72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Эффективность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35" name="Rectangle 27"/>
            <p:cNvSpPr>
              <a:spLocks noChangeArrowheads="1"/>
            </p:cNvSpPr>
            <p:nvPr/>
          </p:nvSpPr>
          <p:spPr bwMode="auto">
            <a:xfrm>
              <a:off x="2812" y="2468"/>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36" name="Rectangle 28"/>
            <p:cNvSpPr>
              <a:spLocks noChangeArrowheads="1"/>
            </p:cNvSpPr>
            <p:nvPr/>
          </p:nvSpPr>
          <p:spPr bwMode="auto">
            <a:xfrm>
              <a:off x="2812" y="2552"/>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37" name="Rectangle 29"/>
            <p:cNvSpPr>
              <a:spLocks noChangeArrowheads="1"/>
            </p:cNvSpPr>
            <p:nvPr/>
          </p:nvSpPr>
          <p:spPr bwMode="auto">
            <a:xfrm>
              <a:off x="2812" y="2635"/>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38" name="Rectangle 30"/>
            <p:cNvSpPr>
              <a:spLocks noChangeArrowheads="1"/>
            </p:cNvSpPr>
            <p:nvPr/>
          </p:nvSpPr>
          <p:spPr bwMode="auto">
            <a:xfrm>
              <a:off x="2812" y="2719"/>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39" name="Rectangle 31"/>
            <p:cNvSpPr>
              <a:spLocks noChangeArrowheads="1"/>
            </p:cNvSpPr>
            <p:nvPr/>
          </p:nvSpPr>
          <p:spPr bwMode="auto">
            <a:xfrm>
              <a:off x="2812" y="2800"/>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40" name="Rectangle 32"/>
            <p:cNvSpPr>
              <a:spLocks noChangeArrowheads="1"/>
            </p:cNvSpPr>
            <p:nvPr/>
          </p:nvSpPr>
          <p:spPr bwMode="auto">
            <a:xfrm>
              <a:off x="2812" y="2885"/>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41" name="Rectangle 33"/>
            <p:cNvSpPr>
              <a:spLocks noChangeArrowheads="1"/>
            </p:cNvSpPr>
            <p:nvPr/>
          </p:nvSpPr>
          <p:spPr bwMode="auto">
            <a:xfrm>
              <a:off x="2812" y="2967"/>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7</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42" name="Rectangle 34"/>
            <p:cNvSpPr>
              <a:spLocks noChangeArrowheads="1"/>
            </p:cNvSpPr>
            <p:nvPr/>
          </p:nvSpPr>
          <p:spPr bwMode="auto">
            <a:xfrm>
              <a:off x="2812" y="3050"/>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8</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8643" name="Rectangle 35"/>
            <p:cNvSpPr>
              <a:spLocks noChangeArrowheads="1"/>
            </p:cNvSpPr>
            <p:nvPr/>
          </p:nvSpPr>
          <p:spPr bwMode="auto">
            <a:xfrm>
              <a:off x="1696" y="1100"/>
              <a:ext cx="2373"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1300" dirty="0" smtClean="0">
                  <a:solidFill>
                    <a:srgbClr val="000000"/>
                  </a:solidFill>
                  <a:latin typeface="Arial" pitchFamily="34" charset="0"/>
                  <a:cs typeface="Arial" pitchFamily="34" charset="0"/>
                </a:rPr>
                <a:t>Фискальное пространство для здравоохранения</a:t>
              </a:r>
              <a:endParaRPr lang="ru-RU" dirty="0" smtClean="0">
                <a:latin typeface="Arial" pitchFamily="34" charset="0"/>
                <a:cs typeface="Arial" pitchFamily="34" charset="0"/>
              </a:endParaRPr>
            </a:p>
          </p:txBody>
        </p:sp>
        <p:sp>
          <p:nvSpPr>
            <p:cNvPr id="68644" name="Rectangle 36"/>
            <p:cNvSpPr>
              <a:spLocks noChangeArrowheads="1"/>
            </p:cNvSpPr>
            <p:nvPr/>
          </p:nvSpPr>
          <p:spPr bwMode="auto">
            <a:xfrm>
              <a:off x="1312" y="1206"/>
              <a:ext cx="3172"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kumimoji="0" lang="ru-RU" sz="1300" b="0" i="0" u="none" strike="noStrike" cap="none" normalizeH="0" baseline="0" dirty="0" smtClean="0">
                  <a:ln>
                    <a:noFill/>
                  </a:ln>
                  <a:solidFill>
                    <a:srgbClr val="000000"/>
                  </a:solidFill>
                  <a:effectLst/>
                  <a:latin typeface="Arial" pitchFamily="34" charset="0"/>
                  <a:cs typeface="Arial" pitchFamily="34" charset="0"/>
                </a:rPr>
                <a:t>(</a:t>
              </a:r>
              <a:r>
                <a:rPr lang="ru-RU" sz="1300" dirty="0" smtClean="0">
                  <a:solidFill>
                    <a:srgbClr val="000000"/>
                  </a:solidFill>
                  <a:latin typeface="Arial" pitchFamily="34" charset="0"/>
                  <a:cs typeface="Arial" pitchFamily="34" charset="0"/>
                </a:rPr>
                <a:t>рост доли государственных расходов на здравоохранение в %)</a:t>
              </a:r>
              <a:endParaRPr lang="ru-RU" dirty="0" smtClean="0">
                <a:latin typeface="Arial" pitchFamily="34" charset="0"/>
                <a:cs typeface="Arial" pitchFamily="34" charset="0"/>
              </a:endParaRPr>
            </a:p>
          </p:txBody>
        </p:sp>
      </p:grpSp>
      <p:sp>
        <p:nvSpPr>
          <p:cNvPr id="42" name="Right Arrow 7"/>
          <p:cNvSpPr>
            <a:spLocks noChangeArrowheads="1"/>
          </p:cNvSpPr>
          <p:nvPr/>
        </p:nvSpPr>
        <p:spPr bwMode="auto">
          <a:xfrm>
            <a:off x="5368925" y="3382963"/>
            <a:ext cx="555625" cy="476250"/>
          </a:xfrm>
          <a:prstGeom prst="rightArrow">
            <a:avLst>
              <a:gd name="adj1" fmla="val 50000"/>
              <a:gd name="adj2" fmla="val 49864"/>
            </a:avLst>
          </a:prstGeom>
          <a:solidFill>
            <a:srgbClr val="FF9933"/>
          </a:solidFill>
          <a:ln w="9525" algn="ctr">
            <a:solidFill>
              <a:srgbClr val="FF9933"/>
            </a:solidFill>
            <a:round/>
            <a:headEnd/>
            <a:tailEnd/>
          </a:ln>
        </p:spPr>
        <p:txBody>
          <a:bodyPr rot="10800000" vert="eaVert" wrap="none" anchor="ctr"/>
          <a:lstStyle/>
          <a:p>
            <a:pPr algn="ctr"/>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ru-RU" dirty="0" smtClean="0"/>
              <a:t>Российская Федерация</a:t>
            </a:r>
            <a:endParaRPr lang="en-US" dirty="0" smtClean="0"/>
          </a:p>
        </p:txBody>
      </p:sp>
      <p:sp>
        <p:nvSpPr>
          <p:cNvPr id="21507" name="Text Placeholder 4"/>
          <p:cNvSpPr>
            <a:spLocks noGrp="1"/>
          </p:cNvSpPr>
          <p:nvPr>
            <p:ph type="body" idx="1"/>
          </p:nvPr>
        </p:nvSpPr>
        <p:spPr>
          <a:xfrm>
            <a:off x="457200" y="1535113"/>
            <a:ext cx="4040188" cy="674687"/>
          </a:xfrm>
        </p:spPr>
        <p:txBody>
          <a:bodyPr/>
          <a:lstStyle/>
          <a:p>
            <a:pPr algn="ctr"/>
            <a:r>
              <a:rPr lang="ru-RU" sz="1800" dirty="0" smtClean="0"/>
              <a:t>Доля государственных расходов в ВВП</a:t>
            </a:r>
            <a:endParaRPr lang="en-US" sz="1800" dirty="0" smtClean="0"/>
          </a:p>
        </p:txBody>
      </p:sp>
      <p:sp>
        <p:nvSpPr>
          <p:cNvPr id="21508" name="Text Placeholder 6"/>
          <p:cNvSpPr>
            <a:spLocks noGrp="1"/>
          </p:cNvSpPr>
          <p:nvPr>
            <p:ph type="body" sz="quarter" idx="3"/>
          </p:nvPr>
        </p:nvSpPr>
        <p:spPr>
          <a:xfrm>
            <a:off x="4469363" y="1535113"/>
            <a:ext cx="4450702" cy="674687"/>
          </a:xfrm>
        </p:spPr>
        <p:txBody>
          <a:bodyPr/>
          <a:lstStyle/>
          <a:p>
            <a:pPr algn="ctr"/>
            <a:r>
              <a:rPr lang="ru-RU" sz="1800" dirty="0" smtClean="0"/>
              <a:t>Доля государственных расходов на здравоохранение в общих государственных  расходах</a:t>
            </a:r>
            <a:endParaRPr lang="en-US" sz="1800" dirty="0" smtClean="0"/>
          </a:p>
        </p:txBody>
      </p:sp>
      <p:grpSp>
        <p:nvGrpSpPr>
          <p:cNvPr id="2" name="Group 3"/>
          <p:cNvGrpSpPr>
            <a:grpSpLocks noChangeAspect="1"/>
          </p:cNvGrpSpPr>
          <p:nvPr/>
        </p:nvGrpSpPr>
        <p:grpSpPr bwMode="auto">
          <a:xfrm>
            <a:off x="177800" y="2511425"/>
            <a:ext cx="4319594" cy="4162425"/>
            <a:chOff x="112" y="1582"/>
            <a:chExt cx="2721" cy="2622"/>
          </a:xfrm>
        </p:grpSpPr>
        <p:sp>
          <p:nvSpPr>
            <p:cNvPr id="66562" name="AutoShape 2"/>
            <p:cNvSpPr>
              <a:spLocks noChangeAspect="1" noChangeArrowheads="1" noTextEdit="1"/>
            </p:cNvSpPr>
            <p:nvPr/>
          </p:nvSpPr>
          <p:spPr bwMode="auto">
            <a:xfrm>
              <a:off x="112" y="1582"/>
              <a:ext cx="2721" cy="2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3" name="Group 204"/>
            <p:cNvGrpSpPr>
              <a:grpSpLocks/>
            </p:cNvGrpSpPr>
            <p:nvPr/>
          </p:nvGrpSpPr>
          <p:grpSpPr bwMode="auto">
            <a:xfrm>
              <a:off x="135" y="1610"/>
              <a:ext cx="2678" cy="2563"/>
              <a:chOff x="135" y="1610"/>
              <a:chExt cx="2678" cy="2563"/>
            </a:xfrm>
          </p:grpSpPr>
          <p:sp>
            <p:nvSpPr>
              <p:cNvPr id="66564" name="Rectangle 4"/>
              <p:cNvSpPr>
                <a:spLocks noChangeArrowheads="1"/>
              </p:cNvSpPr>
              <p:nvPr/>
            </p:nvSpPr>
            <p:spPr bwMode="auto">
              <a:xfrm>
                <a:off x="135" y="1610"/>
                <a:ext cx="2678" cy="2563"/>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565" name="Rectangle 5"/>
              <p:cNvSpPr>
                <a:spLocks noChangeArrowheads="1"/>
              </p:cNvSpPr>
              <p:nvPr/>
            </p:nvSpPr>
            <p:spPr bwMode="auto">
              <a:xfrm>
                <a:off x="136" y="1614"/>
                <a:ext cx="2672" cy="2559"/>
              </a:xfrm>
              <a:prstGeom prst="rect">
                <a:avLst/>
              </a:prstGeom>
              <a:solidFill>
                <a:srgbClr val="EAF2F3"/>
              </a:solidFill>
              <a:ln w="4">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566" name="Rectangle 6"/>
              <p:cNvSpPr>
                <a:spLocks noChangeArrowheads="1"/>
              </p:cNvSpPr>
              <p:nvPr/>
            </p:nvSpPr>
            <p:spPr bwMode="auto">
              <a:xfrm>
                <a:off x="397" y="1953"/>
                <a:ext cx="2344" cy="1516"/>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567" name="Line 7"/>
              <p:cNvSpPr>
                <a:spLocks noChangeShapeType="1"/>
              </p:cNvSpPr>
              <p:nvPr/>
            </p:nvSpPr>
            <p:spPr bwMode="auto">
              <a:xfrm>
                <a:off x="397" y="2478"/>
                <a:ext cx="2344"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68" name="Line 8"/>
              <p:cNvSpPr>
                <a:spLocks noChangeShapeType="1"/>
              </p:cNvSpPr>
              <p:nvPr/>
            </p:nvSpPr>
            <p:spPr bwMode="auto">
              <a:xfrm>
                <a:off x="397" y="2190"/>
                <a:ext cx="2344"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69" name="Line 9"/>
              <p:cNvSpPr>
                <a:spLocks noChangeShapeType="1"/>
              </p:cNvSpPr>
              <p:nvPr/>
            </p:nvSpPr>
            <p:spPr bwMode="auto">
              <a:xfrm>
                <a:off x="397" y="2058"/>
                <a:ext cx="2344"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0" name="Freeform 10"/>
              <p:cNvSpPr>
                <a:spLocks/>
              </p:cNvSpPr>
              <p:nvPr/>
            </p:nvSpPr>
            <p:spPr bwMode="auto">
              <a:xfrm>
                <a:off x="459" y="2231"/>
                <a:ext cx="2240" cy="345"/>
              </a:xfrm>
              <a:custGeom>
                <a:avLst/>
                <a:gdLst/>
                <a:ahLst/>
                <a:cxnLst>
                  <a:cxn ang="0">
                    <a:pos x="223" y="81"/>
                  </a:cxn>
                  <a:cxn ang="0">
                    <a:pos x="306" y="79"/>
                  </a:cxn>
                  <a:cxn ang="0">
                    <a:pos x="349" y="78"/>
                  </a:cxn>
                  <a:cxn ang="0">
                    <a:pos x="439" y="75"/>
                  </a:cxn>
                  <a:cxn ang="0">
                    <a:pos x="468" y="74"/>
                  </a:cxn>
                  <a:cxn ang="0">
                    <a:pos x="513" y="72"/>
                  </a:cxn>
                  <a:cxn ang="0">
                    <a:pos x="558" y="70"/>
                  </a:cxn>
                  <a:cxn ang="0">
                    <a:pos x="613" y="67"/>
                  </a:cxn>
                  <a:cxn ang="0">
                    <a:pos x="653" y="65"/>
                  </a:cxn>
                  <a:cxn ang="0">
                    <a:pos x="686" y="64"/>
                  </a:cxn>
                  <a:cxn ang="0">
                    <a:pos x="718" y="62"/>
                  </a:cxn>
                  <a:cxn ang="0">
                    <a:pos x="731" y="61"/>
                  </a:cxn>
                  <a:cxn ang="0">
                    <a:pos x="751" y="60"/>
                  </a:cxn>
                  <a:cxn ang="0">
                    <a:pos x="781" y="58"/>
                  </a:cxn>
                  <a:cxn ang="0">
                    <a:pos x="801" y="56"/>
                  </a:cxn>
                  <a:cxn ang="0">
                    <a:pos x="837" y="54"/>
                  </a:cxn>
                  <a:cxn ang="0">
                    <a:pos x="879" y="50"/>
                  </a:cxn>
                  <a:cxn ang="0">
                    <a:pos x="905" y="48"/>
                  </a:cxn>
                  <a:cxn ang="0">
                    <a:pos x="980" y="42"/>
                  </a:cxn>
                  <a:cxn ang="0">
                    <a:pos x="1052" y="35"/>
                  </a:cxn>
                  <a:cxn ang="0">
                    <a:pos x="1101" y="30"/>
                  </a:cxn>
                  <a:cxn ang="0">
                    <a:pos x="1146" y="25"/>
                  </a:cxn>
                  <a:cxn ang="0">
                    <a:pos x="1174" y="22"/>
                  </a:cxn>
                  <a:cxn ang="0">
                    <a:pos x="1190" y="21"/>
                  </a:cxn>
                  <a:cxn ang="0">
                    <a:pos x="1210" y="19"/>
                  </a:cxn>
                  <a:cxn ang="0">
                    <a:pos x="1234" y="16"/>
                  </a:cxn>
                  <a:cxn ang="0">
                    <a:pos x="1382" y="60"/>
                  </a:cxn>
                  <a:cxn ang="0">
                    <a:pos x="1230" y="65"/>
                  </a:cxn>
                  <a:cxn ang="0">
                    <a:pos x="1204" y="66"/>
                  </a:cxn>
                  <a:cxn ang="0">
                    <a:pos x="1190" y="66"/>
                  </a:cxn>
                  <a:cxn ang="0">
                    <a:pos x="1170" y="67"/>
                  </a:cxn>
                  <a:cxn ang="0">
                    <a:pos x="1146" y="68"/>
                  </a:cxn>
                  <a:cxn ang="0">
                    <a:pos x="1085" y="70"/>
                  </a:cxn>
                  <a:cxn ang="0">
                    <a:pos x="1041" y="72"/>
                  </a:cxn>
                  <a:cxn ang="0">
                    <a:pos x="969" y="75"/>
                  </a:cxn>
                  <a:cxn ang="0">
                    <a:pos x="899" y="78"/>
                  </a:cxn>
                  <a:cxn ang="0">
                    <a:pos x="879" y="79"/>
                  </a:cxn>
                  <a:cxn ang="0">
                    <a:pos x="835" y="82"/>
                  </a:cxn>
                  <a:cxn ang="0">
                    <a:pos x="798" y="84"/>
                  </a:cxn>
                  <a:cxn ang="0">
                    <a:pos x="778" y="85"/>
                  </a:cxn>
                  <a:cxn ang="0">
                    <a:pos x="751" y="87"/>
                  </a:cxn>
                  <a:cxn ang="0">
                    <a:pos x="730" y="89"/>
                  </a:cxn>
                  <a:cxn ang="0">
                    <a:pos x="713" y="90"/>
                  </a:cxn>
                  <a:cxn ang="0">
                    <a:pos x="683" y="93"/>
                  </a:cxn>
                  <a:cxn ang="0">
                    <a:pos x="646" y="96"/>
                  </a:cxn>
                  <a:cxn ang="0">
                    <a:pos x="611" y="99"/>
                  </a:cxn>
                  <a:cxn ang="0">
                    <a:pos x="554" y="104"/>
                  </a:cxn>
                  <a:cxn ang="0">
                    <a:pos x="485" y="111"/>
                  </a:cxn>
                  <a:cxn ang="0">
                    <a:pos x="467" y="112"/>
                  </a:cxn>
                  <a:cxn ang="0">
                    <a:pos x="424" y="117"/>
                  </a:cxn>
                  <a:cxn ang="0">
                    <a:pos x="347" y="125"/>
                  </a:cxn>
                  <a:cxn ang="0">
                    <a:pos x="303" y="129"/>
                  </a:cxn>
                  <a:cxn ang="0">
                    <a:pos x="222" y="138"/>
                  </a:cxn>
                </a:cxnLst>
                <a:rect l="0" t="0" r="r" b="b"/>
                <a:pathLst/>
              </a:custGeom>
              <a:solidFill>
                <a:srgbClr val="E6E6E6"/>
              </a:solidFill>
              <a:ln w="7">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1" name="Freeform 11"/>
              <p:cNvSpPr>
                <a:spLocks/>
              </p:cNvSpPr>
              <p:nvPr/>
            </p:nvSpPr>
            <p:spPr bwMode="auto">
              <a:xfrm>
                <a:off x="459" y="2295"/>
                <a:ext cx="2240" cy="203"/>
              </a:xfrm>
              <a:custGeom>
                <a:avLst/>
                <a:gdLst/>
                <a:ahLst/>
                <a:cxnLst>
                  <a:cxn ang="0">
                    <a:pos x="155" y="84"/>
                  </a:cxn>
                  <a:cxn ang="0">
                    <a:pos x="223" y="80"/>
                  </a:cxn>
                  <a:cxn ang="0">
                    <a:pos x="246" y="78"/>
                  </a:cxn>
                  <a:cxn ang="0">
                    <a:pos x="306" y="74"/>
                  </a:cxn>
                  <a:cxn ang="0">
                    <a:pos x="322" y="73"/>
                  </a:cxn>
                  <a:cxn ang="0">
                    <a:pos x="349" y="71"/>
                  </a:cxn>
                  <a:cxn ang="0">
                    <a:pos x="392" y="68"/>
                  </a:cxn>
                  <a:cxn ang="0">
                    <a:pos x="439" y="65"/>
                  </a:cxn>
                  <a:cxn ang="0">
                    <a:pos x="452" y="64"/>
                  </a:cxn>
                  <a:cxn ang="0">
                    <a:pos x="468" y="63"/>
                  </a:cxn>
                  <a:cxn ang="0">
                    <a:pos x="484" y="62"/>
                  </a:cxn>
                  <a:cxn ang="0">
                    <a:pos x="513" y="60"/>
                  </a:cxn>
                  <a:cxn ang="0">
                    <a:pos x="533" y="58"/>
                  </a:cxn>
                  <a:cxn ang="0">
                    <a:pos x="558" y="57"/>
                  </a:cxn>
                  <a:cxn ang="0">
                    <a:pos x="580" y="55"/>
                  </a:cxn>
                  <a:cxn ang="0">
                    <a:pos x="613" y="53"/>
                  </a:cxn>
                  <a:cxn ang="0">
                    <a:pos x="627" y="52"/>
                  </a:cxn>
                  <a:cxn ang="0">
                    <a:pos x="653" y="50"/>
                  </a:cxn>
                  <a:cxn ang="0">
                    <a:pos x="672" y="49"/>
                  </a:cxn>
                  <a:cxn ang="0">
                    <a:pos x="686" y="48"/>
                  </a:cxn>
                  <a:cxn ang="0">
                    <a:pos x="695" y="47"/>
                  </a:cxn>
                  <a:cxn ang="0">
                    <a:pos x="718" y="46"/>
                  </a:cxn>
                  <a:cxn ang="0">
                    <a:pos x="726" y="45"/>
                  </a:cxn>
                  <a:cxn ang="0">
                    <a:pos x="731" y="45"/>
                  </a:cxn>
                  <a:cxn ang="0">
                    <a:pos x="738" y="44"/>
                  </a:cxn>
                  <a:cxn ang="0">
                    <a:pos x="751" y="44"/>
                  </a:cxn>
                  <a:cxn ang="0">
                    <a:pos x="762" y="43"/>
                  </a:cxn>
                  <a:cxn ang="0">
                    <a:pos x="781" y="42"/>
                  </a:cxn>
                  <a:cxn ang="0">
                    <a:pos x="790" y="41"/>
                  </a:cxn>
                  <a:cxn ang="0">
                    <a:pos x="801" y="40"/>
                  </a:cxn>
                  <a:cxn ang="0">
                    <a:pos x="820" y="39"/>
                  </a:cxn>
                  <a:cxn ang="0">
                    <a:pos x="837" y="38"/>
                  </a:cxn>
                  <a:cxn ang="0">
                    <a:pos x="872" y="35"/>
                  </a:cxn>
                  <a:cxn ang="0">
                    <a:pos x="879" y="35"/>
                  </a:cxn>
                  <a:cxn ang="0">
                    <a:pos x="895" y="34"/>
                  </a:cxn>
                  <a:cxn ang="0">
                    <a:pos x="905" y="33"/>
                  </a:cxn>
                  <a:cxn ang="0">
                    <a:pos x="937" y="31"/>
                  </a:cxn>
                  <a:cxn ang="0">
                    <a:pos x="980" y="28"/>
                  </a:cxn>
                  <a:cxn ang="0">
                    <a:pos x="1017" y="25"/>
                  </a:cxn>
                  <a:cxn ang="0">
                    <a:pos x="1052" y="23"/>
                  </a:cxn>
                  <a:cxn ang="0">
                    <a:pos x="1067" y="22"/>
                  </a:cxn>
                  <a:cxn ang="0">
                    <a:pos x="1101" y="20"/>
                  </a:cxn>
                  <a:cxn ang="0">
                    <a:pos x="1137" y="17"/>
                  </a:cxn>
                  <a:cxn ang="0">
                    <a:pos x="1146" y="17"/>
                  </a:cxn>
                  <a:cxn ang="0">
                    <a:pos x="1161" y="16"/>
                  </a:cxn>
                  <a:cxn ang="0">
                    <a:pos x="1174" y="15"/>
                  </a:cxn>
                  <a:cxn ang="0">
                    <a:pos x="1184" y="14"/>
                  </a:cxn>
                  <a:cxn ang="0">
                    <a:pos x="1190" y="14"/>
                  </a:cxn>
                  <a:cxn ang="0">
                    <a:pos x="1197" y="13"/>
                  </a:cxn>
                  <a:cxn ang="0">
                    <a:pos x="1210" y="12"/>
                  </a:cxn>
                  <a:cxn ang="0">
                    <a:pos x="1222" y="11"/>
                  </a:cxn>
                  <a:cxn ang="0">
                    <a:pos x="1234" y="11"/>
                  </a:cxn>
                  <a:cxn ang="0">
                    <a:pos x="1285" y="7"/>
                  </a:cxn>
                </a:cxnLst>
                <a:rect l="0" t="0" r="r" b="b"/>
                <a:pathLst>
                  <a:path w="1382" h="95">
                    <a:moveTo>
                      <a:pt x="0" y="95"/>
                    </a:moveTo>
                    <a:lnTo>
                      <a:pt x="90" y="89"/>
                    </a:lnTo>
                    <a:lnTo>
                      <a:pt x="155" y="84"/>
                    </a:lnTo>
                    <a:lnTo>
                      <a:pt x="213" y="80"/>
                    </a:lnTo>
                    <a:lnTo>
                      <a:pt x="222" y="80"/>
                    </a:lnTo>
                    <a:lnTo>
                      <a:pt x="223" y="80"/>
                    </a:lnTo>
                    <a:lnTo>
                      <a:pt x="224" y="80"/>
                    </a:lnTo>
                    <a:lnTo>
                      <a:pt x="228" y="79"/>
                    </a:lnTo>
                    <a:lnTo>
                      <a:pt x="246" y="78"/>
                    </a:lnTo>
                    <a:lnTo>
                      <a:pt x="284" y="75"/>
                    </a:lnTo>
                    <a:lnTo>
                      <a:pt x="303" y="74"/>
                    </a:lnTo>
                    <a:lnTo>
                      <a:pt x="306" y="74"/>
                    </a:lnTo>
                    <a:lnTo>
                      <a:pt x="310" y="74"/>
                    </a:lnTo>
                    <a:lnTo>
                      <a:pt x="314" y="73"/>
                    </a:lnTo>
                    <a:lnTo>
                      <a:pt x="322" y="73"/>
                    </a:lnTo>
                    <a:lnTo>
                      <a:pt x="324" y="73"/>
                    </a:lnTo>
                    <a:lnTo>
                      <a:pt x="347" y="71"/>
                    </a:lnTo>
                    <a:lnTo>
                      <a:pt x="349" y="71"/>
                    </a:lnTo>
                    <a:lnTo>
                      <a:pt x="390" y="68"/>
                    </a:lnTo>
                    <a:lnTo>
                      <a:pt x="391" y="68"/>
                    </a:lnTo>
                    <a:lnTo>
                      <a:pt x="392" y="68"/>
                    </a:lnTo>
                    <a:lnTo>
                      <a:pt x="397" y="68"/>
                    </a:lnTo>
                    <a:lnTo>
                      <a:pt x="424" y="66"/>
                    </a:lnTo>
                    <a:lnTo>
                      <a:pt x="439" y="65"/>
                    </a:lnTo>
                    <a:lnTo>
                      <a:pt x="440" y="65"/>
                    </a:lnTo>
                    <a:lnTo>
                      <a:pt x="448" y="64"/>
                    </a:lnTo>
                    <a:lnTo>
                      <a:pt x="452" y="64"/>
                    </a:lnTo>
                    <a:lnTo>
                      <a:pt x="466" y="63"/>
                    </a:lnTo>
                    <a:lnTo>
                      <a:pt x="467" y="63"/>
                    </a:lnTo>
                    <a:lnTo>
                      <a:pt x="468" y="63"/>
                    </a:lnTo>
                    <a:lnTo>
                      <a:pt x="468" y="63"/>
                    </a:lnTo>
                    <a:lnTo>
                      <a:pt x="470" y="63"/>
                    </a:lnTo>
                    <a:lnTo>
                      <a:pt x="484" y="62"/>
                    </a:lnTo>
                    <a:lnTo>
                      <a:pt x="484" y="62"/>
                    </a:lnTo>
                    <a:lnTo>
                      <a:pt x="485" y="62"/>
                    </a:lnTo>
                    <a:lnTo>
                      <a:pt x="513" y="60"/>
                    </a:lnTo>
                    <a:lnTo>
                      <a:pt x="514" y="60"/>
                    </a:lnTo>
                    <a:lnTo>
                      <a:pt x="526" y="59"/>
                    </a:lnTo>
                    <a:lnTo>
                      <a:pt x="533" y="58"/>
                    </a:lnTo>
                    <a:lnTo>
                      <a:pt x="549" y="57"/>
                    </a:lnTo>
                    <a:lnTo>
                      <a:pt x="554" y="57"/>
                    </a:lnTo>
                    <a:lnTo>
                      <a:pt x="558" y="57"/>
                    </a:lnTo>
                    <a:lnTo>
                      <a:pt x="563" y="56"/>
                    </a:lnTo>
                    <a:lnTo>
                      <a:pt x="570" y="56"/>
                    </a:lnTo>
                    <a:lnTo>
                      <a:pt x="580" y="55"/>
                    </a:lnTo>
                    <a:lnTo>
                      <a:pt x="586" y="55"/>
                    </a:lnTo>
                    <a:lnTo>
                      <a:pt x="611" y="53"/>
                    </a:lnTo>
                    <a:lnTo>
                      <a:pt x="613" y="53"/>
                    </a:lnTo>
                    <a:lnTo>
                      <a:pt x="621" y="52"/>
                    </a:lnTo>
                    <a:lnTo>
                      <a:pt x="623" y="52"/>
                    </a:lnTo>
                    <a:lnTo>
                      <a:pt x="627" y="52"/>
                    </a:lnTo>
                    <a:lnTo>
                      <a:pt x="636" y="51"/>
                    </a:lnTo>
                    <a:lnTo>
                      <a:pt x="646" y="51"/>
                    </a:lnTo>
                    <a:lnTo>
                      <a:pt x="653" y="50"/>
                    </a:lnTo>
                    <a:lnTo>
                      <a:pt x="658" y="50"/>
                    </a:lnTo>
                    <a:lnTo>
                      <a:pt x="669" y="49"/>
                    </a:lnTo>
                    <a:lnTo>
                      <a:pt x="672" y="49"/>
                    </a:lnTo>
                    <a:lnTo>
                      <a:pt x="674" y="49"/>
                    </a:lnTo>
                    <a:lnTo>
                      <a:pt x="683" y="48"/>
                    </a:lnTo>
                    <a:lnTo>
                      <a:pt x="686" y="48"/>
                    </a:lnTo>
                    <a:lnTo>
                      <a:pt x="688" y="48"/>
                    </a:lnTo>
                    <a:lnTo>
                      <a:pt x="694" y="47"/>
                    </a:lnTo>
                    <a:lnTo>
                      <a:pt x="695" y="47"/>
                    </a:lnTo>
                    <a:lnTo>
                      <a:pt x="699" y="47"/>
                    </a:lnTo>
                    <a:lnTo>
                      <a:pt x="713" y="46"/>
                    </a:lnTo>
                    <a:lnTo>
                      <a:pt x="718" y="46"/>
                    </a:lnTo>
                    <a:lnTo>
                      <a:pt x="722" y="46"/>
                    </a:lnTo>
                    <a:lnTo>
                      <a:pt x="726" y="45"/>
                    </a:lnTo>
                    <a:lnTo>
                      <a:pt x="726" y="45"/>
                    </a:lnTo>
                    <a:lnTo>
                      <a:pt x="727" y="45"/>
                    </a:lnTo>
                    <a:lnTo>
                      <a:pt x="730" y="45"/>
                    </a:lnTo>
                    <a:lnTo>
                      <a:pt x="731" y="45"/>
                    </a:lnTo>
                    <a:lnTo>
                      <a:pt x="734" y="45"/>
                    </a:lnTo>
                    <a:lnTo>
                      <a:pt x="737" y="45"/>
                    </a:lnTo>
                    <a:lnTo>
                      <a:pt x="738" y="44"/>
                    </a:lnTo>
                    <a:lnTo>
                      <a:pt x="746" y="44"/>
                    </a:lnTo>
                    <a:lnTo>
                      <a:pt x="751" y="44"/>
                    </a:lnTo>
                    <a:lnTo>
                      <a:pt x="751" y="44"/>
                    </a:lnTo>
                    <a:lnTo>
                      <a:pt x="758" y="43"/>
                    </a:lnTo>
                    <a:lnTo>
                      <a:pt x="759" y="43"/>
                    </a:lnTo>
                    <a:lnTo>
                      <a:pt x="762" y="43"/>
                    </a:lnTo>
                    <a:lnTo>
                      <a:pt x="777" y="42"/>
                    </a:lnTo>
                    <a:lnTo>
                      <a:pt x="778" y="42"/>
                    </a:lnTo>
                    <a:lnTo>
                      <a:pt x="781" y="42"/>
                    </a:lnTo>
                    <a:lnTo>
                      <a:pt x="781" y="41"/>
                    </a:lnTo>
                    <a:lnTo>
                      <a:pt x="789" y="41"/>
                    </a:lnTo>
                    <a:lnTo>
                      <a:pt x="790" y="41"/>
                    </a:lnTo>
                    <a:lnTo>
                      <a:pt x="796" y="40"/>
                    </a:lnTo>
                    <a:lnTo>
                      <a:pt x="798" y="40"/>
                    </a:lnTo>
                    <a:lnTo>
                      <a:pt x="801" y="40"/>
                    </a:lnTo>
                    <a:lnTo>
                      <a:pt x="817" y="39"/>
                    </a:lnTo>
                    <a:lnTo>
                      <a:pt x="819" y="39"/>
                    </a:lnTo>
                    <a:lnTo>
                      <a:pt x="820" y="39"/>
                    </a:lnTo>
                    <a:lnTo>
                      <a:pt x="822" y="39"/>
                    </a:lnTo>
                    <a:lnTo>
                      <a:pt x="835" y="38"/>
                    </a:lnTo>
                    <a:lnTo>
                      <a:pt x="837" y="38"/>
                    </a:lnTo>
                    <a:lnTo>
                      <a:pt x="845" y="37"/>
                    </a:lnTo>
                    <a:lnTo>
                      <a:pt x="871" y="35"/>
                    </a:lnTo>
                    <a:lnTo>
                      <a:pt x="872" y="35"/>
                    </a:lnTo>
                    <a:lnTo>
                      <a:pt x="878" y="35"/>
                    </a:lnTo>
                    <a:lnTo>
                      <a:pt x="879" y="35"/>
                    </a:lnTo>
                    <a:lnTo>
                      <a:pt x="879" y="35"/>
                    </a:lnTo>
                    <a:lnTo>
                      <a:pt x="883" y="35"/>
                    </a:lnTo>
                    <a:lnTo>
                      <a:pt x="889" y="34"/>
                    </a:lnTo>
                    <a:lnTo>
                      <a:pt x="895" y="34"/>
                    </a:lnTo>
                    <a:lnTo>
                      <a:pt x="896" y="34"/>
                    </a:lnTo>
                    <a:lnTo>
                      <a:pt x="899" y="34"/>
                    </a:lnTo>
                    <a:lnTo>
                      <a:pt x="905" y="33"/>
                    </a:lnTo>
                    <a:lnTo>
                      <a:pt x="929" y="31"/>
                    </a:lnTo>
                    <a:lnTo>
                      <a:pt x="933" y="31"/>
                    </a:lnTo>
                    <a:lnTo>
                      <a:pt x="937" y="31"/>
                    </a:lnTo>
                    <a:lnTo>
                      <a:pt x="959" y="29"/>
                    </a:lnTo>
                    <a:lnTo>
                      <a:pt x="969" y="29"/>
                    </a:lnTo>
                    <a:lnTo>
                      <a:pt x="980" y="28"/>
                    </a:lnTo>
                    <a:lnTo>
                      <a:pt x="981" y="28"/>
                    </a:lnTo>
                    <a:lnTo>
                      <a:pt x="1005" y="26"/>
                    </a:lnTo>
                    <a:lnTo>
                      <a:pt x="1017" y="25"/>
                    </a:lnTo>
                    <a:lnTo>
                      <a:pt x="1028" y="25"/>
                    </a:lnTo>
                    <a:lnTo>
                      <a:pt x="1041" y="24"/>
                    </a:lnTo>
                    <a:lnTo>
                      <a:pt x="1052" y="23"/>
                    </a:lnTo>
                    <a:lnTo>
                      <a:pt x="1056" y="23"/>
                    </a:lnTo>
                    <a:lnTo>
                      <a:pt x="1057" y="23"/>
                    </a:lnTo>
                    <a:lnTo>
                      <a:pt x="1067" y="22"/>
                    </a:lnTo>
                    <a:lnTo>
                      <a:pt x="1068" y="22"/>
                    </a:lnTo>
                    <a:lnTo>
                      <a:pt x="1085" y="21"/>
                    </a:lnTo>
                    <a:lnTo>
                      <a:pt x="1101" y="20"/>
                    </a:lnTo>
                    <a:lnTo>
                      <a:pt x="1122" y="18"/>
                    </a:lnTo>
                    <a:lnTo>
                      <a:pt x="1128" y="18"/>
                    </a:lnTo>
                    <a:lnTo>
                      <a:pt x="1137" y="17"/>
                    </a:lnTo>
                    <a:lnTo>
                      <a:pt x="1141" y="17"/>
                    </a:lnTo>
                    <a:lnTo>
                      <a:pt x="1146" y="17"/>
                    </a:lnTo>
                    <a:lnTo>
                      <a:pt x="1146" y="17"/>
                    </a:lnTo>
                    <a:lnTo>
                      <a:pt x="1150" y="16"/>
                    </a:lnTo>
                    <a:lnTo>
                      <a:pt x="1160" y="16"/>
                    </a:lnTo>
                    <a:lnTo>
                      <a:pt x="1161" y="16"/>
                    </a:lnTo>
                    <a:lnTo>
                      <a:pt x="1169" y="15"/>
                    </a:lnTo>
                    <a:lnTo>
                      <a:pt x="1170" y="15"/>
                    </a:lnTo>
                    <a:lnTo>
                      <a:pt x="1174" y="15"/>
                    </a:lnTo>
                    <a:lnTo>
                      <a:pt x="1176" y="15"/>
                    </a:lnTo>
                    <a:lnTo>
                      <a:pt x="1178" y="14"/>
                    </a:lnTo>
                    <a:lnTo>
                      <a:pt x="1184" y="14"/>
                    </a:lnTo>
                    <a:lnTo>
                      <a:pt x="1184" y="14"/>
                    </a:lnTo>
                    <a:lnTo>
                      <a:pt x="1190" y="14"/>
                    </a:lnTo>
                    <a:lnTo>
                      <a:pt x="1190" y="14"/>
                    </a:lnTo>
                    <a:lnTo>
                      <a:pt x="1191" y="14"/>
                    </a:lnTo>
                    <a:lnTo>
                      <a:pt x="1193" y="13"/>
                    </a:lnTo>
                    <a:lnTo>
                      <a:pt x="1197" y="13"/>
                    </a:lnTo>
                    <a:lnTo>
                      <a:pt x="1203" y="13"/>
                    </a:lnTo>
                    <a:lnTo>
                      <a:pt x="1204" y="13"/>
                    </a:lnTo>
                    <a:lnTo>
                      <a:pt x="1210" y="12"/>
                    </a:lnTo>
                    <a:lnTo>
                      <a:pt x="1212" y="12"/>
                    </a:lnTo>
                    <a:lnTo>
                      <a:pt x="1213" y="12"/>
                    </a:lnTo>
                    <a:lnTo>
                      <a:pt x="1222" y="11"/>
                    </a:lnTo>
                    <a:lnTo>
                      <a:pt x="1223" y="11"/>
                    </a:lnTo>
                    <a:lnTo>
                      <a:pt x="1230" y="11"/>
                    </a:lnTo>
                    <a:lnTo>
                      <a:pt x="1234" y="11"/>
                    </a:lnTo>
                    <a:lnTo>
                      <a:pt x="1253" y="9"/>
                    </a:lnTo>
                    <a:lnTo>
                      <a:pt x="1272" y="8"/>
                    </a:lnTo>
                    <a:lnTo>
                      <a:pt x="1285" y="7"/>
                    </a:lnTo>
                    <a:lnTo>
                      <a:pt x="1321" y="5"/>
                    </a:lnTo>
                    <a:lnTo>
                      <a:pt x="1382" y="0"/>
                    </a:lnTo>
                  </a:path>
                </a:pathLst>
              </a:custGeom>
              <a:noFill/>
              <a:ln w="7">
                <a:solidFill>
                  <a:srgbClr val="70707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2" name="Oval 12"/>
              <p:cNvSpPr>
                <a:spLocks noChangeArrowheads="1"/>
              </p:cNvSpPr>
              <p:nvPr/>
            </p:nvSpPr>
            <p:spPr bwMode="auto">
              <a:xfrm>
                <a:off x="843" y="2628"/>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3" name="Oval 13"/>
              <p:cNvSpPr>
                <a:spLocks noChangeArrowheads="1"/>
              </p:cNvSpPr>
              <p:nvPr/>
            </p:nvSpPr>
            <p:spPr bwMode="auto">
              <a:xfrm>
                <a:off x="1454" y="2316"/>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4" name="Oval 14"/>
              <p:cNvSpPr>
                <a:spLocks noChangeArrowheads="1"/>
              </p:cNvSpPr>
              <p:nvPr/>
            </p:nvSpPr>
            <p:spPr bwMode="auto">
              <a:xfrm>
                <a:off x="1621" y="2367"/>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5" name="Oval 15"/>
              <p:cNvSpPr>
                <a:spLocks noChangeArrowheads="1"/>
              </p:cNvSpPr>
              <p:nvPr/>
            </p:nvSpPr>
            <p:spPr bwMode="auto">
              <a:xfrm>
                <a:off x="1503" y="2325"/>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6" name="Oval 16"/>
              <p:cNvSpPr>
                <a:spLocks noChangeArrowheads="1"/>
              </p:cNvSpPr>
              <p:nvPr/>
            </p:nvSpPr>
            <p:spPr bwMode="auto">
              <a:xfrm>
                <a:off x="2385" y="2252"/>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7" name="Oval 17"/>
              <p:cNvSpPr>
                <a:spLocks noChangeArrowheads="1"/>
              </p:cNvSpPr>
              <p:nvPr/>
            </p:nvSpPr>
            <p:spPr bwMode="auto">
              <a:xfrm>
                <a:off x="2409" y="2295"/>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8" name="Oval 18"/>
              <p:cNvSpPr>
                <a:spLocks noChangeArrowheads="1"/>
              </p:cNvSpPr>
              <p:nvPr/>
            </p:nvSpPr>
            <p:spPr bwMode="auto">
              <a:xfrm>
                <a:off x="1710" y="2325"/>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79" name="Oval 19"/>
              <p:cNvSpPr>
                <a:spLocks noChangeArrowheads="1"/>
              </p:cNvSpPr>
              <p:nvPr/>
            </p:nvSpPr>
            <p:spPr bwMode="auto">
              <a:xfrm>
                <a:off x="2396" y="2231"/>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0" name="Oval 20"/>
              <p:cNvSpPr>
                <a:spLocks noChangeArrowheads="1"/>
              </p:cNvSpPr>
              <p:nvPr/>
            </p:nvSpPr>
            <p:spPr bwMode="auto">
              <a:xfrm>
                <a:off x="1088" y="2333"/>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1" name="Oval 21"/>
              <p:cNvSpPr>
                <a:spLocks noChangeArrowheads="1"/>
              </p:cNvSpPr>
              <p:nvPr/>
            </p:nvSpPr>
            <p:spPr bwMode="auto">
              <a:xfrm>
                <a:off x="953" y="2393"/>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2" name="Oval 22"/>
              <p:cNvSpPr>
                <a:spLocks noChangeArrowheads="1"/>
              </p:cNvSpPr>
              <p:nvPr/>
            </p:nvSpPr>
            <p:spPr bwMode="auto">
              <a:xfrm>
                <a:off x="1010" y="2498"/>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3" name="Oval 23"/>
              <p:cNvSpPr>
                <a:spLocks noChangeArrowheads="1"/>
              </p:cNvSpPr>
              <p:nvPr/>
            </p:nvSpPr>
            <p:spPr bwMode="auto">
              <a:xfrm>
                <a:off x="1774" y="2265"/>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4" name="Oval 24"/>
              <p:cNvSpPr>
                <a:spLocks noChangeArrowheads="1"/>
              </p:cNvSpPr>
              <p:nvPr/>
            </p:nvSpPr>
            <p:spPr bwMode="auto">
              <a:xfrm>
                <a:off x="2156" y="2963"/>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5" name="Oval 25"/>
              <p:cNvSpPr>
                <a:spLocks noChangeArrowheads="1"/>
              </p:cNvSpPr>
              <p:nvPr/>
            </p:nvSpPr>
            <p:spPr bwMode="auto">
              <a:xfrm>
                <a:off x="2158" y="2337"/>
                <a:ext cx="27"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6" name="Oval 26"/>
              <p:cNvSpPr>
                <a:spLocks noChangeArrowheads="1"/>
              </p:cNvSpPr>
              <p:nvPr/>
            </p:nvSpPr>
            <p:spPr bwMode="auto">
              <a:xfrm>
                <a:off x="1662" y="2284"/>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7" name="Oval 27"/>
              <p:cNvSpPr>
                <a:spLocks noChangeArrowheads="1"/>
              </p:cNvSpPr>
              <p:nvPr/>
            </p:nvSpPr>
            <p:spPr bwMode="auto">
              <a:xfrm>
                <a:off x="1706" y="2288"/>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8" name="Oval 28"/>
              <p:cNvSpPr>
                <a:spLocks noChangeArrowheads="1"/>
              </p:cNvSpPr>
              <p:nvPr/>
            </p:nvSpPr>
            <p:spPr bwMode="auto">
              <a:xfrm>
                <a:off x="1278" y="2320"/>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89" name="Oval 29"/>
              <p:cNvSpPr>
                <a:spLocks noChangeArrowheads="1"/>
              </p:cNvSpPr>
              <p:nvPr/>
            </p:nvSpPr>
            <p:spPr bwMode="auto">
              <a:xfrm>
                <a:off x="1856" y="2342"/>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0" name="Oval 30"/>
              <p:cNvSpPr>
                <a:spLocks noChangeArrowheads="1"/>
              </p:cNvSpPr>
              <p:nvPr/>
            </p:nvSpPr>
            <p:spPr bwMode="auto">
              <a:xfrm>
                <a:off x="2015" y="2145"/>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1" name="Oval 31"/>
              <p:cNvSpPr>
                <a:spLocks noChangeArrowheads="1"/>
              </p:cNvSpPr>
              <p:nvPr/>
            </p:nvSpPr>
            <p:spPr bwMode="auto">
              <a:xfrm>
                <a:off x="1357" y="2480"/>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2" name="Oval 32"/>
              <p:cNvSpPr>
                <a:spLocks noChangeArrowheads="1"/>
              </p:cNvSpPr>
              <p:nvPr/>
            </p:nvSpPr>
            <p:spPr bwMode="auto">
              <a:xfrm>
                <a:off x="804" y="258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3" name="Oval 33"/>
              <p:cNvSpPr>
                <a:spLocks noChangeArrowheads="1"/>
              </p:cNvSpPr>
              <p:nvPr/>
            </p:nvSpPr>
            <p:spPr bwMode="auto">
              <a:xfrm>
                <a:off x="2364" y="2416"/>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4" name="Oval 34"/>
              <p:cNvSpPr>
                <a:spLocks noChangeArrowheads="1"/>
              </p:cNvSpPr>
              <p:nvPr/>
            </p:nvSpPr>
            <p:spPr bwMode="auto">
              <a:xfrm>
                <a:off x="2527" y="2436"/>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5" name="Oval 35"/>
              <p:cNvSpPr>
                <a:spLocks noChangeArrowheads="1"/>
              </p:cNvSpPr>
              <p:nvPr/>
            </p:nvSpPr>
            <p:spPr bwMode="auto">
              <a:xfrm>
                <a:off x="1902" y="2344"/>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6" name="Oval 36"/>
              <p:cNvSpPr>
                <a:spLocks noChangeArrowheads="1"/>
              </p:cNvSpPr>
              <p:nvPr/>
            </p:nvSpPr>
            <p:spPr bwMode="auto">
              <a:xfrm>
                <a:off x="1569" y="2453"/>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7" name="Oval 37"/>
              <p:cNvSpPr>
                <a:spLocks noChangeArrowheads="1"/>
              </p:cNvSpPr>
              <p:nvPr/>
            </p:nvSpPr>
            <p:spPr bwMode="auto">
              <a:xfrm>
                <a:off x="1229" y="2327"/>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8" name="Oval 38"/>
              <p:cNvSpPr>
                <a:spLocks noChangeArrowheads="1"/>
              </p:cNvSpPr>
              <p:nvPr/>
            </p:nvSpPr>
            <p:spPr bwMode="auto">
              <a:xfrm>
                <a:off x="1349" y="2583"/>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599" name="Oval 39"/>
              <p:cNvSpPr>
                <a:spLocks noChangeArrowheads="1"/>
              </p:cNvSpPr>
              <p:nvPr/>
            </p:nvSpPr>
            <p:spPr bwMode="auto">
              <a:xfrm>
                <a:off x="1704" y="2414"/>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0" name="Oval 40"/>
              <p:cNvSpPr>
                <a:spLocks noChangeArrowheads="1"/>
              </p:cNvSpPr>
              <p:nvPr/>
            </p:nvSpPr>
            <p:spPr bwMode="auto">
              <a:xfrm>
                <a:off x="1552" y="227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1" name="Oval 41"/>
              <p:cNvSpPr>
                <a:spLocks noChangeArrowheads="1"/>
              </p:cNvSpPr>
              <p:nvPr/>
            </p:nvSpPr>
            <p:spPr bwMode="auto">
              <a:xfrm>
                <a:off x="1772" y="2374"/>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2" name="Oval 42"/>
              <p:cNvSpPr>
                <a:spLocks noChangeArrowheads="1"/>
              </p:cNvSpPr>
              <p:nvPr/>
            </p:nvSpPr>
            <p:spPr bwMode="auto">
              <a:xfrm>
                <a:off x="2288" y="2212"/>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3" name="Oval 43"/>
              <p:cNvSpPr>
                <a:spLocks noChangeArrowheads="1"/>
              </p:cNvSpPr>
              <p:nvPr/>
            </p:nvSpPr>
            <p:spPr bwMode="auto">
              <a:xfrm>
                <a:off x="2111" y="2380"/>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4" name="Oval 44"/>
              <p:cNvSpPr>
                <a:spLocks noChangeArrowheads="1"/>
              </p:cNvSpPr>
              <p:nvPr/>
            </p:nvSpPr>
            <p:spPr bwMode="auto">
              <a:xfrm>
                <a:off x="2373" y="2410"/>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5" name="Oval 45"/>
              <p:cNvSpPr>
                <a:spLocks noChangeArrowheads="1"/>
              </p:cNvSpPr>
              <p:nvPr/>
            </p:nvSpPr>
            <p:spPr bwMode="auto">
              <a:xfrm>
                <a:off x="2476" y="213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6" name="Oval 46"/>
              <p:cNvSpPr>
                <a:spLocks noChangeArrowheads="1"/>
              </p:cNvSpPr>
              <p:nvPr/>
            </p:nvSpPr>
            <p:spPr bwMode="auto">
              <a:xfrm>
                <a:off x="1675" y="2355"/>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7" name="Oval 47"/>
              <p:cNvSpPr>
                <a:spLocks noChangeArrowheads="1"/>
              </p:cNvSpPr>
              <p:nvPr/>
            </p:nvSpPr>
            <p:spPr bwMode="auto">
              <a:xfrm>
                <a:off x="1623" y="2137"/>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8" name="Oval 48"/>
              <p:cNvSpPr>
                <a:spLocks noChangeArrowheads="1"/>
              </p:cNvSpPr>
              <p:nvPr/>
            </p:nvSpPr>
            <p:spPr bwMode="auto">
              <a:xfrm>
                <a:off x="1534" y="2431"/>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09" name="Oval 49"/>
              <p:cNvSpPr>
                <a:spLocks noChangeArrowheads="1"/>
              </p:cNvSpPr>
              <p:nvPr/>
            </p:nvSpPr>
            <p:spPr bwMode="auto">
              <a:xfrm>
                <a:off x="1769" y="2412"/>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0" name="Oval 50"/>
              <p:cNvSpPr>
                <a:spLocks noChangeArrowheads="1"/>
              </p:cNvSpPr>
              <p:nvPr/>
            </p:nvSpPr>
            <p:spPr bwMode="auto">
              <a:xfrm>
                <a:off x="1777" y="2352"/>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1" name="Oval 51"/>
              <p:cNvSpPr>
                <a:spLocks noChangeArrowheads="1"/>
              </p:cNvSpPr>
              <p:nvPr/>
            </p:nvSpPr>
            <p:spPr bwMode="auto">
              <a:xfrm>
                <a:off x="2176" y="2299"/>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2" name="Oval 52"/>
              <p:cNvSpPr>
                <a:spLocks noChangeArrowheads="1"/>
              </p:cNvSpPr>
              <p:nvPr/>
            </p:nvSpPr>
            <p:spPr bwMode="auto">
              <a:xfrm>
                <a:off x="1451" y="234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3" name="Oval 53"/>
              <p:cNvSpPr>
                <a:spLocks noChangeArrowheads="1"/>
              </p:cNvSpPr>
              <p:nvPr/>
            </p:nvSpPr>
            <p:spPr bwMode="auto">
              <a:xfrm>
                <a:off x="2348" y="2318"/>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4" name="Oval 54"/>
              <p:cNvSpPr>
                <a:spLocks noChangeArrowheads="1"/>
              </p:cNvSpPr>
              <p:nvPr/>
            </p:nvSpPr>
            <p:spPr bwMode="auto">
              <a:xfrm>
                <a:off x="2294" y="250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5" name="Oval 55"/>
              <p:cNvSpPr>
                <a:spLocks noChangeArrowheads="1"/>
              </p:cNvSpPr>
              <p:nvPr/>
            </p:nvSpPr>
            <p:spPr bwMode="auto">
              <a:xfrm>
                <a:off x="2033" y="2312"/>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6" name="Oval 56"/>
              <p:cNvSpPr>
                <a:spLocks noChangeArrowheads="1"/>
              </p:cNvSpPr>
              <p:nvPr/>
            </p:nvSpPr>
            <p:spPr bwMode="auto">
              <a:xfrm>
                <a:off x="590" y="2493"/>
                <a:ext cx="28"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7" name="Oval 57"/>
              <p:cNvSpPr>
                <a:spLocks noChangeArrowheads="1"/>
              </p:cNvSpPr>
              <p:nvPr/>
            </p:nvSpPr>
            <p:spPr bwMode="auto">
              <a:xfrm>
                <a:off x="2302" y="229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8" name="Oval 58"/>
              <p:cNvSpPr>
                <a:spLocks noChangeArrowheads="1"/>
              </p:cNvSpPr>
              <p:nvPr/>
            </p:nvSpPr>
            <p:spPr bwMode="auto">
              <a:xfrm>
                <a:off x="2445" y="2261"/>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19" name="Oval 59"/>
              <p:cNvSpPr>
                <a:spLocks noChangeArrowheads="1"/>
              </p:cNvSpPr>
              <p:nvPr/>
            </p:nvSpPr>
            <p:spPr bwMode="auto">
              <a:xfrm>
                <a:off x="1600" y="2239"/>
                <a:ext cx="28"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0" name="Oval 60"/>
              <p:cNvSpPr>
                <a:spLocks noChangeArrowheads="1"/>
              </p:cNvSpPr>
              <p:nvPr/>
            </p:nvSpPr>
            <p:spPr bwMode="auto">
              <a:xfrm>
                <a:off x="2373" y="2280"/>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1" name="Oval 61"/>
              <p:cNvSpPr>
                <a:spLocks noChangeArrowheads="1"/>
              </p:cNvSpPr>
              <p:nvPr/>
            </p:nvSpPr>
            <p:spPr bwMode="auto">
              <a:xfrm>
                <a:off x="2326" y="2209"/>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2" name="Oval 62"/>
              <p:cNvSpPr>
                <a:spLocks noChangeArrowheads="1"/>
              </p:cNvSpPr>
              <p:nvPr/>
            </p:nvSpPr>
            <p:spPr bwMode="auto">
              <a:xfrm>
                <a:off x="1461" y="223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3" name="Oval 63"/>
              <p:cNvSpPr>
                <a:spLocks noChangeArrowheads="1"/>
              </p:cNvSpPr>
              <p:nvPr/>
            </p:nvSpPr>
            <p:spPr bwMode="auto">
              <a:xfrm>
                <a:off x="1203" y="239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4" name="Oval 64"/>
              <p:cNvSpPr>
                <a:spLocks noChangeArrowheads="1"/>
              </p:cNvSpPr>
              <p:nvPr/>
            </p:nvSpPr>
            <p:spPr bwMode="auto">
              <a:xfrm>
                <a:off x="2263" y="2286"/>
                <a:ext cx="28"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5" name="Oval 65"/>
              <p:cNvSpPr>
                <a:spLocks noChangeArrowheads="1"/>
              </p:cNvSpPr>
              <p:nvPr/>
            </p:nvSpPr>
            <p:spPr bwMode="auto">
              <a:xfrm>
                <a:off x="1492" y="2451"/>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6" name="Oval 66"/>
              <p:cNvSpPr>
                <a:spLocks noChangeArrowheads="1"/>
              </p:cNvSpPr>
              <p:nvPr/>
            </p:nvSpPr>
            <p:spPr bwMode="auto">
              <a:xfrm>
                <a:off x="2341" y="2380"/>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7" name="Oval 67"/>
              <p:cNvSpPr>
                <a:spLocks noChangeArrowheads="1"/>
              </p:cNvSpPr>
              <p:nvPr/>
            </p:nvSpPr>
            <p:spPr bwMode="auto">
              <a:xfrm>
                <a:off x="2273" y="2395"/>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8" name="Oval 68"/>
              <p:cNvSpPr>
                <a:spLocks noChangeArrowheads="1"/>
              </p:cNvSpPr>
              <p:nvPr/>
            </p:nvSpPr>
            <p:spPr bwMode="auto">
              <a:xfrm>
                <a:off x="1385" y="236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29" name="Oval 69"/>
              <p:cNvSpPr>
                <a:spLocks noChangeArrowheads="1"/>
              </p:cNvSpPr>
              <p:nvPr/>
            </p:nvSpPr>
            <p:spPr bwMode="auto">
              <a:xfrm>
                <a:off x="2035" y="2290"/>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0" name="Oval 70"/>
              <p:cNvSpPr>
                <a:spLocks noChangeArrowheads="1"/>
              </p:cNvSpPr>
              <p:nvPr/>
            </p:nvSpPr>
            <p:spPr bwMode="auto">
              <a:xfrm>
                <a:off x="1999" y="2235"/>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1" name="Oval 71"/>
              <p:cNvSpPr>
                <a:spLocks noChangeArrowheads="1"/>
              </p:cNvSpPr>
              <p:nvPr/>
            </p:nvSpPr>
            <p:spPr bwMode="auto">
              <a:xfrm>
                <a:off x="1710" y="2355"/>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2" name="Oval 72"/>
              <p:cNvSpPr>
                <a:spLocks noChangeArrowheads="1"/>
              </p:cNvSpPr>
              <p:nvPr/>
            </p:nvSpPr>
            <p:spPr bwMode="auto">
              <a:xfrm>
                <a:off x="1560" y="2365"/>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3" name="Oval 73"/>
              <p:cNvSpPr>
                <a:spLocks noChangeArrowheads="1"/>
              </p:cNvSpPr>
              <p:nvPr/>
            </p:nvSpPr>
            <p:spPr bwMode="auto">
              <a:xfrm>
                <a:off x="1177" y="2448"/>
                <a:ext cx="28"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4" name="Oval 74"/>
              <p:cNvSpPr>
                <a:spLocks noChangeArrowheads="1"/>
              </p:cNvSpPr>
              <p:nvPr/>
            </p:nvSpPr>
            <p:spPr bwMode="auto">
              <a:xfrm>
                <a:off x="1229" y="2459"/>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5" name="Oval 75"/>
              <p:cNvSpPr>
                <a:spLocks noChangeArrowheads="1"/>
              </p:cNvSpPr>
              <p:nvPr/>
            </p:nvSpPr>
            <p:spPr bwMode="auto">
              <a:xfrm>
                <a:off x="1438" y="2423"/>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6" name="Oval 76"/>
              <p:cNvSpPr>
                <a:spLocks noChangeArrowheads="1"/>
              </p:cNvSpPr>
              <p:nvPr/>
            </p:nvSpPr>
            <p:spPr bwMode="auto">
              <a:xfrm>
                <a:off x="1231" y="2463"/>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7" name="Oval 77"/>
              <p:cNvSpPr>
                <a:spLocks noChangeArrowheads="1"/>
              </p:cNvSpPr>
              <p:nvPr/>
            </p:nvSpPr>
            <p:spPr bwMode="auto">
              <a:xfrm>
                <a:off x="2438" y="2261"/>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8" name="Oval 78"/>
              <p:cNvSpPr>
                <a:spLocks noChangeArrowheads="1"/>
              </p:cNvSpPr>
              <p:nvPr/>
            </p:nvSpPr>
            <p:spPr bwMode="auto">
              <a:xfrm>
                <a:off x="1662" y="2478"/>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39" name="Oval 79"/>
              <p:cNvSpPr>
                <a:spLocks noChangeArrowheads="1"/>
              </p:cNvSpPr>
              <p:nvPr/>
            </p:nvSpPr>
            <p:spPr bwMode="auto">
              <a:xfrm>
                <a:off x="2351" y="2258"/>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0" name="Oval 80"/>
              <p:cNvSpPr>
                <a:spLocks noChangeArrowheads="1"/>
              </p:cNvSpPr>
              <p:nvPr/>
            </p:nvSpPr>
            <p:spPr bwMode="auto">
              <a:xfrm>
                <a:off x="2229" y="2241"/>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1" name="Oval 81"/>
              <p:cNvSpPr>
                <a:spLocks noChangeArrowheads="1"/>
              </p:cNvSpPr>
              <p:nvPr/>
            </p:nvSpPr>
            <p:spPr bwMode="auto">
              <a:xfrm>
                <a:off x="2325" y="2241"/>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2" name="Oval 82"/>
              <p:cNvSpPr>
                <a:spLocks noChangeArrowheads="1"/>
              </p:cNvSpPr>
              <p:nvPr/>
            </p:nvSpPr>
            <p:spPr bwMode="auto">
              <a:xfrm>
                <a:off x="1673" y="2265"/>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3" name="Oval 83"/>
              <p:cNvSpPr>
                <a:spLocks noChangeArrowheads="1"/>
              </p:cNvSpPr>
              <p:nvPr/>
            </p:nvSpPr>
            <p:spPr bwMode="auto">
              <a:xfrm>
                <a:off x="1641" y="233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4" name="Oval 84"/>
              <p:cNvSpPr>
                <a:spLocks noChangeArrowheads="1"/>
              </p:cNvSpPr>
              <p:nvPr/>
            </p:nvSpPr>
            <p:spPr bwMode="auto">
              <a:xfrm>
                <a:off x="2364" y="2495"/>
                <a:ext cx="27"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5" name="Oval 85"/>
              <p:cNvSpPr>
                <a:spLocks noChangeArrowheads="1"/>
              </p:cNvSpPr>
              <p:nvPr/>
            </p:nvSpPr>
            <p:spPr bwMode="auto">
              <a:xfrm>
                <a:off x="1814" y="251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6" name="Oval 86"/>
              <p:cNvSpPr>
                <a:spLocks noChangeArrowheads="1"/>
              </p:cNvSpPr>
              <p:nvPr/>
            </p:nvSpPr>
            <p:spPr bwMode="auto">
              <a:xfrm>
                <a:off x="1077" y="2284"/>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7" name="Oval 87"/>
              <p:cNvSpPr>
                <a:spLocks noChangeArrowheads="1"/>
              </p:cNvSpPr>
              <p:nvPr/>
            </p:nvSpPr>
            <p:spPr bwMode="auto">
              <a:xfrm>
                <a:off x="1132" y="2352"/>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8" name="Oval 88"/>
              <p:cNvSpPr>
                <a:spLocks noChangeArrowheads="1"/>
              </p:cNvSpPr>
              <p:nvPr/>
            </p:nvSpPr>
            <p:spPr bwMode="auto">
              <a:xfrm>
                <a:off x="1078" y="2470"/>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49" name="Oval 89"/>
              <p:cNvSpPr>
                <a:spLocks noChangeArrowheads="1"/>
              </p:cNvSpPr>
              <p:nvPr/>
            </p:nvSpPr>
            <p:spPr bwMode="auto">
              <a:xfrm>
                <a:off x="1911" y="2250"/>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0" name="Oval 90"/>
              <p:cNvSpPr>
                <a:spLocks noChangeArrowheads="1"/>
              </p:cNvSpPr>
              <p:nvPr/>
            </p:nvSpPr>
            <p:spPr bwMode="auto">
              <a:xfrm>
                <a:off x="2093" y="2346"/>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1" name="Oval 91"/>
              <p:cNvSpPr>
                <a:spLocks noChangeArrowheads="1"/>
              </p:cNvSpPr>
              <p:nvPr/>
            </p:nvSpPr>
            <p:spPr bwMode="auto">
              <a:xfrm>
                <a:off x="1529" y="2263"/>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2" name="Oval 92"/>
              <p:cNvSpPr>
                <a:spLocks noChangeArrowheads="1"/>
              </p:cNvSpPr>
              <p:nvPr/>
            </p:nvSpPr>
            <p:spPr bwMode="auto">
              <a:xfrm>
                <a:off x="2378" y="3035"/>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3" name="Oval 93"/>
              <p:cNvSpPr>
                <a:spLocks noChangeArrowheads="1"/>
              </p:cNvSpPr>
              <p:nvPr/>
            </p:nvSpPr>
            <p:spPr bwMode="auto">
              <a:xfrm>
                <a:off x="1621" y="2389"/>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4" name="Oval 94"/>
              <p:cNvSpPr>
                <a:spLocks noChangeArrowheads="1"/>
              </p:cNvSpPr>
              <p:nvPr/>
            </p:nvSpPr>
            <p:spPr bwMode="auto">
              <a:xfrm>
                <a:off x="1171" y="2406"/>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5" name="Oval 95"/>
              <p:cNvSpPr>
                <a:spLocks noChangeArrowheads="1"/>
              </p:cNvSpPr>
              <p:nvPr/>
            </p:nvSpPr>
            <p:spPr bwMode="auto">
              <a:xfrm>
                <a:off x="1858" y="2318"/>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6" name="Oval 96"/>
              <p:cNvSpPr>
                <a:spLocks noChangeArrowheads="1"/>
              </p:cNvSpPr>
              <p:nvPr/>
            </p:nvSpPr>
            <p:spPr bwMode="auto">
              <a:xfrm>
                <a:off x="696" y="335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7" name="Oval 97"/>
              <p:cNvSpPr>
                <a:spLocks noChangeArrowheads="1"/>
              </p:cNvSpPr>
              <p:nvPr/>
            </p:nvSpPr>
            <p:spPr bwMode="auto">
              <a:xfrm>
                <a:off x="1629" y="2389"/>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8" name="Oval 98"/>
              <p:cNvSpPr>
                <a:spLocks noChangeArrowheads="1"/>
              </p:cNvSpPr>
              <p:nvPr/>
            </p:nvSpPr>
            <p:spPr bwMode="auto">
              <a:xfrm>
                <a:off x="814" y="244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59" name="Oval 99"/>
              <p:cNvSpPr>
                <a:spLocks noChangeArrowheads="1"/>
              </p:cNvSpPr>
              <p:nvPr/>
            </p:nvSpPr>
            <p:spPr bwMode="auto">
              <a:xfrm>
                <a:off x="1394" y="2384"/>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0" name="Oval 100"/>
              <p:cNvSpPr>
                <a:spLocks noChangeArrowheads="1"/>
              </p:cNvSpPr>
              <p:nvPr/>
            </p:nvSpPr>
            <p:spPr bwMode="auto">
              <a:xfrm>
                <a:off x="1297" y="242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1" name="Oval 101"/>
              <p:cNvSpPr>
                <a:spLocks noChangeArrowheads="1"/>
              </p:cNvSpPr>
              <p:nvPr/>
            </p:nvSpPr>
            <p:spPr bwMode="auto">
              <a:xfrm>
                <a:off x="1537" y="2369"/>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2" name="Oval 102"/>
              <p:cNvSpPr>
                <a:spLocks noChangeArrowheads="1"/>
              </p:cNvSpPr>
              <p:nvPr/>
            </p:nvSpPr>
            <p:spPr bwMode="auto">
              <a:xfrm>
                <a:off x="1080" y="1992"/>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3" name="Oval 103"/>
              <p:cNvSpPr>
                <a:spLocks noChangeArrowheads="1"/>
              </p:cNvSpPr>
              <p:nvPr/>
            </p:nvSpPr>
            <p:spPr bwMode="auto">
              <a:xfrm>
                <a:off x="1950" y="2372"/>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4" name="Oval 104"/>
              <p:cNvSpPr>
                <a:spLocks noChangeArrowheads="1"/>
              </p:cNvSpPr>
              <p:nvPr/>
            </p:nvSpPr>
            <p:spPr bwMode="auto">
              <a:xfrm>
                <a:off x="2685" y="2229"/>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5" name="Oval 105"/>
              <p:cNvSpPr>
                <a:spLocks noChangeArrowheads="1"/>
              </p:cNvSpPr>
              <p:nvPr/>
            </p:nvSpPr>
            <p:spPr bwMode="auto">
              <a:xfrm>
                <a:off x="1963" y="2395"/>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6" name="Oval 106"/>
              <p:cNvSpPr>
                <a:spLocks noChangeArrowheads="1"/>
              </p:cNvSpPr>
              <p:nvPr/>
            </p:nvSpPr>
            <p:spPr bwMode="auto">
              <a:xfrm>
                <a:off x="2375" y="217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7" name="Oval 107"/>
              <p:cNvSpPr>
                <a:spLocks noChangeArrowheads="1"/>
              </p:cNvSpPr>
              <p:nvPr/>
            </p:nvSpPr>
            <p:spPr bwMode="auto">
              <a:xfrm>
                <a:off x="1511" y="2233"/>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8" name="Oval 108"/>
              <p:cNvSpPr>
                <a:spLocks noChangeArrowheads="1"/>
              </p:cNvSpPr>
              <p:nvPr/>
            </p:nvSpPr>
            <p:spPr bwMode="auto">
              <a:xfrm>
                <a:off x="1308" y="2310"/>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69" name="Oval 109"/>
              <p:cNvSpPr>
                <a:spLocks noChangeArrowheads="1"/>
              </p:cNvSpPr>
              <p:nvPr/>
            </p:nvSpPr>
            <p:spPr bwMode="auto">
              <a:xfrm>
                <a:off x="936" y="2391"/>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0" name="Oval 110"/>
              <p:cNvSpPr>
                <a:spLocks noChangeArrowheads="1"/>
              </p:cNvSpPr>
              <p:nvPr/>
            </p:nvSpPr>
            <p:spPr bwMode="auto">
              <a:xfrm>
                <a:off x="1639" y="234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1" name="Oval 111"/>
              <p:cNvSpPr>
                <a:spLocks noChangeArrowheads="1"/>
              </p:cNvSpPr>
              <p:nvPr/>
            </p:nvSpPr>
            <p:spPr bwMode="auto">
              <a:xfrm>
                <a:off x="1743" y="2419"/>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2" name="Oval 112"/>
              <p:cNvSpPr>
                <a:spLocks noChangeArrowheads="1"/>
              </p:cNvSpPr>
              <p:nvPr/>
            </p:nvSpPr>
            <p:spPr bwMode="auto">
              <a:xfrm>
                <a:off x="1577" y="2369"/>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3" name="Oval 113"/>
              <p:cNvSpPr>
                <a:spLocks noChangeArrowheads="1"/>
              </p:cNvSpPr>
              <p:nvPr/>
            </p:nvSpPr>
            <p:spPr bwMode="auto">
              <a:xfrm>
                <a:off x="1680" y="2290"/>
                <a:ext cx="27"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4" name="Oval 114"/>
              <p:cNvSpPr>
                <a:spLocks noChangeArrowheads="1"/>
              </p:cNvSpPr>
              <p:nvPr/>
            </p:nvSpPr>
            <p:spPr bwMode="auto">
              <a:xfrm>
                <a:off x="1007" y="2357"/>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5" name="Oval 115"/>
              <p:cNvSpPr>
                <a:spLocks noChangeArrowheads="1"/>
              </p:cNvSpPr>
              <p:nvPr/>
            </p:nvSpPr>
            <p:spPr bwMode="auto">
              <a:xfrm>
                <a:off x="2132" y="2188"/>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6" name="Oval 116"/>
              <p:cNvSpPr>
                <a:spLocks noChangeArrowheads="1"/>
              </p:cNvSpPr>
              <p:nvPr/>
            </p:nvSpPr>
            <p:spPr bwMode="auto">
              <a:xfrm>
                <a:off x="1556" y="2314"/>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7" name="Oval 117"/>
              <p:cNvSpPr>
                <a:spLocks noChangeArrowheads="1"/>
              </p:cNvSpPr>
              <p:nvPr/>
            </p:nvSpPr>
            <p:spPr bwMode="auto">
              <a:xfrm>
                <a:off x="1342" y="2327"/>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8" name="Oval 118"/>
              <p:cNvSpPr>
                <a:spLocks noChangeArrowheads="1"/>
              </p:cNvSpPr>
              <p:nvPr/>
            </p:nvSpPr>
            <p:spPr bwMode="auto">
              <a:xfrm>
                <a:off x="1801" y="2297"/>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79" name="Oval 119"/>
              <p:cNvSpPr>
                <a:spLocks noChangeArrowheads="1"/>
              </p:cNvSpPr>
              <p:nvPr/>
            </p:nvSpPr>
            <p:spPr bwMode="auto">
              <a:xfrm>
                <a:off x="1798" y="234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0" name="Oval 120"/>
              <p:cNvSpPr>
                <a:spLocks noChangeArrowheads="1"/>
              </p:cNvSpPr>
              <p:nvPr/>
            </p:nvSpPr>
            <p:spPr bwMode="auto">
              <a:xfrm>
                <a:off x="2406" y="2500"/>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1" name="Oval 121"/>
              <p:cNvSpPr>
                <a:spLocks noChangeArrowheads="1"/>
              </p:cNvSpPr>
              <p:nvPr/>
            </p:nvSpPr>
            <p:spPr bwMode="auto">
              <a:xfrm>
                <a:off x="1628" y="2197"/>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2" name="Oval 122"/>
              <p:cNvSpPr>
                <a:spLocks noChangeArrowheads="1"/>
              </p:cNvSpPr>
              <p:nvPr/>
            </p:nvSpPr>
            <p:spPr bwMode="auto">
              <a:xfrm>
                <a:off x="790" y="242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3" name="Oval 123"/>
              <p:cNvSpPr>
                <a:spLocks noChangeArrowheads="1"/>
              </p:cNvSpPr>
              <p:nvPr/>
            </p:nvSpPr>
            <p:spPr bwMode="auto">
              <a:xfrm>
                <a:off x="1276" y="3394"/>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4" name="Oval 124"/>
              <p:cNvSpPr>
                <a:spLocks noChangeArrowheads="1"/>
              </p:cNvSpPr>
              <p:nvPr/>
            </p:nvSpPr>
            <p:spPr bwMode="auto">
              <a:xfrm>
                <a:off x="1200" y="2312"/>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5" name="Oval 125"/>
              <p:cNvSpPr>
                <a:spLocks noChangeArrowheads="1"/>
              </p:cNvSpPr>
              <p:nvPr/>
            </p:nvSpPr>
            <p:spPr bwMode="auto">
              <a:xfrm>
                <a:off x="2427" y="2246"/>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6" name="Oval 126"/>
              <p:cNvSpPr>
                <a:spLocks noChangeArrowheads="1"/>
              </p:cNvSpPr>
              <p:nvPr/>
            </p:nvSpPr>
            <p:spPr bwMode="auto">
              <a:xfrm>
                <a:off x="2586" y="2214"/>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7" name="Oval 127"/>
              <p:cNvSpPr>
                <a:spLocks noChangeArrowheads="1"/>
              </p:cNvSpPr>
              <p:nvPr/>
            </p:nvSpPr>
            <p:spPr bwMode="auto">
              <a:xfrm>
                <a:off x="905" y="2414"/>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8" name="Oval 128"/>
              <p:cNvSpPr>
                <a:spLocks noChangeArrowheads="1"/>
              </p:cNvSpPr>
              <p:nvPr/>
            </p:nvSpPr>
            <p:spPr bwMode="auto">
              <a:xfrm>
                <a:off x="2302" y="2165"/>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89" name="Oval 129"/>
              <p:cNvSpPr>
                <a:spLocks noChangeArrowheads="1"/>
              </p:cNvSpPr>
              <p:nvPr/>
            </p:nvSpPr>
            <p:spPr bwMode="auto">
              <a:xfrm>
                <a:off x="2354" y="2380"/>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0" name="Oval 130"/>
              <p:cNvSpPr>
                <a:spLocks noChangeArrowheads="1"/>
              </p:cNvSpPr>
              <p:nvPr/>
            </p:nvSpPr>
            <p:spPr bwMode="auto">
              <a:xfrm>
                <a:off x="2309" y="237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1" name="Oval 131"/>
              <p:cNvSpPr>
                <a:spLocks noChangeArrowheads="1"/>
              </p:cNvSpPr>
              <p:nvPr/>
            </p:nvSpPr>
            <p:spPr bwMode="auto">
              <a:xfrm>
                <a:off x="1876" y="253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2" name="Oval 132"/>
              <p:cNvSpPr>
                <a:spLocks noChangeArrowheads="1"/>
              </p:cNvSpPr>
              <p:nvPr/>
            </p:nvSpPr>
            <p:spPr bwMode="auto">
              <a:xfrm>
                <a:off x="1156" y="2478"/>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3" name="Oval 133"/>
              <p:cNvSpPr>
                <a:spLocks noChangeArrowheads="1"/>
              </p:cNvSpPr>
              <p:nvPr/>
            </p:nvSpPr>
            <p:spPr bwMode="auto">
              <a:xfrm>
                <a:off x="1615" y="2478"/>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4" name="Oval 134"/>
              <p:cNvSpPr>
                <a:spLocks noChangeArrowheads="1"/>
              </p:cNvSpPr>
              <p:nvPr/>
            </p:nvSpPr>
            <p:spPr bwMode="auto">
              <a:xfrm>
                <a:off x="1654" y="2376"/>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5" name="Oval 135"/>
              <p:cNvSpPr>
                <a:spLocks noChangeArrowheads="1"/>
              </p:cNvSpPr>
              <p:nvPr/>
            </p:nvSpPr>
            <p:spPr bwMode="auto">
              <a:xfrm>
                <a:off x="1368" y="2406"/>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6" name="Oval 136"/>
              <p:cNvSpPr>
                <a:spLocks noChangeArrowheads="1"/>
              </p:cNvSpPr>
              <p:nvPr/>
            </p:nvSpPr>
            <p:spPr bwMode="auto">
              <a:xfrm>
                <a:off x="966" y="2265"/>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7" name="Oval 137"/>
              <p:cNvSpPr>
                <a:spLocks noChangeArrowheads="1"/>
              </p:cNvSpPr>
              <p:nvPr/>
            </p:nvSpPr>
            <p:spPr bwMode="auto">
              <a:xfrm>
                <a:off x="1957" y="2331"/>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8" name="Oval 138"/>
              <p:cNvSpPr>
                <a:spLocks noChangeArrowheads="1"/>
              </p:cNvSpPr>
              <p:nvPr/>
            </p:nvSpPr>
            <p:spPr bwMode="auto">
              <a:xfrm>
                <a:off x="2174" y="2284"/>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699" name="Oval 139"/>
              <p:cNvSpPr>
                <a:spLocks noChangeArrowheads="1"/>
              </p:cNvSpPr>
              <p:nvPr/>
            </p:nvSpPr>
            <p:spPr bwMode="auto">
              <a:xfrm>
                <a:off x="1435" y="2391"/>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0" name="Oval 140"/>
              <p:cNvSpPr>
                <a:spLocks noChangeArrowheads="1"/>
              </p:cNvSpPr>
              <p:nvPr/>
            </p:nvSpPr>
            <p:spPr bwMode="auto">
              <a:xfrm>
                <a:off x="2506" y="2280"/>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1" name="Oval 141"/>
              <p:cNvSpPr>
                <a:spLocks noChangeArrowheads="1"/>
              </p:cNvSpPr>
              <p:nvPr/>
            </p:nvSpPr>
            <p:spPr bwMode="auto">
              <a:xfrm>
                <a:off x="1895" y="2308"/>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2" name="Oval 142"/>
              <p:cNvSpPr>
                <a:spLocks noChangeArrowheads="1"/>
              </p:cNvSpPr>
              <p:nvPr/>
            </p:nvSpPr>
            <p:spPr bwMode="auto">
              <a:xfrm>
                <a:off x="1869" y="2391"/>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3" name="Oval 143"/>
              <p:cNvSpPr>
                <a:spLocks noChangeArrowheads="1"/>
              </p:cNvSpPr>
              <p:nvPr/>
            </p:nvSpPr>
            <p:spPr bwMode="auto">
              <a:xfrm>
                <a:off x="1201" y="2468"/>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4" name="Oval 144"/>
              <p:cNvSpPr>
                <a:spLocks noChangeArrowheads="1"/>
              </p:cNvSpPr>
              <p:nvPr/>
            </p:nvSpPr>
            <p:spPr bwMode="auto">
              <a:xfrm>
                <a:off x="947" y="233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5" name="Oval 145"/>
              <p:cNvSpPr>
                <a:spLocks noChangeArrowheads="1"/>
              </p:cNvSpPr>
              <p:nvPr/>
            </p:nvSpPr>
            <p:spPr bwMode="auto">
              <a:xfrm>
                <a:off x="2339" y="2376"/>
                <a:ext cx="28"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6" name="Oval 146"/>
              <p:cNvSpPr>
                <a:spLocks noChangeArrowheads="1"/>
              </p:cNvSpPr>
              <p:nvPr/>
            </p:nvSpPr>
            <p:spPr bwMode="auto">
              <a:xfrm>
                <a:off x="806" y="2433"/>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7" name="Oval 147"/>
              <p:cNvSpPr>
                <a:spLocks noChangeArrowheads="1"/>
              </p:cNvSpPr>
              <p:nvPr/>
            </p:nvSpPr>
            <p:spPr bwMode="auto">
              <a:xfrm>
                <a:off x="1571" y="2401"/>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8" name="Oval 148"/>
              <p:cNvSpPr>
                <a:spLocks noChangeArrowheads="1"/>
              </p:cNvSpPr>
              <p:nvPr/>
            </p:nvSpPr>
            <p:spPr bwMode="auto">
              <a:xfrm>
                <a:off x="2425" y="2248"/>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09" name="Oval 149"/>
              <p:cNvSpPr>
                <a:spLocks noChangeArrowheads="1"/>
              </p:cNvSpPr>
              <p:nvPr/>
            </p:nvSpPr>
            <p:spPr bwMode="auto">
              <a:xfrm>
                <a:off x="1735" y="2256"/>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0" name="Oval 150"/>
              <p:cNvSpPr>
                <a:spLocks noChangeArrowheads="1"/>
              </p:cNvSpPr>
              <p:nvPr/>
            </p:nvSpPr>
            <p:spPr bwMode="auto">
              <a:xfrm>
                <a:off x="1203" y="2308"/>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1" name="Oval 151"/>
              <p:cNvSpPr>
                <a:spLocks noChangeArrowheads="1"/>
              </p:cNvSpPr>
              <p:nvPr/>
            </p:nvSpPr>
            <p:spPr bwMode="auto">
              <a:xfrm>
                <a:off x="1206" y="2308"/>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2" name="Oval 152"/>
              <p:cNvSpPr>
                <a:spLocks noChangeArrowheads="1"/>
              </p:cNvSpPr>
              <p:nvPr/>
            </p:nvSpPr>
            <p:spPr bwMode="auto">
              <a:xfrm>
                <a:off x="2074" y="2404"/>
                <a:ext cx="27"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3" name="Oval 153"/>
              <p:cNvSpPr>
                <a:spLocks noChangeArrowheads="1"/>
              </p:cNvSpPr>
              <p:nvPr/>
            </p:nvSpPr>
            <p:spPr bwMode="auto">
              <a:xfrm>
                <a:off x="2203" y="2305"/>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4" name="Oval 154"/>
              <p:cNvSpPr>
                <a:spLocks noChangeArrowheads="1"/>
              </p:cNvSpPr>
              <p:nvPr/>
            </p:nvSpPr>
            <p:spPr bwMode="auto">
              <a:xfrm>
                <a:off x="2395" y="2256"/>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5" name="Oval 155"/>
              <p:cNvSpPr>
                <a:spLocks noChangeArrowheads="1"/>
              </p:cNvSpPr>
              <p:nvPr/>
            </p:nvSpPr>
            <p:spPr bwMode="auto">
              <a:xfrm>
                <a:off x="1334" y="2201"/>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6" name="Oval 156"/>
              <p:cNvSpPr>
                <a:spLocks noChangeArrowheads="1"/>
              </p:cNvSpPr>
              <p:nvPr/>
            </p:nvSpPr>
            <p:spPr bwMode="auto">
              <a:xfrm>
                <a:off x="1886" y="2199"/>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7" name="Oval 157"/>
              <p:cNvSpPr>
                <a:spLocks noChangeArrowheads="1"/>
              </p:cNvSpPr>
              <p:nvPr/>
            </p:nvSpPr>
            <p:spPr bwMode="auto">
              <a:xfrm>
                <a:off x="970" y="2346"/>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8" name="Oval 158"/>
              <p:cNvSpPr>
                <a:spLocks noChangeArrowheads="1"/>
              </p:cNvSpPr>
              <p:nvPr/>
            </p:nvSpPr>
            <p:spPr bwMode="auto">
              <a:xfrm>
                <a:off x="1608" y="2350"/>
                <a:ext cx="28"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19" name="Oval 159"/>
              <p:cNvSpPr>
                <a:spLocks noChangeArrowheads="1"/>
              </p:cNvSpPr>
              <p:nvPr/>
            </p:nvSpPr>
            <p:spPr bwMode="auto">
              <a:xfrm>
                <a:off x="807" y="2463"/>
                <a:ext cx="30"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0" name="Oval 160"/>
              <p:cNvSpPr>
                <a:spLocks noChangeArrowheads="1"/>
              </p:cNvSpPr>
              <p:nvPr/>
            </p:nvSpPr>
            <p:spPr bwMode="auto">
              <a:xfrm>
                <a:off x="2150" y="2169"/>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1" name="Oval 161"/>
              <p:cNvSpPr>
                <a:spLocks noChangeArrowheads="1"/>
              </p:cNvSpPr>
              <p:nvPr/>
            </p:nvSpPr>
            <p:spPr bwMode="auto">
              <a:xfrm>
                <a:off x="1634" y="228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2" name="Oval 162"/>
              <p:cNvSpPr>
                <a:spLocks noChangeArrowheads="1"/>
              </p:cNvSpPr>
              <p:nvPr/>
            </p:nvSpPr>
            <p:spPr bwMode="auto">
              <a:xfrm>
                <a:off x="1868" y="229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3" name="Oval 163"/>
              <p:cNvSpPr>
                <a:spLocks noChangeArrowheads="1"/>
              </p:cNvSpPr>
              <p:nvPr/>
            </p:nvSpPr>
            <p:spPr bwMode="auto">
              <a:xfrm>
                <a:off x="940" y="2408"/>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4" name="Oval 164"/>
              <p:cNvSpPr>
                <a:spLocks noChangeArrowheads="1"/>
              </p:cNvSpPr>
              <p:nvPr/>
            </p:nvSpPr>
            <p:spPr bwMode="auto">
              <a:xfrm>
                <a:off x="1475" y="2329"/>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5" name="Oval 165"/>
              <p:cNvSpPr>
                <a:spLocks noChangeArrowheads="1"/>
              </p:cNvSpPr>
              <p:nvPr/>
            </p:nvSpPr>
            <p:spPr bwMode="auto">
              <a:xfrm>
                <a:off x="1725" y="236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6" name="Oval 166"/>
              <p:cNvSpPr>
                <a:spLocks noChangeArrowheads="1"/>
              </p:cNvSpPr>
              <p:nvPr/>
            </p:nvSpPr>
            <p:spPr bwMode="auto">
              <a:xfrm>
                <a:off x="1897" y="229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7" name="Oval 167"/>
              <p:cNvSpPr>
                <a:spLocks noChangeArrowheads="1"/>
              </p:cNvSpPr>
              <p:nvPr/>
            </p:nvSpPr>
            <p:spPr bwMode="auto">
              <a:xfrm>
                <a:off x="2411" y="2508"/>
                <a:ext cx="27"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8" name="Oval 168"/>
              <p:cNvSpPr>
                <a:spLocks noChangeArrowheads="1"/>
              </p:cNvSpPr>
              <p:nvPr/>
            </p:nvSpPr>
            <p:spPr bwMode="auto">
              <a:xfrm>
                <a:off x="1723" y="2344"/>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29" name="Oval 169"/>
              <p:cNvSpPr>
                <a:spLocks noChangeArrowheads="1"/>
              </p:cNvSpPr>
              <p:nvPr/>
            </p:nvSpPr>
            <p:spPr bwMode="auto">
              <a:xfrm>
                <a:off x="1869" y="237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0" name="Oval 170"/>
              <p:cNvSpPr>
                <a:spLocks noChangeArrowheads="1"/>
              </p:cNvSpPr>
              <p:nvPr/>
            </p:nvSpPr>
            <p:spPr bwMode="auto">
              <a:xfrm>
                <a:off x="1738" y="2214"/>
                <a:ext cx="28"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1" name="Oval 171"/>
              <p:cNvSpPr>
                <a:spLocks noChangeArrowheads="1"/>
              </p:cNvSpPr>
              <p:nvPr/>
            </p:nvSpPr>
            <p:spPr bwMode="auto">
              <a:xfrm>
                <a:off x="444" y="2579"/>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2" name="Oval 172"/>
              <p:cNvSpPr>
                <a:spLocks noChangeArrowheads="1"/>
              </p:cNvSpPr>
              <p:nvPr/>
            </p:nvSpPr>
            <p:spPr bwMode="auto">
              <a:xfrm>
                <a:off x="1158" y="2323"/>
                <a:ext cx="27"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3" name="Oval 173"/>
              <p:cNvSpPr>
                <a:spLocks noChangeArrowheads="1"/>
              </p:cNvSpPr>
              <p:nvPr/>
            </p:nvSpPr>
            <p:spPr bwMode="auto">
              <a:xfrm>
                <a:off x="2033" y="2312"/>
                <a:ext cx="29" cy="38"/>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4" name="Rectangle 174"/>
              <p:cNvSpPr>
                <a:spLocks noChangeArrowheads="1"/>
              </p:cNvSpPr>
              <p:nvPr/>
            </p:nvSpPr>
            <p:spPr bwMode="auto">
              <a:xfrm>
                <a:off x="2075" y="2293"/>
                <a:ext cx="20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Estonia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35" name="Oval 175"/>
              <p:cNvSpPr>
                <a:spLocks noChangeArrowheads="1"/>
              </p:cNvSpPr>
              <p:nvPr/>
            </p:nvSpPr>
            <p:spPr bwMode="auto">
              <a:xfrm>
                <a:off x="1999" y="2235"/>
                <a:ext cx="28"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6" name="Rectangle 176"/>
              <p:cNvSpPr>
                <a:spLocks noChangeArrowheads="1"/>
              </p:cNvSpPr>
              <p:nvPr/>
            </p:nvSpPr>
            <p:spPr bwMode="auto">
              <a:xfrm>
                <a:off x="2043" y="2216"/>
                <a:ext cx="235"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Hungary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37" name="Oval 177"/>
              <p:cNvSpPr>
                <a:spLocks noChangeArrowheads="1"/>
              </p:cNvSpPr>
              <p:nvPr/>
            </p:nvSpPr>
            <p:spPr bwMode="auto">
              <a:xfrm>
                <a:off x="2111" y="2380"/>
                <a:ext cx="27"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38" name="Rectangle 178"/>
              <p:cNvSpPr>
                <a:spLocks noChangeArrowheads="1"/>
              </p:cNvSpPr>
              <p:nvPr/>
            </p:nvSpPr>
            <p:spPr bwMode="auto">
              <a:xfrm>
                <a:off x="2155" y="2361"/>
                <a:ext cx="41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Czech Republic</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39" name="Oval 179"/>
              <p:cNvSpPr>
                <a:spLocks noChangeArrowheads="1"/>
              </p:cNvSpPr>
              <p:nvPr/>
            </p:nvSpPr>
            <p:spPr bwMode="auto">
              <a:xfrm>
                <a:off x="2373" y="2410"/>
                <a:ext cx="30" cy="38"/>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40" name="Rectangle 180"/>
              <p:cNvSpPr>
                <a:spLocks noChangeArrowheads="1"/>
              </p:cNvSpPr>
              <p:nvPr/>
            </p:nvSpPr>
            <p:spPr bwMode="auto">
              <a:xfrm>
                <a:off x="2416" y="2391"/>
                <a:ext cx="253"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Germany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41" name="Oval 181"/>
              <p:cNvSpPr>
                <a:spLocks noChangeArrowheads="1"/>
              </p:cNvSpPr>
              <p:nvPr/>
            </p:nvSpPr>
            <p:spPr bwMode="auto">
              <a:xfrm>
                <a:off x="2203" y="2305"/>
                <a:ext cx="29" cy="39"/>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42" name="Rectangle 182"/>
              <p:cNvSpPr>
                <a:spLocks noChangeArrowheads="1"/>
              </p:cNvSpPr>
              <p:nvPr/>
            </p:nvSpPr>
            <p:spPr bwMode="auto">
              <a:xfrm>
                <a:off x="2247" y="2286"/>
                <a:ext cx="23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Slovenia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43" name="Oval 183"/>
              <p:cNvSpPr>
                <a:spLocks noChangeArrowheads="1"/>
              </p:cNvSpPr>
              <p:nvPr/>
            </p:nvSpPr>
            <p:spPr bwMode="auto">
              <a:xfrm>
                <a:off x="1774" y="2265"/>
                <a:ext cx="27" cy="38"/>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44" name="Rectangle 184"/>
              <p:cNvSpPr>
                <a:spLocks noChangeArrowheads="1"/>
              </p:cNvSpPr>
              <p:nvPr/>
            </p:nvSpPr>
            <p:spPr bwMode="auto">
              <a:xfrm>
                <a:off x="1571" y="2246"/>
                <a:ext cx="22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Bulgaria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45" name="Oval 185"/>
              <p:cNvSpPr>
                <a:spLocks noChangeArrowheads="1"/>
              </p:cNvSpPr>
              <p:nvPr/>
            </p:nvSpPr>
            <p:spPr bwMode="auto">
              <a:xfrm>
                <a:off x="1957" y="2331"/>
                <a:ext cx="29"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46" name="Rectangle 186"/>
              <p:cNvSpPr>
                <a:spLocks noChangeArrowheads="1"/>
              </p:cNvSpPr>
              <p:nvPr/>
            </p:nvSpPr>
            <p:spPr bwMode="auto">
              <a:xfrm>
                <a:off x="1783" y="2312"/>
                <a:ext cx="19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Poland</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47" name="Oval 187"/>
              <p:cNvSpPr>
                <a:spLocks noChangeArrowheads="1"/>
              </p:cNvSpPr>
              <p:nvPr/>
            </p:nvSpPr>
            <p:spPr bwMode="auto">
              <a:xfrm>
                <a:off x="1869" y="2391"/>
                <a:ext cx="29" cy="36"/>
              </a:xfrm>
              <a:prstGeom prst="ellipse">
                <a:avLst/>
              </a:prstGeom>
              <a:solidFill>
                <a:srgbClr val="FF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48" name="Rectangle 188"/>
              <p:cNvSpPr>
                <a:spLocks noChangeArrowheads="1"/>
              </p:cNvSpPr>
              <p:nvPr/>
            </p:nvSpPr>
            <p:spPr bwMode="auto">
              <a:xfrm>
                <a:off x="1659" y="2448"/>
                <a:ext cx="50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FF0000"/>
                    </a:solidFill>
                    <a:effectLst/>
                    <a:latin typeface="Arial" pitchFamily="34" charset="0"/>
                    <a:cs typeface="Arial" pitchFamily="34" charset="0"/>
                  </a:rPr>
                  <a:t>Russian Federation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49" name="Oval 189"/>
              <p:cNvSpPr>
                <a:spLocks noChangeArrowheads="1"/>
              </p:cNvSpPr>
              <p:nvPr/>
            </p:nvSpPr>
            <p:spPr bwMode="auto">
              <a:xfrm>
                <a:off x="1895" y="2308"/>
                <a:ext cx="29" cy="38"/>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50" name="Rectangle 190"/>
              <p:cNvSpPr>
                <a:spLocks noChangeArrowheads="1"/>
              </p:cNvSpPr>
              <p:nvPr/>
            </p:nvSpPr>
            <p:spPr bwMode="auto">
              <a:xfrm>
                <a:off x="1934" y="2344"/>
                <a:ext cx="24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Romania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51" name="Line 191"/>
              <p:cNvSpPr>
                <a:spLocks noChangeShapeType="1"/>
              </p:cNvSpPr>
              <p:nvPr/>
            </p:nvSpPr>
            <p:spPr bwMode="auto">
              <a:xfrm flipV="1">
                <a:off x="397" y="1953"/>
                <a:ext cx="1" cy="151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52" name="Line 192"/>
              <p:cNvSpPr>
                <a:spLocks noChangeShapeType="1"/>
              </p:cNvSpPr>
              <p:nvPr/>
            </p:nvSpPr>
            <p:spPr bwMode="auto">
              <a:xfrm flipH="1">
                <a:off x="371" y="2478"/>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53" name="Rectangle 193"/>
              <p:cNvSpPr>
                <a:spLocks noChangeArrowheads="1"/>
              </p:cNvSpPr>
              <p:nvPr/>
            </p:nvSpPr>
            <p:spPr bwMode="auto">
              <a:xfrm>
                <a:off x="298" y="2440"/>
                <a:ext cx="8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54" name="Line 194"/>
              <p:cNvSpPr>
                <a:spLocks noChangeShapeType="1"/>
              </p:cNvSpPr>
              <p:nvPr/>
            </p:nvSpPr>
            <p:spPr bwMode="auto">
              <a:xfrm flipH="1">
                <a:off x="371" y="2190"/>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55" name="Rectangle 195"/>
              <p:cNvSpPr>
                <a:spLocks noChangeArrowheads="1"/>
              </p:cNvSpPr>
              <p:nvPr/>
            </p:nvSpPr>
            <p:spPr bwMode="auto">
              <a:xfrm>
                <a:off x="298" y="2152"/>
                <a:ext cx="8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30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56" name="Line 196"/>
              <p:cNvSpPr>
                <a:spLocks noChangeShapeType="1"/>
              </p:cNvSpPr>
              <p:nvPr/>
            </p:nvSpPr>
            <p:spPr bwMode="auto">
              <a:xfrm flipH="1">
                <a:off x="371" y="2058"/>
                <a:ext cx="2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57" name="Rectangle 197"/>
              <p:cNvSpPr>
                <a:spLocks noChangeArrowheads="1"/>
              </p:cNvSpPr>
              <p:nvPr/>
            </p:nvSpPr>
            <p:spPr bwMode="auto">
              <a:xfrm>
                <a:off x="298" y="2019"/>
                <a:ext cx="86"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50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58" name="Rectangle 198"/>
              <p:cNvSpPr>
                <a:spLocks noChangeArrowheads="1"/>
              </p:cNvSpPr>
              <p:nvPr/>
            </p:nvSpPr>
            <p:spPr bwMode="auto">
              <a:xfrm rot="16200000">
                <a:off x="-49" y="2743"/>
                <a:ext cx="568"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Доля от ВВП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759" name="Line 199"/>
              <p:cNvSpPr>
                <a:spLocks noChangeShapeType="1"/>
              </p:cNvSpPr>
              <p:nvPr/>
            </p:nvSpPr>
            <p:spPr bwMode="auto">
              <a:xfrm>
                <a:off x="397" y="3469"/>
                <a:ext cx="2344"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60" name="Line 200"/>
              <p:cNvSpPr>
                <a:spLocks noChangeShapeType="1"/>
              </p:cNvSpPr>
              <p:nvPr/>
            </p:nvSpPr>
            <p:spPr bwMode="auto">
              <a:xfrm>
                <a:off x="441" y="3469"/>
                <a:ext cx="1" cy="3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61" name="Rectangle 201"/>
              <p:cNvSpPr>
                <a:spLocks noChangeArrowheads="1"/>
              </p:cNvSpPr>
              <p:nvPr/>
            </p:nvSpPr>
            <p:spPr bwMode="auto">
              <a:xfrm>
                <a:off x="397" y="3522"/>
                <a:ext cx="11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62" name="Line 202"/>
              <p:cNvSpPr>
                <a:spLocks noChangeShapeType="1"/>
              </p:cNvSpPr>
              <p:nvPr/>
            </p:nvSpPr>
            <p:spPr bwMode="auto">
              <a:xfrm>
                <a:off x="738" y="3469"/>
                <a:ext cx="1" cy="3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63" name="Rectangle 203"/>
              <p:cNvSpPr>
                <a:spLocks noChangeArrowheads="1"/>
              </p:cNvSpPr>
              <p:nvPr/>
            </p:nvSpPr>
            <p:spPr bwMode="auto">
              <a:xfrm>
                <a:off x="694" y="3522"/>
                <a:ext cx="11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250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6765" name="Line 205"/>
            <p:cNvSpPr>
              <a:spLocks noChangeShapeType="1"/>
            </p:cNvSpPr>
            <p:nvPr/>
          </p:nvSpPr>
          <p:spPr bwMode="auto">
            <a:xfrm>
              <a:off x="1187" y="3469"/>
              <a:ext cx="1" cy="3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66" name="Rectangle 206"/>
            <p:cNvSpPr>
              <a:spLocks noChangeArrowheads="1"/>
            </p:cNvSpPr>
            <p:nvPr/>
          </p:nvSpPr>
          <p:spPr bwMode="auto">
            <a:xfrm>
              <a:off x="1128" y="3522"/>
              <a:ext cx="14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67" name="Line 207"/>
            <p:cNvSpPr>
              <a:spLocks noChangeShapeType="1"/>
            </p:cNvSpPr>
            <p:nvPr/>
          </p:nvSpPr>
          <p:spPr bwMode="auto">
            <a:xfrm>
              <a:off x="1933" y="3469"/>
              <a:ext cx="1" cy="3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68" name="Rectangle 208"/>
            <p:cNvSpPr>
              <a:spLocks noChangeArrowheads="1"/>
            </p:cNvSpPr>
            <p:nvPr/>
          </p:nvSpPr>
          <p:spPr bwMode="auto">
            <a:xfrm>
              <a:off x="1860" y="3522"/>
              <a:ext cx="18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69" name="Line 209"/>
            <p:cNvSpPr>
              <a:spLocks noChangeShapeType="1"/>
            </p:cNvSpPr>
            <p:nvPr/>
          </p:nvSpPr>
          <p:spPr bwMode="auto">
            <a:xfrm>
              <a:off x="2229" y="3469"/>
              <a:ext cx="1" cy="36"/>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70" name="Rectangle 210"/>
            <p:cNvSpPr>
              <a:spLocks noChangeArrowheads="1"/>
            </p:cNvSpPr>
            <p:nvPr/>
          </p:nvSpPr>
          <p:spPr bwMode="auto">
            <a:xfrm>
              <a:off x="2156" y="3522"/>
              <a:ext cx="18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25000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771" name="Rectangle 211"/>
            <p:cNvSpPr>
              <a:spLocks noChangeArrowheads="1"/>
            </p:cNvSpPr>
            <p:nvPr/>
          </p:nvSpPr>
          <p:spPr bwMode="auto">
            <a:xfrm>
              <a:off x="717" y="3601"/>
              <a:ext cx="2022"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ВВП на душу населения (по текущему курсу доллара США)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772" name="Rectangle 212"/>
            <p:cNvSpPr>
              <a:spLocks noChangeArrowheads="1"/>
            </p:cNvSpPr>
            <p:nvPr/>
          </p:nvSpPr>
          <p:spPr bwMode="auto">
            <a:xfrm>
              <a:off x="168" y="3760"/>
              <a:ext cx="2664" cy="2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900" dirty="0" smtClean="0">
                  <a:solidFill>
                    <a:srgbClr val="000000"/>
                  </a:solidFill>
                  <a:latin typeface="Arial" pitchFamily="34" charset="0"/>
                  <a:cs typeface="Arial" pitchFamily="34" charset="0"/>
                </a:rPr>
                <a:t>Источники</a:t>
              </a:r>
              <a:r>
                <a:rPr kumimoji="0" lang="ru-RU" sz="900" b="0" i="0" u="none" strike="noStrike" cap="none" normalizeH="0" baseline="0" dirty="0" smtClean="0">
                  <a:ln>
                    <a:noFill/>
                  </a:ln>
                  <a:solidFill>
                    <a:srgbClr val="000000"/>
                  </a:solidFill>
                  <a:effectLst/>
                  <a:latin typeface="Arial" pitchFamily="34" charset="0"/>
                  <a:cs typeface="Arial" pitchFamily="34" charset="0"/>
                </a:rPr>
                <a:t>: </a:t>
              </a:r>
              <a:r>
                <a:rPr lang="ru-RU" sz="900" dirty="0" smtClean="0">
                  <a:solidFill>
                    <a:srgbClr val="000000"/>
                  </a:solidFill>
                  <a:latin typeface="Arial" pitchFamily="34" charset="0"/>
                  <a:cs typeface="Arial" pitchFamily="34" charset="0"/>
                </a:rPr>
                <a:t>доклад Всемирного банка «Показатели мирового развития»; ВОЗ</a:t>
              </a:r>
              <a:endParaRPr lang="ru-RU" sz="1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773" name="Rectangle 213"/>
            <p:cNvSpPr>
              <a:spLocks noChangeArrowheads="1"/>
            </p:cNvSpPr>
            <p:nvPr/>
          </p:nvSpPr>
          <p:spPr bwMode="auto">
            <a:xfrm>
              <a:off x="168" y="3832"/>
              <a:ext cx="167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Примечание: по оси Х -  логарифмическая шкала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774" name="Rectangle 214"/>
            <p:cNvSpPr>
              <a:spLocks noChangeArrowheads="1"/>
            </p:cNvSpPr>
            <p:nvPr/>
          </p:nvSpPr>
          <p:spPr bwMode="auto">
            <a:xfrm>
              <a:off x="174" y="3915"/>
              <a:ext cx="2080"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dirty="0" smtClean="0">
                  <a:solidFill>
                    <a:srgbClr val="000000"/>
                  </a:solidFill>
                  <a:latin typeface="Arial" pitchFamily="34" charset="0"/>
                  <a:cs typeface="Arial" pitchFamily="34" charset="0"/>
                </a:rPr>
                <a:t>Последние имеющиеся данные за год в период</a:t>
              </a:r>
              <a:r>
                <a:rPr kumimoji="0" lang="ru-RU" sz="900" b="0" i="0" u="none" strike="noStrike" cap="none" normalizeH="0" baseline="0" dirty="0" smtClean="0">
                  <a:ln>
                    <a:noFill/>
                  </a:ln>
                  <a:solidFill>
                    <a:srgbClr val="000000"/>
                  </a:solidFill>
                  <a:effectLst/>
                  <a:latin typeface="Arial" pitchFamily="34" charset="0"/>
                  <a:cs typeface="Arial" pitchFamily="34" charset="0"/>
                </a:rPr>
                <a:t> 2000-2009 гг.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775" name="Rectangle 215"/>
            <p:cNvSpPr>
              <a:spLocks noChangeArrowheads="1"/>
            </p:cNvSpPr>
            <p:nvPr/>
          </p:nvSpPr>
          <p:spPr bwMode="auto">
            <a:xfrm>
              <a:off x="272" y="1785"/>
              <a:ext cx="1955"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E2D53"/>
                  </a:solidFill>
                  <a:effectLst/>
                  <a:latin typeface="Arial" pitchFamily="34" charset="0"/>
                  <a:cs typeface="Arial" pitchFamily="34" charset="0"/>
                </a:rPr>
                <a:t>Доля в ВВП в сравнении с доходом на душу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218"/>
          <p:cNvGrpSpPr>
            <a:grpSpLocks noChangeAspect="1"/>
          </p:cNvGrpSpPr>
          <p:nvPr/>
        </p:nvGrpSpPr>
        <p:grpSpPr bwMode="auto">
          <a:xfrm>
            <a:off x="4557713" y="2511425"/>
            <a:ext cx="5130790" cy="4162425"/>
            <a:chOff x="2871" y="1582"/>
            <a:chExt cx="3232" cy="2622"/>
          </a:xfrm>
        </p:grpSpPr>
        <p:sp>
          <p:nvSpPr>
            <p:cNvPr id="66777" name="AutoShape 217"/>
            <p:cNvSpPr>
              <a:spLocks noChangeAspect="1" noChangeArrowheads="1" noTextEdit="1"/>
            </p:cNvSpPr>
            <p:nvPr/>
          </p:nvSpPr>
          <p:spPr bwMode="auto">
            <a:xfrm>
              <a:off x="2871" y="1582"/>
              <a:ext cx="2889" cy="26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19"/>
            <p:cNvGrpSpPr>
              <a:grpSpLocks/>
            </p:cNvGrpSpPr>
            <p:nvPr/>
          </p:nvGrpSpPr>
          <p:grpSpPr bwMode="auto">
            <a:xfrm>
              <a:off x="2895" y="1610"/>
              <a:ext cx="2844" cy="2563"/>
              <a:chOff x="2895" y="1610"/>
              <a:chExt cx="2844" cy="2563"/>
            </a:xfrm>
          </p:grpSpPr>
          <p:sp>
            <p:nvSpPr>
              <p:cNvPr id="66779" name="Rectangle 219"/>
              <p:cNvSpPr>
                <a:spLocks noChangeArrowheads="1"/>
              </p:cNvSpPr>
              <p:nvPr/>
            </p:nvSpPr>
            <p:spPr bwMode="auto">
              <a:xfrm>
                <a:off x="2895" y="1610"/>
                <a:ext cx="2844" cy="2563"/>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780" name="Rectangle 220"/>
              <p:cNvSpPr>
                <a:spLocks noChangeArrowheads="1"/>
              </p:cNvSpPr>
              <p:nvPr/>
            </p:nvSpPr>
            <p:spPr bwMode="auto">
              <a:xfrm>
                <a:off x="2897" y="1614"/>
                <a:ext cx="2836" cy="2559"/>
              </a:xfrm>
              <a:prstGeom prst="rect">
                <a:avLst/>
              </a:prstGeom>
              <a:solidFill>
                <a:srgbClr val="EAF2F3"/>
              </a:solidFill>
              <a:ln w="3">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781" name="Rectangle 221"/>
              <p:cNvSpPr>
                <a:spLocks noChangeArrowheads="1"/>
              </p:cNvSpPr>
              <p:nvPr/>
            </p:nvSpPr>
            <p:spPr bwMode="auto">
              <a:xfrm>
                <a:off x="3232" y="2024"/>
                <a:ext cx="2431" cy="1513"/>
              </a:xfrm>
              <a:prstGeom prst="rect">
                <a:avLst/>
              </a:prstGeom>
              <a:solidFill>
                <a:srgbClr val="FFFFFF"/>
              </a:solidFill>
              <a:ln w="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6782" name="Line 222"/>
              <p:cNvSpPr>
                <a:spLocks noChangeShapeType="1"/>
              </p:cNvSpPr>
              <p:nvPr/>
            </p:nvSpPr>
            <p:spPr bwMode="auto">
              <a:xfrm>
                <a:off x="3232" y="3484"/>
                <a:ext cx="2431"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3" name="Line 223"/>
              <p:cNvSpPr>
                <a:spLocks noChangeShapeType="1"/>
              </p:cNvSpPr>
              <p:nvPr/>
            </p:nvSpPr>
            <p:spPr bwMode="auto">
              <a:xfrm>
                <a:off x="3232" y="3025"/>
                <a:ext cx="2431"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4" name="Line 224"/>
              <p:cNvSpPr>
                <a:spLocks noChangeShapeType="1"/>
              </p:cNvSpPr>
              <p:nvPr/>
            </p:nvSpPr>
            <p:spPr bwMode="auto">
              <a:xfrm>
                <a:off x="3232" y="2568"/>
                <a:ext cx="2431"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5" name="Line 225"/>
              <p:cNvSpPr>
                <a:spLocks noChangeShapeType="1"/>
              </p:cNvSpPr>
              <p:nvPr/>
            </p:nvSpPr>
            <p:spPr bwMode="auto">
              <a:xfrm>
                <a:off x="3232" y="2109"/>
                <a:ext cx="2431" cy="1"/>
              </a:xfrm>
              <a:prstGeom prst="line">
                <a:avLst/>
              </a:prstGeom>
              <a:noFill/>
              <a:ln w="7">
                <a:solidFill>
                  <a:srgbClr val="EAF2F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6" name="Freeform 226"/>
              <p:cNvSpPr>
                <a:spLocks/>
              </p:cNvSpPr>
              <p:nvPr/>
            </p:nvSpPr>
            <p:spPr bwMode="auto">
              <a:xfrm>
                <a:off x="3430" y="2673"/>
                <a:ext cx="2188" cy="512"/>
              </a:xfrm>
              <a:custGeom>
                <a:avLst/>
                <a:gdLst/>
                <a:ahLst/>
                <a:cxnLst>
                  <a:cxn ang="0">
                    <a:pos x="147" y="178"/>
                  </a:cxn>
                  <a:cxn ang="0">
                    <a:pos x="189" y="176"/>
                  </a:cxn>
                  <a:cxn ang="0">
                    <a:pos x="226" y="173"/>
                  </a:cxn>
                  <a:cxn ang="0">
                    <a:pos x="278" y="170"/>
                  </a:cxn>
                  <a:cxn ang="0">
                    <a:pos x="330" y="166"/>
                  </a:cxn>
                  <a:cxn ang="0">
                    <a:pos x="353" y="164"/>
                  </a:cxn>
                  <a:cxn ang="0">
                    <a:pos x="363" y="163"/>
                  </a:cxn>
                  <a:cxn ang="0">
                    <a:pos x="408" y="160"/>
                  </a:cxn>
                  <a:cxn ang="0">
                    <a:pos x="466" y="154"/>
                  </a:cxn>
                  <a:cxn ang="0">
                    <a:pos x="499" y="151"/>
                  </a:cxn>
                  <a:cxn ang="0">
                    <a:pos x="514" y="150"/>
                  </a:cxn>
                  <a:cxn ang="0">
                    <a:pos x="550" y="146"/>
                  </a:cxn>
                  <a:cxn ang="0">
                    <a:pos x="585" y="142"/>
                  </a:cxn>
                  <a:cxn ang="0">
                    <a:pos x="602" y="140"/>
                  </a:cxn>
                  <a:cxn ang="0">
                    <a:pos x="630" y="136"/>
                  </a:cxn>
                  <a:cxn ang="0">
                    <a:pos x="650" y="133"/>
                  </a:cxn>
                  <a:cxn ang="0">
                    <a:pos x="674" y="130"/>
                  </a:cxn>
                  <a:cxn ang="0">
                    <a:pos x="702" y="126"/>
                  </a:cxn>
                  <a:cxn ang="0">
                    <a:pos x="732" y="121"/>
                  </a:cxn>
                  <a:cxn ang="0">
                    <a:pos x="776" y="114"/>
                  </a:cxn>
                  <a:cxn ang="0">
                    <a:pos x="817" y="106"/>
                  </a:cxn>
                  <a:cxn ang="0">
                    <a:pos x="860" y="98"/>
                  </a:cxn>
                  <a:cxn ang="0">
                    <a:pos x="935" y="83"/>
                  </a:cxn>
                  <a:cxn ang="0">
                    <a:pos x="971" y="75"/>
                  </a:cxn>
                  <a:cxn ang="0">
                    <a:pos x="996" y="70"/>
                  </a:cxn>
                  <a:cxn ang="0">
                    <a:pos x="1019" y="65"/>
                  </a:cxn>
                  <a:cxn ang="0">
                    <a:pos x="1044" y="59"/>
                  </a:cxn>
                  <a:cxn ang="0">
                    <a:pos x="1271" y="112"/>
                  </a:cxn>
                  <a:cxn ang="0">
                    <a:pos x="1037" y="131"/>
                  </a:cxn>
                  <a:cxn ang="0">
                    <a:pos x="1013" y="133"/>
                  </a:cxn>
                  <a:cxn ang="0">
                    <a:pos x="994" y="134"/>
                  </a:cxn>
                  <a:cxn ang="0">
                    <a:pos x="970" y="136"/>
                  </a:cxn>
                  <a:cxn ang="0">
                    <a:pos x="926" y="140"/>
                  </a:cxn>
                  <a:cxn ang="0">
                    <a:pos x="858" y="145"/>
                  </a:cxn>
                  <a:cxn ang="0">
                    <a:pos x="815" y="149"/>
                  </a:cxn>
                  <a:cxn ang="0">
                    <a:pos x="773" y="153"/>
                  </a:cxn>
                  <a:cxn ang="0">
                    <a:pos x="724" y="157"/>
                  </a:cxn>
                  <a:cxn ang="0">
                    <a:pos x="699" y="160"/>
                  </a:cxn>
                  <a:cxn ang="0">
                    <a:pos x="671" y="162"/>
                  </a:cxn>
                  <a:cxn ang="0">
                    <a:pos x="649" y="165"/>
                  </a:cxn>
                  <a:cxn ang="0">
                    <a:pos x="617" y="168"/>
                  </a:cxn>
                  <a:cxn ang="0">
                    <a:pos x="595" y="171"/>
                  </a:cxn>
                  <a:cxn ang="0">
                    <a:pos x="576" y="173"/>
                  </a:cxn>
                  <a:cxn ang="0">
                    <a:pos x="548" y="176"/>
                  </a:cxn>
                  <a:cxn ang="0">
                    <a:pos x="512" y="180"/>
                  </a:cxn>
                  <a:cxn ang="0">
                    <a:pos x="498" y="182"/>
                  </a:cxn>
                  <a:cxn ang="0">
                    <a:pos x="461" y="187"/>
                  </a:cxn>
                  <a:cxn ang="0">
                    <a:pos x="402" y="194"/>
                  </a:cxn>
                  <a:cxn ang="0">
                    <a:pos x="361" y="199"/>
                  </a:cxn>
                  <a:cxn ang="0">
                    <a:pos x="348" y="200"/>
                  </a:cxn>
                  <a:cxn ang="0">
                    <a:pos x="322" y="204"/>
                  </a:cxn>
                  <a:cxn ang="0">
                    <a:pos x="277" y="209"/>
                  </a:cxn>
                  <a:cxn ang="0">
                    <a:pos x="220" y="216"/>
                  </a:cxn>
                  <a:cxn ang="0">
                    <a:pos x="180" y="221"/>
                  </a:cxn>
                  <a:cxn ang="0">
                    <a:pos x="140" y="225"/>
                  </a:cxn>
                </a:cxnLst>
                <a:rect l="0" t="0" r="r" b="b"/>
                <a:pathLst/>
              </a:custGeom>
              <a:solidFill>
                <a:srgbClr val="E6E6E6"/>
              </a:solidFill>
              <a:ln w="7">
                <a:solidFill>
                  <a:srgbClr val="E0E0E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7" name="Freeform 227"/>
              <p:cNvSpPr>
                <a:spLocks/>
              </p:cNvSpPr>
              <p:nvPr/>
            </p:nvSpPr>
            <p:spPr bwMode="auto">
              <a:xfrm>
                <a:off x="3430" y="2803"/>
                <a:ext cx="2188" cy="331"/>
              </a:xfrm>
              <a:custGeom>
                <a:avLst/>
                <a:gdLst/>
                <a:ahLst/>
                <a:cxnLst>
                  <a:cxn ang="0">
                    <a:pos x="125" y="144"/>
                  </a:cxn>
                  <a:cxn ang="0">
                    <a:pos x="161" y="141"/>
                  </a:cxn>
                  <a:cxn ang="0">
                    <a:pos x="180" y="139"/>
                  </a:cxn>
                  <a:cxn ang="0">
                    <a:pos x="206" y="136"/>
                  </a:cxn>
                  <a:cxn ang="0">
                    <a:pos x="220" y="135"/>
                  </a:cxn>
                  <a:cxn ang="0">
                    <a:pos x="245" y="133"/>
                  </a:cxn>
                  <a:cxn ang="0">
                    <a:pos x="278" y="129"/>
                  </a:cxn>
                  <a:cxn ang="0">
                    <a:pos x="308" y="126"/>
                  </a:cxn>
                  <a:cxn ang="0">
                    <a:pos x="332" y="124"/>
                  </a:cxn>
                  <a:cxn ang="0">
                    <a:pos x="347" y="122"/>
                  </a:cxn>
                  <a:cxn ang="0">
                    <a:pos x="356" y="121"/>
                  </a:cxn>
                  <a:cxn ang="0">
                    <a:pos x="361" y="121"/>
                  </a:cxn>
                  <a:cxn ang="0">
                    <a:pos x="365" y="121"/>
                  </a:cxn>
                  <a:cxn ang="0">
                    <a:pos x="408" y="116"/>
                  </a:cxn>
                  <a:cxn ang="0">
                    <a:pos x="442" y="112"/>
                  </a:cxn>
                  <a:cxn ang="0">
                    <a:pos x="478" y="108"/>
                  </a:cxn>
                  <a:cxn ang="0">
                    <a:pos x="494" y="107"/>
                  </a:cxn>
                  <a:cxn ang="0">
                    <a:pos x="506" y="105"/>
                  </a:cxn>
                  <a:cxn ang="0">
                    <a:pos x="512" y="105"/>
                  </a:cxn>
                  <a:cxn ang="0">
                    <a:pos x="523" y="103"/>
                  </a:cxn>
                  <a:cxn ang="0">
                    <a:pos x="550" y="100"/>
                  </a:cxn>
                  <a:cxn ang="0">
                    <a:pos x="572" y="98"/>
                  </a:cxn>
                  <a:cxn ang="0">
                    <a:pos x="586" y="96"/>
                  </a:cxn>
                  <a:cxn ang="0">
                    <a:pos x="594" y="95"/>
                  </a:cxn>
                  <a:cxn ang="0">
                    <a:pos x="606" y="94"/>
                  </a:cxn>
                  <a:cxn ang="0">
                    <a:pos x="617" y="92"/>
                  </a:cxn>
                  <a:cxn ang="0">
                    <a:pos x="643" y="89"/>
                  </a:cxn>
                  <a:cxn ang="0">
                    <a:pos x="649" y="89"/>
                  </a:cxn>
                  <a:cxn ang="0">
                    <a:pos x="669" y="86"/>
                  </a:cxn>
                  <a:cxn ang="0">
                    <a:pos x="683" y="84"/>
                  </a:cxn>
                  <a:cxn ang="0">
                    <a:pos x="696" y="83"/>
                  </a:cxn>
                  <a:cxn ang="0">
                    <a:pos x="712" y="81"/>
                  </a:cxn>
                  <a:cxn ang="0">
                    <a:pos x="724" y="79"/>
                  </a:cxn>
                  <a:cxn ang="0">
                    <a:pos x="750" y="76"/>
                  </a:cxn>
                  <a:cxn ang="0">
                    <a:pos x="776" y="73"/>
                  </a:cxn>
                  <a:cxn ang="0">
                    <a:pos x="801" y="69"/>
                  </a:cxn>
                  <a:cxn ang="0">
                    <a:pos x="821" y="67"/>
                  </a:cxn>
                  <a:cxn ang="0">
                    <a:pos x="854" y="63"/>
                  </a:cxn>
                  <a:cxn ang="0">
                    <a:pos x="886" y="58"/>
                  </a:cxn>
                  <a:cxn ang="0">
                    <a:pos x="926" y="53"/>
                  </a:cxn>
                  <a:cxn ang="0">
                    <a:pos x="959" y="48"/>
                  </a:cxn>
                  <a:cxn ang="0">
                    <a:pos x="971" y="46"/>
                  </a:cxn>
                  <a:cxn ang="0">
                    <a:pos x="989" y="44"/>
                  </a:cxn>
                  <a:cxn ang="0">
                    <a:pos x="1001" y="42"/>
                  </a:cxn>
                  <a:cxn ang="0">
                    <a:pos x="1010" y="41"/>
                  </a:cxn>
                  <a:cxn ang="0">
                    <a:pos x="1024" y="39"/>
                  </a:cxn>
                  <a:cxn ang="0">
                    <a:pos x="1037" y="37"/>
                  </a:cxn>
                  <a:cxn ang="0">
                    <a:pos x="1088" y="29"/>
                  </a:cxn>
                </a:cxnLst>
                <a:rect l="0" t="0" r="r" b="b"/>
                <a:pathLst>
                  <a:path w="1271" h="155">
                    <a:moveTo>
                      <a:pt x="0" y="155"/>
                    </a:moveTo>
                    <a:lnTo>
                      <a:pt x="13" y="154"/>
                    </a:lnTo>
                    <a:lnTo>
                      <a:pt x="62" y="150"/>
                    </a:lnTo>
                    <a:lnTo>
                      <a:pt x="125" y="144"/>
                    </a:lnTo>
                    <a:lnTo>
                      <a:pt x="127" y="144"/>
                    </a:lnTo>
                    <a:lnTo>
                      <a:pt x="140" y="143"/>
                    </a:lnTo>
                    <a:lnTo>
                      <a:pt x="147" y="142"/>
                    </a:lnTo>
                    <a:lnTo>
                      <a:pt x="161" y="141"/>
                    </a:lnTo>
                    <a:lnTo>
                      <a:pt x="174" y="139"/>
                    </a:lnTo>
                    <a:lnTo>
                      <a:pt x="176" y="139"/>
                    </a:lnTo>
                    <a:lnTo>
                      <a:pt x="176" y="139"/>
                    </a:lnTo>
                    <a:lnTo>
                      <a:pt x="180" y="139"/>
                    </a:lnTo>
                    <a:lnTo>
                      <a:pt x="180" y="139"/>
                    </a:lnTo>
                    <a:lnTo>
                      <a:pt x="189" y="138"/>
                    </a:lnTo>
                    <a:lnTo>
                      <a:pt x="200" y="137"/>
                    </a:lnTo>
                    <a:lnTo>
                      <a:pt x="206" y="136"/>
                    </a:lnTo>
                    <a:lnTo>
                      <a:pt x="208" y="136"/>
                    </a:lnTo>
                    <a:lnTo>
                      <a:pt x="208" y="136"/>
                    </a:lnTo>
                    <a:lnTo>
                      <a:pt x="217" y="135"/>
                    </a:lnTo>
                    <a:lnTo>
                      <a:pt x="220" y="135"/>
                    </a:lnTo>
                    <a:lnTo>
                      <a:pt x="226" y="134"/>
                    </a:lnTo>
                    <a:lnTo>
                      <a:pt x="238" y="133"/>
                    </a:lnTo>
                    <a:lnTo>
                      <a:pt x="240" y="133"/>
                    </a:lnTo>
                    <a:lnTo>
                      <a:pt x="245" y="133"/>
                    </a:lnTo>
                    <a:lnTo>
                      <a:pt x="254" y="132"/>
                    </a:lnTo>
                    <a:lnTo>
                      <a:pt x="275" y="130"/>
                    </a:lnTo>
                    <a:lnTo>
                      <a:pt x="277" y="129"/>
                    </a:lnTo>
                    <a:lnTo>
                      <a:pt x="278" y="129"/>
                    </a:lnTo>
                    <a:lnTo>
                      <a:pt x="278" y="129"/>
                    </a:lnTo>
                    <a:lnTo>
                      <a:pt x="284" y="129"/>
                    </a:lnTo>
                    <a:lnTo>
                      <a:pt x="290" y="128"/>
                    </a:lnTo>
                    <a:lnTo>
                      <a:pt x="308" y="126"/>
                    </a:lnTo>
                    <a:lnTo>
                      <a:pt x="311" y="126"/>
                    </a:lnTo>
                    <a:lnTo>
                      <a:pt x="322" y="125"/>
                    </a:lnTo>
                    <a:lnTo>
                      <a:pt x="330" y="124"/>
                    </a:lnTo>
                    <a:lnTo>
                      <a:pt x="332" y="124"/>
                    </a:lnTo>
                    <a:lnTo>
                      <a:pt x="341" y="123"/>
                    </a:lnTo>
                    <a:lnTo>
                      <a:pt x="346" y="122"/>
                    </a:lnTo>
                    <a:lnTo>
                      <a:pt x="347" y="122"/>
                    </a:lnTo>
                    <a:lnTo>
                      <a:pt x="347" y="122"/>
                    </a:lnTo>
                    <a:lnTo>
                      <a:pt x="348" y="122"/>
                    </a:lnTo>
                    <a:lnTo>
                      <a:pt x="353" y="122"/>
                    </a:lnTo>
                    <a:lnTo>
                      <a:pt x="353" y="122"/>
                    </a:lnTo>
                    <a:lnTo>
                      <a:pt x="356" y="121"/>
                    </a:lnTo>
                    <a:lnTo>
                      <a:pt x="358" y="121"/>
                    </a:lnTo>
                    <a:lnTo>
                      <a:pt x="359" y="121"/>
                    </a:lnTo>
                    <a:lnTo>
                      <a:pt x="361" y="121"/>
                    </a:lnTo>
                    <a:lnTo>
                      <a:pt x="361" y="121"/>
                    </a:lnTo>
                    <a:lnTo>
                      <a:pt x="363" y="121"/>
                    </a:lnTo>
                    <a:lnTo>
                      <a:pt x="363" y="121"/>
                    </a:lnTo>
                    <a:lnTo>
                      <a:pt x="363" y="121"/>
                    </a:lnTo>
                    <a:lnTo>
                      <a:pt x="365" y="121"/>
                    </a:lnTo>
                    <a:lnTo>
                      <a:pt x="377" y="119"/>
                    </a:lnTo>
                    <a:lnTo>
                      <a:pt x="380" y="119"/>
                    </a:lnTo>
                    <a:lnTo>
                      <a:pt x="402" y="117"/>
                    </a:lnTo>
                    <a:lnTo>
                      <a:pt x="408" y="116"/>
                    </a:lnTo>
                    <a:lnTo>
                      <a:pt x="427" y="114"/>
                    </a:lnTo>
                    <a:lnTo>
                      <a:pt x="435" y="113"/>
                    </a:lnTo>
                    <a:lnTo>
                      <a:pt x="436" y="113"/>
                    </a:lnTo>
                    <a:lnTo>
                      <a:pt x="442" y="112"/>
                    </a:lnTo>
                    <a:lnTo>
                      <a:pt x="450" y="111"/>
                    </a:lnTo>
                    <a:lnTo>
                      <a:pt x="461" y="110"/>
                    </a:lnTo>
                    <a:lnTo>
                      <a:pt x="466" y="110"/>
                    </a:lnTo>
                    <a:lnTo>
                      <a:pt x="478" y="108"/>
                    </a:lnTo>
                    <a:lnTo>
                      <a:pt x="481" y="108"/>
                    </a:lnTo>
                    <a:lnTo>
                      <a:pt x="488" y="107"/>
                    </a:lnTo>
                    <a:lnTo>
                      <a:pt x="493" y="107"/>
                    </a:lnTo>
                    <a:lnTo>
                      <a:pt x="494" y="107"/>
                    </a:lnTo>
                    <a:lnTo>
                      <a:pt x="498" y="106"/>
                    </a:lnTo>
                    <a:lnTo>
                      <a:pt x="499" y="106"/>
                    </a:lnTo>
                    <a:lnTo>
                      <a:pt x="501" y="106"/>
                    </a:lnTo>
                    <a:lnTo>
                      <a:pt x="506" y="105"/>
                    </a:lnTo>
                    <a:lnTo>
                      <a:pt x="508" y="105"/>
                    </a:lnTo>
                    <a:lnTo>
                      <a:pt x="511" y="105"/>
                    </a:lnTo>
                    <a:lnTo>
                      <a:pt x="511" y="105"/>
                    </a:lnTo>
                    <a:lnTo>
                      <a:pt x="512" y="105"/>
                    </a:lnTo>
                    <a:lnTo>
                      <a:pt x="514" y="104"/>
                    </a:lnTo>
                    <a:lnTo>
                      <a:pt x="517" y="104"/>
                    </a:lnTo>
                    <a:lnTo>
                      <a:pt x="522" y="104"/>
                    </a:lnTo>
                    <a:lnTo>
                      <a:pt x="523" y="103"/>
                    </a:lnTo>
                    <a:lnTo>
                      <a:pt x="540" y="101"/>
                    </a:lnTo>
                    <a:lnTo>
                      <a:pt x="545" y="101"/>
                    </a:lnTo>
                    <a:lnTo>
                      <a:pt x="548" y="101"/>
                    </a:lnTo>
                    <a:lnTo>
                      <a:pt x="550" y="100"/>
                    </a:lnTo>
                    <a:lnTo>
                      <a:pt x="556" y="100"/>
                    </a:lnTo>
                    <a:lnTo>
                      <a:pt x="567" y="98"/>
                    </a:lnTo>
                    <a:lnTo>
                      <a:pt x="570" y="98"/>
                    </a:lnTo>
                    <a:lnTo>
                      <a:pt x="572" y="98"/>
                    </a:lnTo>
                    <a:lnTo>
                      <a:pt x="573" y="98"/>
                    </a:lnTo>
                    <a:lnTo>
                      <a:pt x="576" y="97"/>
                    </a:lnTo>
                    <a:lnTo>
                      <a:pt x="585" y="96"/>
                    </a:lnTo>
                    <a:lnTo>
                      <a:pt x="586" y="96"/>
                    </a:lnTo>
                    <a:lnTo>
                      <a:pt x="587" y="96"/>
                    </a:lnTo>
                    <a:lnTo>
                      <a:pt x="588" y="96"/>
                    </a:lnTo>
                    <a:lnTo>
                      <a:pt x="591" y="96"/>
                    </a:lnTo>
                    <a:lnTo>
                      <a:pt x="594" y="95"/>
                    </a:lnTo>
                    <a:lnTo>
                      <a:pt x="595" y="95"/>
                    </a:lnTo>
                    <a:lnTo>
                      <a:pt x="602" y="94"/>
                    </a:lnTo>
                    <a:lnTo>
                      <a:pt x="606" y="94"/>
                    </a:lnTo>
                    <a:lnTo>
                      <a:pt x="606" y="94"/>
                    </a:lnTo>
                    <a:lnTo>
                      <a:pt x="606" y="94"/>
                    </a:lnTo>
                    <a:lnTo>
                      <a:pt x="613" y="93"/>
                    </a:lnTo>
                    <a:lnTo>
                      <a:pt x="615" y="93"/>
                    </a:lnTo>
                    <a:lnTo>
                      <a:pt x="617" y="92"/>
                    </a:lnTo>
                    <a:lnTo>
                      <a:pt x="630" y="91"/>
                    </a:lnTo>
                    <a:lnTo>
                      <a:pt x="631" y="91"/>
                    </a:lnTo>
                    <a:lnTo>
                      <a:pt x="637" y="90"/>
                    </a:lnTo>
                    <a:lnTo>
                      <a:pt x="643" y="89"/>
                    </a:lnTo>
                    <a:lnTo>
                      <a:pt x="643" y="89"/>
                    </a:lnTo>
                    <a:lnTo>
                      <a:pt x="648" y="89"/>
                    </a:lnTo>
                    <a:lnTo>
                      <a:pt x="649" y="89"/>
                    </a:lnTo>
                    <a:lnTo>
                      <a:pt x="649" y="89"/>
                    </a:lnTo>
                    <a:lnTo>
                      <a:pt x="651" y="88"/>
                    </a:lnTo>
                    <a:lnTo>
                      <a:pt x="655" y="88"/>
                    </a:lnTo>
                    <a:lnTo>
                      <a:pt x="665" y="87"/>
                    </a:lnTo>
                    <a:lnTo>
                      <a:pt x="669" y="86"/>
                    </a:lnTo>
                    <a:lnTo>
                      <a:pt x="670" y="86"/>
                    </a:lnTo>
                    <a:lnTo>
                      <a:pt x="671" y="86"/>
                    </a:lnTo>
                    <a:lnTo>
                      <a:pt x="674" y="86"/>
                    </a:lnTo>
                    <a:lnTo>
                      <a:pt x="683" y="84"/>
                    </a:lnTo>
                    <a:lnTo>
                      <a:pt x="685" y="84"/>
                    </a:lnTo>
                    <a:lnTo>
                      <a:pt x="685" y="84"/>
                    </a:lnTo>
                    <a:lnTo>
                      <a:pt x="692" y="83"/>
                    </a:lnTo>
                    <a:lnTo>
                      <a:pt x="696" y="83"/>
                    </a:lnTo>
                    <a:lnTo>
                      <a:pt x="698" y="83"/>
                    </a:lnTo>
                    <a:lnTo>
                      <a:pt x="702" y="82"/>
                    </a:lnTo>
                    <a:lnTo>
                      <a:pt x="707" y="82"/>
                    </a:lnTo>
                    <a:lnTo>
                      <a:pt x="712" y="81"/>
                    </a:lnTo>
                    <a:lnTo>
                      <a:pt x="716" y="80"/>
                    </a:lnTo>
                    <a:lnTo>
                      <a:pt x="717" y="80"/>
                    </a:lnTo>
                    <a:lnTo>
                      <a:pt x="722" y="80"/>
                    </a:lnTo>
                    <a:lnTo>
                      <a:pt x="724" y="79"/>
                    </a:lnTo>
                    <a:lnTo>
                      <a:pt x="732" y="78"/>
                    </a:lnTo>
                    <a:lnTo>
                      <a:pt x="739" y="78"/>
                    </a:lnTo>
                    <a:lnTo>
                      <a:pt x="741" y="77"/>
                    </a:lnTo>
                    <a:lnTo>
                      <a:pt x="750" y="76"/>
                    </a:lnTo>
                    <a:lnTo>
                      <a:pt x="754" y="76"/>
                    </a:lnTo>
                    <a:lnTo>
                      <a:pt x="769" y="74"/>
                    </a:lnTo>
                    <a:lnTo>
                      <a:pt x="773" y="73"/>
                    </a:lnTo>
                    <a:lnTo>
                      <a:pt x="776" y="73"/>
                    </a:lnTo>
                    <a:lnTo>
                      <a:pt x="776" y="73"/>
                    </a:lnTo>
                    <a:lnTo>
                      <a:pt x="792" y="71"/>
                    </a:lnTo>
                    <a:lnTo>
                      <a:pt x="797" y="70"/>
                    </a:lnTo>
                    <a:lnTo>
                      <a:pt x="801" y="69"/>
                    </a:lnTo>
                    <a:lnTo>
                      <a:pt x="811" y="68"/>
                    </a:lnTo>
                    <a:lnTo>
                      <a:pt x="815" y="68"/>
                    </a:lnTo>
                    <a:lnTo>
                      <a:pt x="816" y="68"/>
                    </a:lnTo>
                    <a:lnTo>
                      <a:pt x="821" y="67"/>
                    </a:lnTo>
                    <a:lnTo>
                      <a:pt x="839" y="65"/>
                    </a:lnTo>
                    <a:lnTo>
                      <a:pt x="849" y="63"/>
                    </a:lnTo>
                    <a:lnTo>
                      <a:pt x="851" y="63"/>
                    </a:lnTo>
                    <a:lnTo>
                      <a:pt x="854" y="63"/>
                    </a:lnTo>
                    <a:lnTo>
                      <a:pt x="858" y="62"/>
                    </a:lnTo>
                    <a:lnTo>
                      <a:pt x="860" y="62"/>
                    </a:lnTo>
                    <a:lnTo>
                      <a:pt x="871" y="60"/>
                    </a:lnTo>
                    <a:lnTo>
                      <a:pt x="886" y="58"/>
                    </a:lnTo>
                    <a:lnTo>
                      <a:pt x="895" y="57"/>
                    </a:lnTo>
                    <a:lnTo>
                      <a:pt x="896" y="57"/>
                    </a:lnTo>
                    <a:lnTo>
                      <a:pt x="911" y="55"/>
                    </a:lnTo>
                    <a:lnTo>
                      <a:pt x="926" y="53"/>
                    </a:lnTo>
                    <a:lnTo>
                      <a:pt x="935" y="51"/>
                    </a:lnTo>
                    <a:lnTo>
                      <a:pt x="945" y="50"/>
                    </a:lnTo>
                    <a:lnTo>
                      <a:pt x="947" y="50"/>
                    </a:lnTo>
                    <a:lnTo>
                      <a:pt x="959" y="48"/>
                    </a:lnTo>
                    <a:lnTo>
                      <a:pt x="962" y="48"/>
                    </a:lnTo>
                    <a:lnTo>
                      <a:pt x="967" y="47"/>
                    </a:lnTo>
                    <a:lnTo>
                      <a:pt x="970" y="47"/>
                    </a:lnTo>
                    <a:lnTo>
                      <a:pt x="971" y="46"/>
                    </a:lnTo>
                    <a:lnTo>
                      <a:pt x="980" y="45"/>
                    </a:lnTo>
                    <a:lnTo>
                      <a:pt x="980" y="45"/>
                    </a:lnTo>
                    <a:lnTo>
                      <a:pt x="988" y="44"/>
                    </a:lnTo>
                    <a:lnTo>
                      <a:pt x="989" y="44"/>
                    </a:lnTo>
                    <a:lnTo>
                      <a:pt x="993" y="43"/>
                    </a:lnTo>
                    <a:lnTo>
                      <a:pt x="994" y="43"/>
                    </a:lnTo>
                    <a:lnTo>
                      <a:pt x="996" y="43"/>
                    </a:lnTo>
                    <a:lnTo>
                      <a:pt x="1001" y="42"/>
                    </a:lnTo>
                    <a:lnTo>
                      <a:pt x="1002" y="42"/>
                    </a:lnTo>
                    <a:lnTo>
                      <a:pt x="1007" y="41"/>
                    </a:lnTo>
                    <a:lnTo>
                      <a:pt x="1007" y="41"/>
                    </a:lnTo>
                    <a:lnTo>
                      <a:pt x="1010" y="41"/>
                    </a:lnTo>
                    <a:lnTo>
                      <a:pt x="1013" y="40"/>
                    </a:lnTo>
                    <a:lnTo>
                      <a:pt x="1019" y="39"/>
                    </a:lnTo>
                    <a:lnTo>
                      <a:pt x="1020" y="39"/>
                    </a:lnTo>
                    <a:lnTo>
                      <a:pt x="1024" y="39"/>
                    </a:lnTo>
                    <a:lnTo>
                      <a:pt x="1026" y="38"/>
                    </a:lnTo>
                    <a:lnTo>
                      <a:pt x="1028" y="38"/>
                    </a:lnTo>
                    <a:lnTo>
                      <a:pt x="1028" y="38"/>
                    </a:lnTo>
                    <a:lnTo>
                      <a:pt x="1037" y="37"/>
                    </a:lnTo>
                    <a:lnTo>
                      <a:pt x="1044" y="36"/>
                    </a:lnTo>
                    <a:lnTo>
                      <a:pt x="1065" y="33"/>
                    </a:lnTo>
                    <a:lnTo>
                      <a:pt x="1082" y="30"/>
                    </a:lnTo>
                    <a:lnTo>
                      <a:pt x="1088" y="29"/>
                    </a:lnTo>
                    <a:lnTo>
                      <a:pt x="1127" y="23"/>
                    </a:lnTo>
                    <a:lnTo>
                      <a:pt x="1182" y="14"/>
                    </a:lnTo>
                    <a:lnTo>
                      <a:pt x="1271" y="0"/>
                    </a:lnTo>
                  </a:path>
                </a:pathLst>
              </a:custGeom>
              <a:noFill/>
              <a:ln w="7">
                <a:solidFill>
                  <a:srgbClr val="70707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8" name="Oval 228"/>
              <p:cNvSpPr>
                <a:spLocks noChangeArrowheads="1"/>
              </p:cNvSpPr>
              <p:nvPr/>
            </p:nvSpPr>
            <p:spPr bwMode="auto">
              <a:xfrm>
                <a:off x="4425" y="3080"/>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89" name="Oval 229"/>
              <p:cNvSpPr>
                <a:spLocks noChangeArrowheads="1"/>
              </p:cNvSpPr>
              <p:nvPr/>
            </p:nvSpPr>
            <p:spPr bwMode="auto">
              <a:xfrm>
                <a:off x="4401" y="3078"/>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0" name="Oval 230"/>
              <p:cNvSpPr>
                <a:spLocks noChangeArrowheads="1"/>
              </p:cNvSpPr>
              <p:nvPr/>
            </p:nvSpPr>
            <p:spPr bwMode="auto">
              <a:xfrm>
                <a:off x="5084" y="3059"/>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1" name="Oval 231"/>
              <p:cNvSpPr>
                <a:spLocks noChangeArrowheads="1"/>
              </p:cNvSpPr>
              <p:nvPr/>
            </p:nvSpPr>
            <p:spPr bwMode="auto">
              <a:xfrm>
                <a:off x="4623" y="2796"/>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2" name="Oval 232"/>
              <p:cNvSpPr>
                <a:spLocks noChangeArrowheads="1"/>
              </p:cNvSpPr>
              <p:nvPr/>
            </p:nvSpPr>
            <p:spPr bwMode="auto">
              <a:xfrm>
                <a:off x="4305" y="3161"/>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3" name="Oval 233"/>
              <p:cNvSpPr>
                <a:spLocks noChangeArrowheads="1"/>
              </p:cNvSpPr>
              <p:nvPr/>
            </p:nvSpPr>
            <p:spPr bwMode="auto">
              <a:xfrm>
                <a:off x="4778" y="2959"/>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4" name="Oval 234"/>
              <p:cNvSpPr>
                <a:spLocks noChangeArrowheads="1"/>
              </p:cNvSpPr>
              <p:nvPr/>
            </p:nvSpPr>
            <p:spPr bwMode="auto">
              <a:xfrm>
                <a:off x="5158" y="2681"/>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5" name="Oval 235"/>
              <p:cNvSpPr>
                <a:spLocks noChangeArrowheads="1"/>
              </p:cNvSpPr>
              <p:nvPr/>
            </p:nvSpPr>
            <p:spPr bwMode="auto">
              <a:xfrm>
                <a:off x="5184" y="2741"/>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6" name="Oval 236"/>
              <p:cNvSpPr>
                <a:spLocks noChangeArrowheads="1"/>
              </p:cNvSpPr>
              <p:nvPr/>
            </p:nvSpPr>
            <p:spPr bwMode="auto">
              <a:xfrm>
                <a:off x="4477" y="3294"/>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7" name="Oval 237"/>
              <p:cNvSpPr>
                <a:spLocks noChangeArrowheads="1"/>
              </p:cNvSpPr>
              <p:nvPr/>
            </p:nvSpPr>
            <p:spPr bwMode="auto">
              <a:xfrm>
                <a:off x="3415" y="2924"/>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8" name="Oval 238"/>
              <p:cNvSpPr>
                <a:spLocks noChangeArrowheads="1"/>
              </p:cNvSpPr>
              <p:nvPr/>
            </p:nvSpPr>
            <p:spPr bwMode="auto">
              <a:xfrm>
                <a:off x="5171" y="2784"/>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799" name="Oval 239"/>
              <p:cNvSpPr>
                <a:spLocks noChangeArrowheads="1"/>
              </p:cNvSpPr>
              <p:nvPr/>
            </p:nvSpPr>
            <p:spPr bwMode="auto">
              <a:xfrm>
                <a:off x="3904" y="3074"/>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0" name="Oval 240"/>
              <p:cNvSpPr>
                <a:spLocks noChangeArrowheads="1"/>
              </p:cNvSpPr>
              <p:nvPr/>
            </p:nvSpPr>
            <p:spPr bwMode="auto">
              <a:xfrm>
                <a:off x="3773" y="2719"/>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1" name="Oval 241"/>
              <p:cNvSpPr>
                <a:spLocks noChangeArrowheads="1"/>
              </p:cNvSpPr>
              <p:nvPr/>
            </p:nvSpPr>
            <p:spPr bwMode="auto">
              <a:xfrm>
                <a:off x="3828" y="312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2" name="Oval 242"/>
              <p:cNvSpPr>
                <a:spLocks noChangeArrowheads="1"/>
              </p:cNvSpPr>
              <p:nvPr/>
            </p:nvSpPr>
            <p:spPr bwMode="auto">
              <a:xfrm>
                <a:off x="4568" y="2952"/>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3" name="Oval 243"/>
              <p:cNvSpPr>
                <a:spLocks noChangeArrowheads="1"/>
              </p:cNvSpPr>
              <p:nvPr/>
            </p:nvSpPr>
            <p:spPr bwMode="auto">
              <a:xfrm>
                <a:off x="4885" y="2967"/>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4" name="Oval 244"/>
              <p:cNvSpPr>
                <a:spLocks noChangeArrowheads="1"/>
              </p:cNvSpPr>
              <p:nvPr/>
            </p:nvSpPr>
            <p:spPr bwMode="auto">
              <a:xfrm>
                <a:off x="4940" y="2886"/>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5" name="Oval 245"/>
              <p:cNvSpPr>
                <a:spLocks noChangeArrowheads="1"/>
              </p:cNvSpPr>
              <p:nvPr/>
            </p:nvSpPr>
            <p:spPr bwMode="auto">
              <a:xfrm>
                <a:off x="4458" y="2771"/>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6" name="Oval 246"/>
              <p:cNvSpPr>
                <a:spLocks noChangeArrowheads="1"/>
              </p:cNvSpPr>
              <p:nvPr/>
            </p:nvSpPr>
            <p:spPr bwMode="auto">
              <a:xfrm>
                <a:off x="4501" y="3063"/>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7" name="Oval 247"/>
              <p:cNvSpPr>
                <a:spLocks noChangeArrowheads="1"/>
              </p:cNvSpPr>
              <p:nvPr/>
            </p:nvSpPr>
            <p:spPr bwMode="auto">
              <a:xfrm>
                <a:off x="4424" y="2907"/>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8" name="Oval 248"/>
              <p:cNvSpPr>
                <a:spLocks noChangeArrowheads="1"/>
              </p:cNvSpPr>
              <p:nvPr/>
            </p:nvSpPr>
            <p:spPr bwMode="auto">
              <a:xfrm>
                <a:off x="4165" y="3127"/>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09" name="Oval 249"/>
              <p:cNvSpPr>
                <a:spLocks noChangeArrowheads="1"/>
              </p:cNvSpPr>
              <p:nvPr/>
            </p:nvSpPr>
            <p:spPr bwMode="auto">
              <a:xfrm>
                <a:off x="4647" y="3187"/>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0" name="Oval 250"/>
              <p:cNvSpPr>
                <a:spLocks noChangeArrowheads="1"/>
              </p:cNvSpPr>
              <p:nvPr/>
            </p:nvSpPr>
            <p:spPr bwMode="auto">
              <a:xfrm>
                <a:off x="4794" y="296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1" name="Oval 251"/>
              <p:cNvSpPr>
                <a:spLocks noChangeArrowheads="1"/>
              </p:cNvSpPr>
              <p:nvPr/>
            </p:nvSpPr>
            <p:spPr bwMode="auto">
              <a:xfrm>
                <a:off x="5024" y="3144"/>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2" name="Oval 252"/>
              <p:cNvSpPr>
                <a:spLocks noChangeArrowheads="1"/>
              </p:cNvSpPr>
              <p:nvPr/>
            </p:nvSpPr>
            <p:spPr bwMode="auto">
              <a:xfrm>
                <a:off x="4164" y="2854"/>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3" name="Oval 253"/>
              <p:cNvSpPr>
                <a:spLocks noChangeArrowheads="1"/>
              </p:cNvSpPr>
              <p:nvPr/>
            </p:nvSpPr>
            <p:spPr bwMode="auto">
              <a:xfrm>
                <a:off x="4535" y="2698"/>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4" name="Oval 254"/>
              <p:cNvSpPr>
                <a:spLocks noChangeArrowheads="1"/>
              </p:cNvSpPr>
              <p:nvPr/>
            </p:nvSpPr>
            <p:spPr bwMode="auto">
              <a:xfrm>
                <a:off x="3740" y="296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5" name="Oval 255"/>
              <p:cNvSpPr>
                <a:spLocks noChangeArrowheads="1"/>
              </p:cNvSpPr>
              <p:nvPr/>
            </p:nvSpPr>
            <p:spPr bwMode="auto">
              <a:xfrm>
                <a:off x="5140" y="2685"/>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6" name="Oval 256"/>
              <p:cNvSpPr>
                <a:spLocks noChangeArrowheads="1"/>
              </p:cNvSpPr>
              <p:nvPr/>
            </p:nvSpPr>
            <p:spPr bwMode="auto">
              <a:xfrm>
                <a:off x="5288" y="2549"/>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7" name="Oval 257"/>
              <p:cNvSpPr>
                <a:spLocks noChangeArrowheads="1"/>
              </p:cNvSpPr>
              <p:nvPr/>
            </p:nvSpPr>
            <p:spPr bwMode="auto">
              <a:xfrm>
                <a:off x="4690" y="2747"/>
                <a:ext cx="30"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8" name="Oval 258"/>
              <p:cNvSpPr>
                <a:spLocks noChangeArrowheads="1"/>
              </p:cNvSpPr>
              <p:nvPr/>
            </p:nvSpPr>
            <p:spPr bwMode="auto">
              <a:xfrm>
                <a:off x="4399" y="2995"/>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19" name="Oval 259"/>
              <p:cNvSpPr>
                <a:spLocks noChangeArrowheads="1"/>
              </p:cNvSpPr>
              <p:nvPr/>
            </p:nvSpPr>
            <p:spPr bwMode="auto">
              <a:xfrm>
                <a:off x="4040" y="3266"/>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0" name="Oval 260"/>
              <p:cNvSpPr>
                <a:spLocks noChangeArrowheads="1"/>
              </p:cNvSpPr>
              <p:nvPr/>
            </p:nvSpPr>
            <p:spPr bwMode="auto">
              <a:xfrm>
                <a:off x="4031" y="3091"/>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1" name="Oval 261"/>
              <p:cNvSpPr>
                <a:spLocks noChangeArrowheads="1"/>
              </p:cNvSpPr>
              <p:nvPr/>
            </p:nvSpPr>
            <p:spPr bwMode="auto">
              <a:xfrm>
                <a:off x="4263" y="3221"/>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2" name="Oval 262"/>
              <p:cNvSpPr>
                <a:spLocks noChangeArrowheads="1"/>
              </p:cNvSpPr>
              <p:nvPr/>
            </p:nvSpPr>
            <p:spPr bwMode="auto">
              <a:xfrm>
                <a:off x="4499" y="2643"/>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3" name="Oval 263"/>
              <p:cNvSpPr>
                <a:spLocks noChangeArrowheads="1"/>
              </p:cNvSpPr>
              <p:nvPr/>
            </p:nvSpPr>
            <p:spPr bwMode="auto">
              <a:xfrm>
                <a:off x="3893" y="3097"/>
                <a:ext cx="30"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4" name="Oval 264"/>
              <p:cNvSpPr>
                <a:spLocks noChangeArrowheads="1"/>
              </p:cNvSpPr>
              <p:nvPr/>
            </p:nvSpPr>
            <p:spPr bwMode="auto">
              <a:xfrm>
                <a:off x="4353" y="2999"/>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5" name="Oval 265"/>
              <p:cNvSpPr>
                <a:spLocks noChangeArrowheads="1"/>
              </p:cNvSpPr>
              <p:nvPr/>
            </p:nvSpPr>
            <p:spPr bwMode="auto">
              <a:xfrm>
                <a:off x="4566" y="2062"/>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6" name="Oval 266"/>
              <p:cNvSpPr>
                <a:spLocks noChangeArrowheads="1"/>
              </p:cNvSpPr>
              <p:nvPr/>
            </p:nvSpPr>
            <p:spPr bwMode="auto">
              <a:xfrm>
                <a:off x="5066" y="319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7" name="Oval 267"/>
              <p:cNvSpPr>
                <a:spLocks noChangeArrowheads="1"/>
              </p:cNvSpPr>
              <p:nvPr/>
            </p:nvSpPr>
            <p:spPr bwMode="auto">
              <a:xfrm>
                <a:off x="4895" y="2856"/>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8" name="Oval 268"/>
              <p:cNvSpPr>
                <a:spLocks noChangeArrowheads="1"/>
              </p:cNvSpPr>
              <p:nvPr/>
            </p:nvSpPr>
            <p:spPr bwMode="auto">
              <a:xfrm>
                <a:off x="5148" y="2638"/>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29" name="Oval 269"/>
              <p:cNvSpPr>
                <a:spLocks noChangeArrowheads="1"/>
              </p:cNvSpPr>
              <p:nvPr/>
            </p:nvSpPr>
            <p:spPr bwMode="auto">
              <a:xfrm>
                <a:off x="4043" y="2826"/>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0" name="Oval 270"/>
              <p:cNvSpPr>
                <a:spLocks noChangeArrowheads="1"/>
              </p:cNvSpPr>
              <p:nvPr/>
            </p:nvSpPr>
            <p:spPr bwMode="auto">
              <a:xfrm>
                <a:off x="4522" y="2922"/>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1" name="Oval 271"/>
              <p:cNvSpPr>
                <a:spLocks noChangeArrowheads="1"/>
              </p:cNvSpPr>
              <p:nvPr/>
            </p:nvSpPr>
            <p:spPr bwMode="auto">
              <a:xfrm>
                <a:off x="5248" y="276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2" name="Oval 272"/>
              <p:cNvSpPr>
                <a:spLocks noChangeArrowheads="1"/>
              </p:cNvSpPr>
              <p:nvPr/>
            </p:nvSpPr>
            <p:spPr bwMode="auto">
              <a:xfrm>
                <a:off x="4473" y="2897"/>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3" name="Oval 273"/>
              <p:cNvSpPr>
                <a:spLocks noChangeArrowheads="1"/>
              </p:cNvSpPr>
              <p:nvPr/>
            </p:nvSpPr>
            <p:spPr bwMode="auto">
              <a:xfrm>
                <a:off x="4422" y="297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4" name="Oval 274"/>
              <p:cNvSpPr>
                <a:spLocks noChangeArrowheads="1"/>
              </p:cNvSpPr>
              <p:nvPr/>
            </p:nvSpPr>
            <p:spPr bwMode="auto">
              <a:xfrm>
                <a:off x="4570" y="3006"/>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5" name="Oval 275"/>
              <p:cNvSpPr>
                <a:spLocks noChangeArrowheads="1"/>
              </p:cNvSpPr>
              <p:nvPr/>
            </p:nvSpPr>
            <p:spPr bwMode="auto">
              <a:xfrm>
                <a:off x="4957" y="2779"/>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6" name="Oval 276"/>
              <p:cNvSpPr>
                <a:spLocks noChangeArrowheads="1"/>
              </p:cNvSpPr>
              <p:nvPr/>
            </p:nvSpPr>
            <p:spPr bwMode="auto">
              <a:xfrm>
                <a:off x="4391" y="3078"/>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7" name="Oval 277"/>
              <p:cNvSpPr>
                <a:spLocks noChangeArrowheads="1"/>
              </p:cNvSpPr>
              <p:nvPr/>
            </p:nvSpPr>
            <p:spPr bwMode="auto">
              <a:xfrm>
                <a:off x="4255" y="3191"/>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8" name="Oval 278"/>
              <p:cNvSpPr>
                <a:spLocks noChangeArrowheads="1"/>
              </p:cNvSpPr>
              <p:nvPr/>
            </p:nvSpPr>
            <p:spPr bwMode="auto">
              <a:xfrm>
                <a:off x="5124" y="2741"/>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39" name="Oval 279"/>
              <p:cNvSpPr>
                <a:spLocks noChangeArrowheads="1"/>
              </p:cNvSpPr>
              <p:nvPr/>
            </p:nvSpPr>
            <p:spPr bwMode="auto">
              <a:xfrm>
                <a:off x="3668" y="3321"/>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0" name="Oval 280"/>
              <p:cNvSpPr>
                <a:spLocks noChangeArrowheads="1"/>
              </p:cNvSpPr>
              <p:nvPr/>
            </p:nvSpPr>
            <p:spPr bwMode="auto">
              <a:xfrm>
                <a:off x="5071" y="2766"/>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1" name="Oval 281"/>
              <p:cNvSpPr>
                <a:spLocks noChangeArrowheads="1"/>
              </p:cNvSpPr>
              <p:nvPr/>
            </p:nvSpPr>
            <p:spPr bwMode="auto">
              <a:xfrm>
                <a:off x="4818" y="2927"/>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2" name="Oval 282"/>
              <p:cNvSpPr>
                <a:spLocks noChangeArrowheads="1"/>
              </p:cNvSpPr>
              <p:nvPr/>
            </p:nvSpPr>
            <p:spPr bwMode="auto">
              <a:xfrm>
                <a:off x="3692" y="2941"/>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3" name="Oval 283"/>
              <p:cNvSpPr>
                <a:spLocks noChangeArrowheads="1"/>
              </p:cNvSpPr>
              <p:nvPr/>
            </p:nvSpPr>
            <p:spPr bwMode="auto">
              <a:xfrm>
                <a:off x="5079" y="2756"/>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4" name="Oval 284"/>
              <p:cNvSpPr>
                <a:spLocks noChangeArrowheads="1"/>
              </p:cNvSpPr>
              <p:nvPr/>
            </p:nvSpPr>
            <p:spPr bwMode="auto">
              <a:xfrm>
                <a:off x="5177" y="2888"/>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5" name="Oval 285"/>
              <p:cNvSpPr>
                <a:spLocks noChangeArrowheads="1"/>
              </p:cNvSpPr>
              <p:nvPr/>
            </p:nvSpPr>
            <p:spPr bwMode="auto">
              <a:xfrm>
                <a:off x="4362" y="303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6" name="Oval 286"/>
              <p:cNvSpPr>
                <a:spLocks noChangeArrowheads="1"/>
              </p:cNvSpPr>
              <p:nvPr/>
            </p:nvSpPr>
            <p:spPr bwMode="auto">
              <a:xfrm>
                <a:off x="5148" y="2730"/>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7" name="Oval 287"/>
              <p:cNvSpPr>
                <a:spLocks noChangeArrowheads="1"/>
              </p:cNvSpPr>
              <p:nvPr/>
            </p:nvSpPr>
            <p:spPr bwMode="auto">
              <a:xfrm>
                <a:off x="4272" y="2523"/>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8" name="Oval 288"/>
              <p:cNvSpPr>
                <a:spLocks noChangeArrowheads="1"/>
              </p:cNvSpPr>
              <p:nvPr/>
            </p:nvSpPr>
            <p:spPr bwMode="auto">
              <a:xfrm>
                <a:off x="4613" y="3084"/>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49" name="Oval 289"/>
              <p:cNvSpPr>
                <a:spLocks noChangeArrowheads="1"/>
              </p:cNvSpPr>
              <p:nvPr/>
            </p:nvSpPr>
            <p:spPr bwMode="auto">
              <a:xfrm>
                <a:off x="5102" y="2771"/>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0" name="Oval 290"/>
              <p:cNvSpPr>
                <a:spLocks noChangeArrowheads="1"/>
              </p:cNvSpPr>
              <p:nvPr/>
            </p:nvSpPr>
            <p:spPr bwMode="auto">
              <a:xfrm>
                <a:off x="4265" y="3119"/>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1" name="Oval 291"/>
              <p:cNvSpPr>
                <a:spLocks noChangeArrowheads="1"/>
              </p:cNvSpPr>
              <p:nvPr/>
            </p:nvSpPr>
            <p:spPr bwMode="auto">
              <a:xfrm>
                <a:off x="4014" y="3044"/>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2" name="Oval 292"/>
              <p:cNvSpPr>
                <a:spLocks noChangeArrowheads="1"/>
              </p:cNvSpPr>
              <p:nvPr/>
            </p:nvSpPr>
            <p:spPr bwMode="auto">
              <a:xfrm>
                <a:off x="3718" y="3266"/>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3" name="Oval 293"/>
              <p:cNvSpPr>
                <a:spLocks noChangeArrowheads="1"/>
              </p:cNvSpPr>
              <p:nvPr/>
            </p:nvSpPr>
            <p:spPr bwMode="auto">
              <a:xfrm>
                <a:off x="3725" y="293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4" name="Oval 294"/>
              <p:cNvSpPr>
                <a:spLocks noChangeArrowheads="1"/>
              </p:cNvSpPr>
              <p:nvPr/>
            </p:nvSpPr>
            <p:spPr bwMode="auto">
              <a:xfrm>
                <a:off x="3804" y="328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5" name="Oval 295"/>
              <p:cNvSpPr>
                <a:spLocks noChangeArrowheads="1"/>
              </p:cNvSpPr>
              <p:nvPr/>
            </p:nvSpPr>
            <p:spPr bwMode="auto">
              <a:xfrm>
                <a:off x="4892" y="3146"/>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6" name="Oval 296"/>
              <p:cNvSpPr>
                <a:spLocks noChangeArrowheads="1"/>
              </p:cNvSpPr>
              <p:nvPr/>
            </p:nvSpPr>
            <p:spPr bwMode="auto">
              <a:xfrm>
                <a:off x="5041" y="2871"/>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7" name="Oval 297"/>
              <p:cNvSpPr>
                <a:spLocks noChangeArrowheads="1"/>
              </p:cNvSpPr>
              <p:nvPr/>
            </p:nvSpPr>
            <p:spPr bwMode="auto">
              <a:xfrm>
                <a:off x="4542" y="3033"/>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8" name="Oval 298"/>
              <p:cNvSpPr>
                <a:spLocks noChangeArrowheads="1"/>
              </p:cNvSpPr>
              <p:nvPr/>
            </p:nvSpPr>
            <p:spPr bwMode="auto">
              <a:xfrm>
                <a:off x="4294" y="2734"/>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59" name="Oval 299"/>
              <p:cNvSpPr>
                <a:spLocks noChangeArrowheads="1"/>
              </p:cNvSpPr>
              <p:nvPr/>
            </p:nvSpPr>
            <p:spPr bwMode="auto">
              <a:xfrm>
                <a:off x="4294" y="2801"/>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0" name="Oval 300"/>
              <p:cNvSpPr>
                <a:spLocks noChangeArrowheads="1"/>
              </p:cNvSpPr>
              <p:nvPr/>
            </p:nvSpPr>
            <p:spPr bwMode="auto">
              <a:xfrm>
                <a:off x="5117" y="2709"/>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1" name="Oval 301"/>
              <p:cNvSpPr>
                <a:spLocks noChangeArrowheads="1"/>
              </p:cNvSpPr>
              <p:nvPr/>
            </p:nvSpPr>
            <p:spPr bwMode="auto">
              <a:xfrm>
                <a:off x="4189" y="2858"/>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2" name="Oval 302"/>
              <p:cNvSpPr>
                <a:spLocks noChangeArrowheads="1"/>
              </p:cNvSpPr>
              <p:nvPr/>
            </p:nvSpPr>
            <p:spPr bwMode="auto">
              <a:xfrm>
                <a:off x="4819" y="2660"/>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3" name="Oval 303"/>
              <p:cNvSpPr>
                <a:spLocks noChangeArrowheads="1"/>
              </p:cNvSpPr>
              <p:nvPr/>
            </p:nvSpPr>
            <p:spPr bwMode="auto">
              <a:xfrm>
                <a:off x="3852" y="3031"/>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4" name="Oval 304"/>
              <p:cNvSpPr>
                <a:spLocks noChangeArrowheads="1"/>
              </p:cNvSpPr>
              <p:nvPr/>
            </p:nvSpPr>
            <p:spPr bwMode="auto">
              <a:xfrm>
                <a:off x="4787" y="2997"/>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5" name="Oval 305"/>
              <p:cNvSpPr>
                <a:spLocks noChangeArrowheads="1"/>
              </p:cNvSpPr>
              <p:nvPr/>
            </p:nvSpPr>
            <p:spPr bwMode="auto">
              <a:xfrm>
                <a:off x="4040" y="326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6" name="Oval 306"/>
              <p:cNvSpPr>
                <a:spLocks noChangeArrowheads="1"/>
              </p:cNvSpPr>
              <p:nvPr/>
            </p:nvSpPr>
            <p:spPr bwMode="auto">
              <a:xfrm>
                <a:off x="4243" y="315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7" name="Oval 307"/>
              <p:cNvSpPr>
                <a:spLocks noChangeArrowheads="1"/>
              </p:cNvSpPr>
              <p:nvPr/>
            </p:nvSpPr>
            <p:spPr bwMode="auto">
              <a:xfrm>
                <a:off x="4040" y="3279"/>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8" name="Oval 308"/>
              <p:cNvSpPr>
                <a:spLocks noChangeArrowheads="1"/>
              </p:cNvSpPr>
              <p:nvPr/>
            </p:nvSpPr>
            <p:spPr bwMode="auto">
              <a:xfrm>
                <a:off x="5212" y="2730"/>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69" name="Oval 309"/>
              <p:cNvSpPr>
                <a:spLocks noChangeArrowheads="1"/>
              </p:cNvSpPr>
              <p:nvPr/>
            </p:nvSpPr>
            <p:spPr bwMode="auto">
              <a:xfrm>
                <a:off x="4458" y="3067"/>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0" name="Oval 310"/>
              <p:cNvSpPr>
                <a:spLocks noChangeArrowheads="1"/>
              </p:cNvSpPr>
              <p:nvPr/>
            </p:nvSpPr>
            <p:spPr bwMode="auto">
              <a:xfrm>
                <a:off x="4217" y="332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1" name="Oval 311"/>
              <p:cNvSpPr>
                <a:spLocks noChangeArrowheads="1"/>
              </p:cNvSpPr>
              <p:nvPr/>
            </p:nvSpPr>
            <p:spPr bwMode="auto">
              <a:xfrm>
                <a:off x="5126" y="2865"/>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2" name="Oval 312"/>
              <p:cNvSpPr>
                <a:spLocks noChangeArrowheads="1"/>
              </p:cNvSpPr>
              <p:nvPr/>
            </p:nvSpPr>
            <p:spPr bwMode="auto">
              <a:xfrm>
                <a:off x="5009" y="3006"/>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3" name="Oval 313"/>
              <p:cNvSpPr>
                <a:spLocks noChangeArrowheads="1"/>
              </p:cNvSpPr>
              <p:nvPr/>
            </p:nvSpPr>
            <p:spPr bwMode="auto">
              <a:xfrm>
                <a:off x="5102" y="2816"/>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4" name="Oval 314"/>
              <p:cNvSpPr>
                <a:spLocks noChangeArrowheads="1"/>
              </p:cNvSpPr>
              <p:nvPr/>
            </p:nvSpPr>
            <p:spPr bwMode="auto">
              <a:xfrm>
                <a:off x="4470" y="3210"/>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5" name="Oval 315"/>
              <p:cNvSpPr>
                <a:spLocks noChangeArrowheads="1"/>
              </p:cNvSpPr>
              <p:nvPr/>
            </p:nvSpPr>
            <p:spPr bwMode="auto">
              <a:xfrm>
                <a:off x="4439" y="2726"/>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6" name="Oval 316"/>
              <p:cNvSpPr>
                <a:spLocks noChangeArrowheads="1"/>
              </p:cNvSpPr>
              <p:nvPr/>
            </p:nvSpPr>
            <p:spPr bwMode="auto">
              <a:xfrm>
                <a:off x="5138" y="264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7" name="Oval 317"/>
              <p:cNvSpPr>
                <a:spLocks noChangeArrowheads="1"/>
              </p:cNvSpPr>
              <p:nvPr/>
            </p:nvSpPr>
            <p:spPr bwMode="auto">
              <a:xfrm>
                <a:off x="4606" y="2948"/>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8" name="Oval 318"/>
              <p:cNvSpPr>
                <a:spLocks noChangeArrowheads="1"/>
              </p:cNvSpPr>
              <p:nvPr/>
            </p:nvSpPr>
            <p:spPr bwMode="auto">
              <a:xfrm>
                <a:off x="3892" y="3219"/>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79" name="Oval 319"/>
              <p:cNvSpPr>
                <a:spLocks noChangeArrowheads="1"/>
              </p:cNvSpPr>
              <p:nvPr/>
            </p:nvSpPr>
            <p:spPr bwMode="auto">
              <a:xfrm>
                <a:off x="3945" y="2929"/>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0" name="Oval 320"/>
              <p:cNvSpPr>
                <a:spLocks noChangeArrowheads="1"/>
              </p:cNvSpPr>
              <p:nvPr/>
            </p:nvSpPr>
            <p:spPr bwMode="auto">
              <a:xfrm>
                <a:off x="3893" y="3038"/>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1" name="Oval 321"/>
              <p:cNvSpPr>
                <a:spLocks noChangeArrowheads="1"/>
              </p:cNvSpPr>
              <p:nvPr/>
            </p:nvSpPr>
            <p:spPr bwMode="auto">
              <a:xfrm>
                <a:off x="4069" y="258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2" name="Oval 322"/>
              <p:cNvSpPr>
                <a:spLocks noChangeArrowheads="1"/>
              </p:cNvSpPr>
              <p:nvPr/>
            </p:nvSpPr>
            <p:spPr bwMode="auto">
              <a:xfrm>
                <a:off x="4713" y="3099"/>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3" name="Oval 323"/>
              <p:cNvSpPr>
                <a:spLocks noChangeArrowheads="1"/>
              </p:cNvSpPr>
              <p:nvPr/>
            </p:nvSpPr>
            <p:spPr bwMode="auto">
              <a:xfrm>
                <a:off x="4876" y="290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4" name="Oval 324"/>
              <p:cNvSpPr>
                <a:spLocks noChangeArrowheads="1"/>
              </p:cNvSpPr>
              <p:nvPr/>
            </p:nvSpPr>
            <p:spPr bwMode="auto">
              <a:xfrm>
                <a:off x="5153" y="3208"/>
                <a:ext cx="30"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5" name="Oval 325"/>
              <p:cNvSpPr>
                <a:spLocks noChangeArrowheads="1"/>
              </p:cNvSpPr>
              <p:nvPr/>
            </p:nvSpPr>
            <p:spPr bwMode="auto">
              <a:xfrm>
                <a:off x="3983" y="3294"/>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6" name="Oval 326"/>
              <p:cNvSpPr>
                <a:spLocks noChangeArrowheads="1"/>
              </p:cNvSpPr>
              <p:nvPr/>
            </p:nvSpPr>
            <p:spPr bwMode="auto">
              <a:xfrm>
                <a:off x="4649" y="2909"/>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7" name="Oval 327"/>
              <p:cNvSpPr>
                <a:spLocks noChangeArrowheads="1"/>
              </p:cNvSpPr>
              <p:nvPr/>
            </p:nvSpPr>
            <p:spPr bwMode="auto">
              <a:xfrm>
                <a:off x="3522" y="2677"/>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8" name="Oval 328"/>
              <p:cNvSpPr>
                <a:spLocks noChangeArrowheads="1"/>
              </p:cNvSpPr>
              <p:nvPr/>
            </p:nvSpPr>
            <p:spPr bwMode="auto">
              <a:xfrm>
                <a:off x="4706" y="321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89" name="Oval 329"/>
              <p:cNvSpPr>
                <a:spLocks noChangeArrowheads="1"/>
              </p:cNvSpPr>
              <p:nvPr/>
            </p:nvSpPr>
            <p:spPr bwMode="auto">
              <a:xfrm>
                <a:off x="4522" y="2924"/>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0" name="Oval 330"/>
              <p:cNvSpPr>
                <a:spLocks noChangeArrowheads="1"/>
              </p:cNvSpPr>
              <p:nvPr/>
            </p:nvSpPr>
            <p:spPr bwMode="auto">
              <a:xfrm>
                <a:off x="4208" y="3129"/>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1" name="Oval 331"/>
              <p:cNvSpPr>
                <a:spLocks noChangeArrowheads="1"/>
              </p:cNvSpPr>
              <p:nvPr/>
            </p:nvSpPr>
            <p:spPr bwMode="auto">
              <a:xfrm>
                <a:off x="4107" y="320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2" name="Oval 332"/>
              <p:cNvSpPr>
                <a:spLocks noChangeArrowheads="1"/>
              </p:cNvSpPr>
              <p:nvPr/>
            </p:nvSpPr>
            <p:spPr bwMode="auto">
              <a:xfrm>
                <a:off x="3914" y="3087"/>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3" name="Oval 333"/>
              <p:cNvSpPr>
                <a:spLocks noChangeArrowheads="1"/>
              </p:cNvSpPr>
              <p:nvPr/>
            </p:nvSpPr>
            <p:spPr bwMode="auto">
              <a:xfrm>
                <a:off x="4739" y="2877"/>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4" name="Oval 334"/>
              <p:cNvSpPr>
                <a:spLocks noChangeArrowheads="1"/>
              </p:cNvSpPr>
              <p:nvPr/>
            </p:nvSpPr>
            <p:spPr bwMode="auto">
              <a:xfrm>
                <a:off x="5449" y="2837"/>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5" name="Oval 335"/>
              <p:cNvSpPr>
                <a:spLocks noChangeArrowheads="1"/>
              </p:cNvSpPr>
              <p:nvPr/>
            </p:nvSpPr>
            <p:spPr bwMode="auto">
              <a:xfrm>
                <a:off x="4751" y="2997"/>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6" name="Oval 336"/>
              <p:cNvSpPr>
                <a:spLocks noChangeArrowheads="1"/>
              </p:cNvSpPr>
              <p:nvPr/>
            </p:nvSpPr>
            <p:spPr bwMode="auto">
              <a:xfrm>
                <a:off x="4313" y="3146"/>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7" name="Oval 337"/>
              <p:cNvSpPr>
                <a:spLocks noChangeArrowheads="1"/>
              </p:cNvSpPr>
              <p:nvPr/>
            </p:nvSpPr>
            <p:spPr bwMode="auto">
              <a:xfrm>
                <a:off x="5603" y="261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8" name="Oval 338"/>
              <p:cNvSpPr>
                <a:spLocks noChangeArrowheads="1"/>
              </p:cNvSpPr>
              <p:nvPr/>
            </p:nvSpPr>
            <p:spPr bwMode="auto">
              <a:xfrm>
                <a:off x="4117" y="2820"/>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899" name="Oval 339"/>
              <p:cNvSpPr>
                <a:spLocks noChangeArrowheads="1"/>
              </p:cNvSpPr>
              <p:nvPr/>
            </p:nvSpPr>
            <p:spPr bwMode="auto">
              <a:xfrm>
                <a:off x="3714" y="2773"/>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0" name="Oval 340"/>
              <p:cNvSpPr>
                <a:spLocks noChangeArrowheads="1"/>
              </p:cNvSpPr>
              <p:nvPr/>
            </p:nvSpPr>
            <p:spPr bwMode="auto">
              <a:xfrm>
                <a:off x="4437" y="3123"/>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1" name="Oval 341"/>
              <p:cNvSpPr>
                <a:spLocks noChangeArrowheads="1"/>
              </p:cNvSpPr>
              <p:nvPr/>
            </p:nvSpPr>
            <p:spPr bwMode="auto">
              <a:xfrm>
                <a:off x="4532" y="308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2" name="Oval 342"/>
              <p:cNvSpPr>
                <a:spLocks noChangeArrowheads="1"/>
              </p:cNvSpPr>
              <p:nvPr/>
            </p:nvSpPr>
            <p:spPr bwMode="auto">
              <a:xfrm>
                <a:off x="4632" y="291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3" name="Oval 343"/>
              <p:cNvSpPr>
                <a:spLocks noChangeArrowheads="1"/>
              </p:cNvSpPr>
              <p:nvPr/>
            </p:nvSpPr>
            <p:spPr bwMode="auto">
              <a:xfrm>
                <a:off x="4315" y="2542"/>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4" name="Oval 344"/>
              <p:cNvSpPr>
                <a:spLocks noChangeArrowheads="1"/>
              </p:cNvSpPr>
              <p:nvPr/>
            </p:nvSpPr>
            <p:spPr bwMode="auto">
              <a:xfrm>
                <a:off x="4458" y="290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5" name="Oval 345"/>
              <p:cNvSpPr>
                <a:spLocks noChangeArrowheads="1"/>
              </p:cNvSpPr>
              <p:nvPr/>
            </p:nvSpPr>
            <p:spPr bwMode="auto">
              <a:xfrm>
                <a:off x="3825" y="303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6" name="Oval 346"/>
              <p:cNvSpPr>
                <a:spLocks noChangeArrowheads="1"/>
              </p:cNvSpPr>
              <p:nvPr/>
            </p:nvSpPr>
            <p:spPr bwMode="auto">
              <a:xfrm>
                <a:off x="4914" y="2877"/>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7" name="Oval 347"/>
              <p:cNvSpPr>
                <a:spLocks noChangeArrowheads="1"/>
              </p:cNvSpPr>
              <p:nvPr/>
            </p:nvSpPr>
            <p:spPr bwMode="auto">
              <a:xfrm>
                <a:off x="4358" y="307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8" name="Oval 348"/>
              <p:cNvSpPr>
                <a:spLocks noChangeArrowheads="1"/>
              </p:cNvSpPr>
              <p:nvPr/>
            </p:nvSpPr>
            <p:spPr bwMode="auto">
              <a:xfrm>
                <a:off x="4575" y="2841"/>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09" name="Oval 349"/>
              <p:cNvSpPr>
                <a:spLocks noChangeArrowheads="1"/>
              </p:cNvSpPr>
              <p:nvPr/>
            </p:nvSpPr>
            <p:spPr bwMode="auto">
              <a:xfrm>
                <a:off x="4150" y="2982"/>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0" name="Oval 350"/>
              <p:cNvSpPr>
                <a:spLocks noChangeArrowheads="1"/>
              </p:cNvSpPr>
              <p:nvPr/>
            </p:nvSpPr>
            <p:spPr bwMode="auto">
              <a:xfrm>
                <a:off x="3718" y="2890"/>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1" name="Oval 351"/>
              <p:cNvSpPr>
                <a:spLocks noChangeArrowheads="1"/>
              </p:cNvSpPr>
              <p:nvPr/>
            </p:nvSpPr>
            <p:spPr bwMode="auto">
              <a:xfrm>
                <a:off x="3950" y="3240"/>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2" name="Oval 352"/>
              <p:cNvSpPr>
                <a:spLocks noChangeArrowheads="1"/>
              </p:cNvSpPr>
              <p:nvPr/>
            </p:nvSpPr>
            <p:spPr bwMode="auto">
              <a:xfrm>
                <a:off x="4594" y="3084"/>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3" name="Oval 353"/>
              <p:cNvSpPr>
                <a:spLocks noChangeArrowheads="1"/>
              </p:cNvSpPr>
              <p:nvPr/>
            </p:nvSpPr>
            <p:spPr bwMode="auto">
              <a:xfrm>
                <a:off x="3633" y="2912"/>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4" name="Oval 354"/>
              <p:cNvSpPr>
                <a:spLocks noChangeArrowheads="1"/>
              </p:cNvSpPr>
              <p:nvPr/>
            </p:nvSpPr>
            <p:spPr bwMode="auto">
              <a:xfrm>
                <a:off x="4590" y="3134"/>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5" name="Oval 355"/>
              <p:cNvSpPr>
                <a:spLocks noChangeArrowheads="1"/>
              </p:cNvSpPr>
              <p:nvPr/>
            </p:nvSpPr>
            <p:spPr bwMode="auto">
              <a:xfrm>
                <a:off x="5181" y="2613"/>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6" name="Oval 356"/>
              <p:cNvSpPr>
                <a:spLocks noChangeArrowheads="1"/>
              </p:cNvSpPr>
              <p:nvPr/>
            </p:nvSpPr>
            <p:spPr bwMode="auto">
              <a:xfrm>
                <a:off x="4427" y="2909"/>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7" name="Oval 357"/>
              <p:cNvSpPr>
                <a:spLocks noChangeArrowheads="1"/>
              </p:cNvSpPr>
              <p:nvPr/>
            </p:nvSpPr>
            <p:spPr bwMode="auto">
              <a:xfrm>
                <a:off x="3656" y="280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8" name="Oval 358"/>
              <p:cNvSpPr>
                <a:spLocks noChangeArrowheads="1"/>
              </p:cNvSpPr>
              <p:nvPr/>
            </p:nvSpPr>
            <p:spPr bwMode="auto">
              <a:xfrm>
                <a:off x="4012" y="3170"/>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19" name="Oval 359"/>
              <p:cNvSpPr>
                <a:spLocks noChangeArrowheads="1"/>
              </p:cNvSpPr>
              <p:nvPr/>
            </p:nvSpPr>
            <p:spPr bwMode="auto">
              <a:xfrm>
                <a:off x="4010" y="2643"/>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0" name="Oval 360"/>
              <p:cNvSpPr>
                <a:spLocks noChangeArrowheads="1"/>
              </p:cNvSpPr>
              <p:nvPr/>
            </p:nvSpPr>
            <p:spPr bwMode="auto">
              <a:xfrm>
                <a:off x="5200" y="272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1" name="Oval 361"/>
              <p:cNvSpPr>
                <a:spLocks noChangeArrowheads="1"/>
              </p:cNvSpPr>
              <p:nvPr/>
            </p:nvSpPr>
            <p:spPr bwMode="auto">
              <a:xfrm>
                <a:off x="5355" y="2700"/>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2" name="Oval 362"/>
              <p:cNvSpPr>
                <a:spLocks noChangeArrowheads="1"/>
              </p:cNvSpPr>
              <p:nvPr/>
            </p:nvSpPr>
            <p:spPr bwMode="auto">
              <a:xfrm>
                <a:off x="3725" y="307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3" name="Oval 363"/>
              <p:cNvSpPr>
                <a:spLocks noChangeArrowheads="1"/>
              </p:cNvSpPr>
              <p:nvPr/>
            </p:nvSpPr>
            <p:spPr bwMode="auto">
              <a:xfrm>
                <a:off x="5045" y="2626"/>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4" name="Oval 364"/>
              <p:cNvSpPr>
                <a:spLocks noChangeArrowheads="1"/>
              </p:cNvSpPr>
              <p:nvPr/>
            </p:nvSpPr>
            <p:spPr bwMode="auto">
              <a:xfrm>
                <a:off x="5129" y="2705"/>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5" name="Oval 365"/>
              <p:cNvSpPr>
                <a:spLocks noChangeArrowheads="1"/>
              </p:cNvSpPr>
              <p:nvPr/>
            </p:nvSpPr>
            <p:spPr bwMode="auto">
              <a:xfrm>
                <a:off x="5086" y="2709"/>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6" name="Oval 366"/>
              <p:cNvSpPr>
                <a:spLocks noChangeArrowheads="1"/>
              </p:cNvSpPr>
              <p:nvPr/>
            </p:nvSpPr>
            <p:spPr bwMode="auto">
              <a:xfrm>
                <a:off x="4880" y="320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7" name="Oval 367"/>
              <p:cNvSpPr>
                <a:spLocks noChangeArrowheads="1"/>
              </p:cNvSpPr>
              <p:nvPr/>
            </p:nvSpPr>
            <p:spPr bwMode="auto">
              <a:xfrm>
                <a:off x="3969" y="3300"/>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8" name="Oval 368"/>
              <p:cNvSpPr>
                <a:spLocks noChangeArrowheads="1"/>
              </p:cNvSpPr>
              <p:nvPr/>
            </p:nvSpPr>
            <p:spPr bwMode="auto">
              <a:xfrm>
                <a:off x="4594" y="2766"/>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29" name="Oval 369"/>
              <p:cNvSpPr>
                <a:spLocks noChangeArrowheads="1"/>
              </p:cNvSpPr>
              <p:nvPr/>
            </p:nvSpPr>
            <p:spPr bwMode="auto">
              <a:xfrm>
                <a:off x="4451" y="2764"/>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0" name="Oval 370"/>
              <p:cNvSpPr>
                <a:spLocks noChangeArrowheads="1"/>
              </p:cNvSpPr>
              <p:nvPr/>
            </p:nvSpPr>
            <p:spPr bwMode="auto">
              <a:xfrm>
                <a:off x="4176" y="3185"/>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1" name="Oval 371"/>
              <p:cNvSpPr>
                <a:spLocks noChangeArrowheads="1"/>
              </p:cNvSpPr>
              <p:nvPr/>
            </p:nvSpPr>
            <p:spPr bwMode="auto">
              <a:xfrm>
                <a:off x="4640" y="2700"/>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2" name="Oval 372"/>
              <p:cNvSpPr>
                <a:spLocks noChangeArrowheads="1"/>
              </p:cNvSpPr>
              <p:nvPr/>
            </p:nvSpPr>
            <p:spPr bwMode="auto">
              <a:xfrm>
                <a:off x="4036" y="3097"/>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3" name="Oval 373"/>
              <p:cNvSpPr>
                <a:spLocks noChangeArrowheads="1"/>
              </p:cNvSpPr>
              <p:nvPr/>
            </p:nvSpPr>
            <p:spPr bwMode="auto">
              <a:xfrm>
                <a:off x="4745" y="2963"/>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4" name="Oval 374"/>
              <p:cNvSpPr>
                <a:spLocks noChangeArrowheads="1"/>
              </p:cNvSpPr>
              <p:nvPr/>
            </p:nvSpPr>
            <p:spPr bwMode="auto">
              <a:xfrm>
                <a:off x="4955" y="2758"/>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5" name="Oval 375"/>
              <p:cNvSpPr>
                <a:spLocks noChangeArrowheads="1"/>
              </p:cNvSpPr>
              <p:nvPr/>
            </p:nvSpPr>
            <p:spPr bwMode="auto">
              <a:xfrm>
                <a:off x="4238" y="2899"/>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6" name="Oval 376"/>
              <p:cNvSpPr>
                <a:spLocks noChangeArrowheads="1"/>
              </p:cNvSpPr>
              <p:nvPr/>
            </p:nvSpPr>
            <p:spPr bwMode="auto">
              <a:xfrm>
                <a:off x="5277" y="3153"/>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7" name="Oval 377"/>
              <p:cNvSpPr>
                <a:spLocks noChangeArrowheads="1"/>
              </p:cNvSpPr>
              <p:nvPr/>
            </p:nvSpPr>
            <p:spPr bwMode="auto">
              <a:xfrm>
                <a:off x="4616" y="2922"/>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8" name="Oval 378"/>
              <p:cNvSpPr>
                <a:spLocks noChangeArrowheads="1"/>
              </p:cNvSpPr>
              <p:nvPr/>
            </p:nvSpPr>
            <p:spPr bwMode="auto">
              <a:xfrm>
                <a:off x="4661" y="3074"/>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39" name="Oval 379"/>
              <p:cNvSpPr>
                <a:spLocks noChangeArrowheads="1"/>
              </p:cNvSpPr>
              <p:nvPr/>
            </p:nvSpPr>
            <p:spPr bwMode="auto">
              <a:xfrm>
                <a:off x="3773" y="2696"/>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0" name="Oval 380"/>
              <p:cNvSpPr>
                <a:spLocks noChangeArrowheads="1"/>
              </p:cNvSpPr>
              <p:nvPr/>
            </p:nvSpPr>
            <p:spPr bwMode="auto">
              <a:xfrm>
                <a:off x="4012" y="3274"/>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1" name="Oval 381"/>
              <p:cNvSpPr>
                <a:spLocks noChangeArrowheads="1"/>
              </p:cNvSpPr>
              <p:nvPr/>
            </p:nvSpPr>
            <p:spPr bwMode="auto">
              <a:xfrm>
                <a:off x="4811" y="308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2" name="Oval 382"/>
              <p:cNvSpPr>
                <a:spLocks noChangeArrowheads="1"/>
              </p:cNvSpPr>
              <p:nvPr/>
            </p:nvSpPr>
            <p:spPr bwMode="auto">
              <a:xfrm>
                <a:off x="4064" y="301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3" name="Oval 383"/>
              <p:cNvSpPr>
                <a:spLocks noChangeArrowheads="1"/>
              </p:cNvSpPr>
              <p:nvPr/>
            </p:nvSpPr>
            <p:spPr bwMode="auto">
              <a:xfrm>
                <a:off x="4002" y="2935"/>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4" name="Oval 384"/>
              <p:cNvSpPr>
                <a:spLocks noChangeArrowheads="1"/>
              </p:cNvSpPr>
              <p:nvPr/>
            </p:nvSpPr>
            <p:spPr bwMode="auto">
              <a:xfrm>
                <a:off x="5115" y="3016"/>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5" name="Oval 385"/>
              <p:cNvSpPr>
                <a:spLocks noChangeArrowheads="1"/>
              </p:cNvSpPr>
              <p:nvPr/>
            </p:nvSpPr>
            <p:spPr bwMode="auto">
              <a:xfrm>
                <a:off x="4028" y="2696"/>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6" name="Oval 386"/>
              <p:cNvSpPr>
                <a:spLocks noChangeArrowheads="1"/>
              </p:cNvSpPr>
              <p:nvPr/>
            </p:nvSpPr>
            <p:spPr bwMode="auto">
              <a:xfrm>
                <a:off x="3630" y="3272"/>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7" name="Oval 387"/>
              <p:cNvSpPr>
                <a:spLocks noChangeArrowheads="1"/>
              </p:cNvSpPr>
              <p:nvPr/>
            </p:nvSpPr>
            <p:spPr bwMode="auto">
              <a:xfrm>
                <a:off x="4372" y="2899"/>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8" name="Oval 388"/>
              <p:cNvSpPr>
                <a:spLocks noChangeArrowheads="1"/>
              </p:cNvSpPr>
              <p:nvPr/>
            </p:nvSpPr>
            <p:spPr bwMode="auto">
              <a:xfrm>
                <a:off x="4530" y="2826"/>
                <a:ext cx="30"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49" name="Oval 389"/>
              <p:cNvSpPr>
                <a:spLocks noChangeArrowheads="1"/>
              </p:cNvSpPr>
              <p:nvPr/>
            </p:nvSpPr>
            <p:spPr bwMode="auto">
              <a:xfrm>
                <a:off x="4033" y="2858"/>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0" name="Oval 390"/>
              <p:cNvSpPr>
                <a:spLocks noChangeArrowheads="1"/>
              </p:cNvSpPr>
              <p:nvPr/>
            </p:nvSpPr>
            <p:spPr bwMode="auto">
              <a:xfrm>
                <a:off x="4560" y="2801"/>
                <a:ext cx="30"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1" name="Oval 391"/>
              <p:cNvSpPr>
                <a:spLocks noChangeArrowheads="1"/>
              </p:cNvSpPr>
              <p:nvPr/>
            </p:nvSpPr>
            <p:spPr bwMode="auto">
              <a:xfrm>
                <a:off x="4859" y="2824"/>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2" name="Oval 392"/>
              <p:cNvSpPr>
                <a:spLocks noChangeArrowheads="1"/>
              </p:cNvSpPr>
              <p:nvPr/>
            </p:nvSpPr>
            <p:spPr bwMode="auto">
              <a:xfrm>
                <a:off x="4983" y="2873"/>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3" name="Oval 393"/>
              <p:cNvSpPr>
                <a:spLocks noChangeArrowheads="1"/>
              </p:cNvSpPr>
              <p:nvPr/>
            </p:nvSpPr>
            <p:spPr bwMode="auto">
              <a:xfrm>
                <a:off x="5169" y="2830"/>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4" name="Oval 394"/>
              <p:cNvSpPr>
                <a:spLocks noChangeArrowheads="1"/>
              </p:cNvSpPr>
              <p:nvPr/>
            </p:nvSpPr>
            <p:spPr bwMode="auto">
              <a:xfrm>
                <a:off x="4274" y="3038"/>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5" name="Oval 395"/>
              <p:cNvSpPr>
                <a:spLocks noChangeArrowheads="1"/>
              </p:cNvSpPr>
              <p:nvPr/>
            </p:nvSpPr>
            <p:spPr bwMode="auto">
              <a:xfrm>
                <a:off x="4675" y="294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6" name="Oval 396"/>
              <p:cNvSpPr>
                <a:spLocks noChangeArrowheads="1"/>
              </p:cNvSpPr>
              <p:nvPr/>
            </p:nvSpPr>
            <p:spPr bwMode="auto">
              <a:xfrm>
                <a:off x="4296" y="3253"/>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7" name="Oval 397"/>
              <p:cNvSpPr>
                <a:spLocks noChangeArrowheads="1"/>
              </p:cNvSpPr>
              <p:nvPr/>
            </p:nvSpPr>
            <p:spPr bwMode="auto">
              <a:xfrm>
                <a:off x="3837" y="2833"/>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8" name="Oval 398"/>
              <p:cNvSpPr>
                <a:spLocks noChangeArrowheads="1"/>
              </p:cNvSpPr>
              <p:nvPr/>
            </p:nvSpPr>
            <p:spPr bwMode="auto">
              <a:xfrm>
                <a:off x="3788" y="3097"/>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59" name="Oval 399"/>
              <p:cNvSpPr>
                <a:spLocks noChangeArrowheads="1"/>
              </p:cNvSpPr>
              <p:nvPr/>
            </p:nvSpPr>
            <p:spPr bwMode="auto">
              <a:xfrm>
                <a:off x="4406" y="2824"/>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0" name="Oval 400"/>
              <p:cNvSpPr>
                <a:spLocks noChangeArrowheads="1"/>
              </p:cNvSpPr>
              <p:nvPr/>
            </p:nvSpPr>
            <p:spPr bwMode="auto">
              <a:xfrm>
                <a:off x="3888" y="3170"/>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1" name="Oval 401"/>
              <p:cNvSpPr>
                <a:spLocks noChangeArrowheads="1"/>
              </p:cNvSpPr>
              <p:nvPr/>
            </p:nvSpPr>
            <p:spPr bwMode="auto">
              <a:xfrm>
                <a:off x="4396" y="3142"/>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2" name="Oval 402"/>
              <p:cNvSpPr>
                <a:spLocks noChangeArrowheads="1"/>
              </p:cNvSpPr>
              <p:nvPr/>
            </p:nvSpPr>
            <p:spPr bwMode="auto">
              <a:xfrm>
                <a:off x="3794" y="3018"/>
                <a:ext cx="31"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3" name="Oval 403"/>
              <p:cNvSpPr>
                <a:spLocks noChangeArrowheads="1"/>
              </p:cNvSpPr>
              <p:nvPr/>
            </p:nvSpPr>
            <p:spPr bwMode="auto">
              <a:xfrm>
                <a:off x="4344" y="2798"/>
                <a:ext cx="30"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4" name="Oval 404"/>
              <p:cNvSpPr>
                <a:spLocks noChangeArrowheads="1"/>
              </p:cNvSpPr>
              <p:nvPr/>
            </p:nvSpPr>
            <p:spPr bwMode="auto">
              <a:xfrm>
                <a:off x="4828" y="3014"/>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5" name="Oval 405"/>
              <p:cNvSpPr>
                <a:spLocks noChangeArrowheads="1"/>
              </p:cNvSpPr>
              <p:nvPr/>
            </p:nvSpPr>
            <p:spPr bwMode="auto">
              <a:xfrm>
                <a:off x="4432" y="2986"/>
                <a:ext cx="29" cy="37"/>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6" name="Oval 406"/>
              <p:cNvSpPr>
                <a:spLocks noChangeArrowheads="1"/>
              </p:cNvSpPr>
              <p:nvPr/>
            </p:nvSpPr>
            <p:spPr bwMode="auto">
              <a:xfrm>
                <a:off x="4658" y="2880"/>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7" name="Oval 407"/>
              <p:cNvSpPr>
                <a:spLocks noChangeArrowheads="1"/>
              </p:cNvSpPr>
              <p:nvPr/>
            </p:nvSpPr>
            <p:spPr bwMode="auto">
              <a:xfrm>
                <a:off x="4286" y="2961"/>
                <a:ext cx="29"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8" name="Oval 408"/>
              <p:cNvSpPr>
                <a:spLocks noChangeArrowheads="1"/>
              </p:cNvSpPr>
              <p:nvPr/>
            </p:nvSpPr>
            <p:spPr bwMode="auto">
              <a:xfrm>
                <a:off x="3769" y="2636"/>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69" name="Oval 409"/>
              <p:cNvSpPr>
                <a:spLocks noChangeArrowheads="1"/>
              </p:cNvSpPr>
              <p:nvPr/>
            </p:nvSpPr>
            <p:spPr bwMode="auto">
              <a:xfrm>
                <a:off x="3759" y="2933"/>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0" name="Oval 410"/>
              <p:cNvSpPr>
                <a:spLocks noChangeArrowheads="1"/>
              </p:cNvSpPr>
              <p:nvPr/>
            </p:nvSpPr>
            <p:spPr bwMode="auto">
              <a:xfrm>
                <a:off x="4277" y="3072"/>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1" name="Oval 411"/>
              <p:cNvSpPr>
                <a:spLocks noChangeArrowheads="1"/>
              </p:cNvSpPr>
              <p:nvPr/>
            </p:nvSpPr>
            <p:spPr bwMode="auto">
              <a:xfrm>
                <a:off x="4687" y="2830"/>
                <a:ext cx="29"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2" name="Oval 412"/>
              <p:cNvSpPr>
                <a:spLocks noChangeArrowheads="1"/>
              </p:cNvSpPr>
              <p:nvPr/>
            </p:nvSpPr>
            <p:spPr bwMode="auto">
              <a:xfrm>
                <a:off x="5184" y="2609"/>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3" name="Oval 413"/>
              <p:cNvSpPr>
                <a:spLocks noChangeArrowheads="1"/>
              </p:cNvSpPr>
              <p:nvPr/>
            </p:nvSpPr>
            <p:spPr bwMode="auto">
              <a:xfrm>
                <a:off x="4036" y="3025"/>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4" name="Oval 414"/>
              <p:cNvSpPr>
                <a:spLocks noChangeArrowheads="1"/>
              </p:cNvSpPr>
              <p:nvPr/>
            </p:nvSpPr>
            <p:spPr bwMode="auto">
              <a:xfrm>
                <a:off x="4511" y="3029"/>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5" name="Oval 415"/>
              <p:cNvSpPr>
                <a:spLocks noChangeArrowheads="1"/>
              </p:cNvSpPr>
              <p:nvPr/>
            </p:nvSpPr>
            <p:spPr bwMode="auto">
              <a:xfrm>
                <a:off x="4751" y="3072"/>
                <a:ext cx="31"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6" name="Oval 416"/>
              <p:cNvSpPr>
                <a:spLocks noChangeArrowheads="1"/>
              </p:cNvSpPr>
              <p:nvPr/>
            </p:nvSpPr>
            <p:spPr bwMode="auto">
              <a:xfrm>
                <a:off x="4022" y="3057"/>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7" name="Oval 417"/>
              <p:cNvSpPr>
                <a:spLocks noChangeArrowheads="1"/>
              </p:cNvSpPr>
              <p:nvPr/>
            </p:nvSpPr>
            <p:spPr bwMode="auto">
              <a:xfrm>
                <a:off x="4289" y="2841"/>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78" name="Oval 418"/>
              <p:cNvSpPr>
                <a:spLocks noChangeArrowheads="1"/>
              </p:cNvSpPr>
              <p:nvPr/>
            </p:nvSpPr>
            <p:spPr bwMode="auto">
              <a:xfrm>
                <a:off x="4300" y="2734"/>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980" name="Oval 420"/>
            <p:cNvSpPr>
              <a:spLocks noChangeArrowheads="1"/>
            </p:cNvSpPr>
            <p:nvPr/>
          </p:nvSpPr>
          <p:spPr bwMode="auto">
            <a:xfrm>
              <a:off x="4022" y="3268"/>
              <a:ext cx="31" cy="38"/>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1" name="Oval 421"/>
            <p:cNvSpPr>
              <a:spLocks noChangeArrowheads="1"/>
            </p:cNvSpPr>
            <p:nvPr/>
          </p:nvSpPr>
          <p:spPr bwMode="auto">
            <a:xfrm>
              <a:off x="4532" y="3040"/>
              <a:ext cx="29"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2" name="Oval 422"/>
            <p:cNvSpPr>
              <a:spLocks noChangeArrowheads="1"/>
            </p:cNvSpPr>
            <p:nvPr/>
          </p:nvSpPr>
          <p:spPr bwMode="auto">
            <a:xfrm>
              <a:off x="3437" y="2687"/>
              <a:ext cx="31" cy="39"/>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3" name="Oval 423"/>
            <p:cNvSpPr>
              <a:spLocks noChangeArrowheads="1"/>
            </p:cNvSpPr>
            <p:nvPr/>
          </p:nvSpPr>
          <p:spPr bwMode="auto">
            <a:xfrm>
              <a:off x="3986" y="2967"/>
              <a:ext cx="30" cy="36"/>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4" name="Oval 424"/>
            <p:cNvSpPr>
              <a:spLocks noChangeArrowheads="1"/>
            </p:cNvSpPr>
            <p:nvPr/>
          </p:nvSpPr>
          <p:spPr bwMode="auto">
            <a:xfrm>
              <a:off x="4895" y="2856"/>
              <a:ext cx="29"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5" name="Rectangle 425"/>
            <p:cNvSpPr>
              <a:spLocks noChangeArrowheads="1"/>
            </p:cNvSpPr>
            <p:nvPr/>
          </p:nvSpPr>
          <p:spPr bwMode="auto">
            <a:xfrm>
              <a:off x="4489" y="2837"/>
              <a:ext cx="43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Czech Republic</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86" name="Oval 426"/>
            <p:cNvSpPr>
              <a:spLocks noChangeArrowheads="1"/>
            </p:cNvSpPr>
            <p:nvPr/>
          </p:nvSpPr>
          <p:spPr bwMode="auto">
            <a:xfrm>
              <a:off x="5148" y="2638"/>
              <a:ext cx="29" cy="39"/>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7" name="Rectangle 427"/>
            <p:cNvSpPr>
              <a:spLocks noChangeArrowheads="1"/>
            </p:cNvSpPr>
            <p:nvPr/>
          </p:nvSpPr>
          <p:spPr bwMode="auto">
            <a:xfrm>
              <a:off x="4907" y="2619"/>
              <a:ext cx="26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Germany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88" name="Oval 428"/>
            <p:cNvSpPr>
              <a:spLocks noChangeArrowheads="1"/>
            </p:cNvSpPr>
            <p:nvPr/>
          </p:nvSpPr>
          <p:spPr bwMode="auto">
            <a:xfrm>
              <a:off x="4745" y="2963"/>
              <a:ext cx="31"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89" name="Rectangle 429"/>
            <p:cNvSpPr>
              <a:spLocks noChangeArrowheads="1"/>
            </p:cNvSpPr>
            <p:nvPr/>
          </p:nvSpPr>
          <p:spPr bwMode="auto">
            <a:xfrm>
              <a:off x="4561" y="2944"/>
              <a:ext cx="210"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Poland</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90" name="Oval 430"/>
            <p:cNvSpPr>
              <a:spLocks noChangeArrowheads="1"/>
            </p:cNvSpPr>
            <p:nvPr/>
          </p:nvSpPr>
          <p:spPr bwMode="auto">
            <a:xfrm>
              <a:off x="4618" y="2922"/>
              <a:ext cx="29" cy="37"/>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91" name="Rectangle 431"/>
            <p:cNvSpPr>
              <a:spLocks noChangeArrowheads="1"/>
            </p:cNvSpPr>
            <p:nvPr/>
          </p:nvSpPr>
          <p:spPr bwMode="auto">
            <a:xfrm>
              <a:off x="4384" y="2903"/>
              <a:ext cx="263"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Romania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92" name="Oval 432"/>
            <p:cNvSpPr>
              <a:spLocks noChangeArrowheads="1"/>
            </p:cNvSpPr>
            <p:nvPr/>
          </p:nvSpPr>
          <p:spPr bwMode="auto">
            <a:xfrm>
              <a:off x="4818" y="2927"/>
              <a:ext cx="29"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93" name="Rectangle 433"/>
            <p:cNvSpPr>
              <a:spLocks noChangeArrowheads="1"/>
            </p:cNvSpPr>
            <p:nvPr/>
          </p:nvSpPr>
          <p:spPr bwMode="auto">
            <a:xfrm>
              <a:off x="4864" y="2907"/>
              <a:ext cx="222"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Estonia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94" name="Oval 434"/>
            <p:cNvSpPr>
              <a:spLocks noChangeArrowheads="1"/>
            </p:cNvSpPr>
            <p:nvPr/>
          </p:nvSpPr>
          <p:spPr bwMode="auto">
            <a:xfrm>
              <a:off x="4983" y="2873"/>
              <a:ext cx="29" cy="36"/>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95" name="Rectangle 435"/>
            <p:cNvSpPr>
              <a:spLocks noChangeArrowheads="1"/>
            </p:cNvSpPr>
            <p:nvPr/>
          </p:nvSpPr>
          <p:spPr bwMode="auto">
            <a:xfrm>
              <a:off x="5029" y="2854"/>
              <a:ext cx="25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Slovenia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96" name="Oval 436"/>
            <p:cNvSpPr>
              <a:spLocks noChangeArrowheads="1"/>
            </p:cNvSpPr>
            <p:nvPr/>
          </p:nvSpPr>
          <p:spPr bwMode="auto">
            <a:xfrm>
              <a:off x="4787" y="2997"/>
              <a:ext cx="29" cy="38"/>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97" name="Rectangle 437"/>
            <p:cNvSpPr>
              <a:spLocks noChangeArrowheads="1"/>
            </p:cNvSpPr>
            <p:nvPr/>
          </p:nvSpPr>
          <p:spPr bwMode="auto">
            <a:xfrm>
              <a:off x="4831" y="2978"/>
              <a:ext cx="249"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Hungary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6998" name="Oval 438"/>
            <p:cNvSpPr>
              <a:spLocks noChangeArrowheads="1"/>
            </p:cNvSpPr>
            <p:nvPr/>
          </p:nvSpPr>
          <p:spPr bwMode="auto">
            <a:xfrm>
              <a:off x="4568" y="2952"/>
              <a:ext cx="31" cy="39"/>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6999" name="Rectangle 439"/>
            <p:cNvSpPr>
              <a:spLocks noChangeArrowheads="1"/>
            </p:cNvSpPr>
            <p:nvPr/>
          </p:nvSpPr>
          <p:spPr bwMode="auto">
            <a:xfrm>
              <a:off x="4351" y="2933"/>
              <a:ext cx="243"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Bulgaria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00" name="Oval 440"/>
            <p:cNvSpPr>
              <a:spLocks noChangeArrowheads="1"/>
            </p:cNvSpPr>
            <p:nvPr/>
          </p:nvSpPr>
          <p:spPr bwMode="auto">
            <a:xfrm>
              <a:off x="4661" y="3074"/>
              <a:ext cx="31" cy="36"/>
            </a:xfrm>
            <a:prstGeom prst="ellipse">
              <a:avLst/>
            </a:prstGeom>
            <a:solidFill>
              <a:srgbClr val="FF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01" name="Rectangle 441"/>
            <p:cNvSpPr>
              <a:spLocks noChangeArrowheads="1"/>
            </p:cNvSpPr>
            <p:nvPr/>
          </p:nvSpPr>
          <p:spPr bwMode="auto">
            <a:xfrm>
              <a:off x="4437" y="3112"/>
              <a:ext cx="537"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FF0000"/>
                  </a:solidFill>
                  <a:effectLst/>
                  <a:latin typeface="Arial" pitchFamily="34" charset="0"/>
                  <a:cs typeface="Arial" pitchFamily="34" charset="0"/>
                </a:rPr>
                <a:t>Russian Federation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02" name="Line 442"/>
            <p:cNvSpPr>
              <a:spLocks noChangeShapeType="1"/>
            </p:cNvSpPr>
            <p:nvPr/>
          </p:nvSpPr>
          <p:spPr bwMode="auto">
            <a:xfrm flipV="1">
              <a:off x="3232" y="2024"/>
              <a:ext cx="1" cy="1515"/>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03" name="Line 443"/>
            <p:cNvSpPr>
              <a:spLocks noChangeShapeType="1"/>
            </p:cNvSpPr>
            <p:nvPr/>
          </p:nvSpPr>
          <p:spPr bwMode="auto">
            <a:xfrm flipH="1">
              <a:off x="3203" y="3484"/>
              <a:ext cx="29" cy="1"/>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04" name="Rectangle 444"/>
            <p:cNvSpPr>
              <a:spLocks noChangeArrowheads="1"/>
            </p:cNvSpPr>
            <p:nvPr/>
          </p:nvSpPr>
          <p:spPr bwMode="auto">
            <a:xfrm>
              <a:off x="3158" y="3445"/>
              <a:ext cx="5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05" name="Line 445"/>
            <p:cNvSpPr>
              <a:spLocks noChangeShapeType="1"/>
            </p:cNvSpPr>
            <p:nvPr/>
          </p:nvSpPr>
          <p:spPr bwMode="auto">
            <a:xfrm flipH="1">
              <a:off x="3203" y="3025"/>
              <a:ext cx="29" cy="1"/>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06" name="Rectangle 446"/>
            <p:cNvSpPr>
              <a:spLocks noChangeArrowheads="1"/>
            </p:cNvSpPr>
            <p:nvPr/>
          </p:nvSpPr>
          <p:spPr bwMode="auto">
            <a:xfrm>
              <a:off x="3127" y="2986"/>
              <a:ext cx="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07" name="Line 447"/>
            <p:cNvSpPr>
              <a:spLocks noChangeShapeType="1"/>
            </p:cNvSpPr>
            <p:nvPr/>
          </p:nvSpPr>
          <p:spPr bwMode="auto">
            <a:xfrm flipH="1">
              <a:off x="3203" y="2568"/>
              <a:ext cx="29" cy="1"/>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08" name="Rectangle 448"/>
            <p:cNvSpPr>
              <a:spLocks noChangeArrowheads="1"/>
            </p:cNvSpPr>
            <p:nvPr/>
          </p:nvSpPr>
          <p:spPr bwMode="auto">
            <a:xfrm>
              <a:off x="3127" y="2530"/>
              <a:ext cx="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09" name="Line 449"/>
            <p:cNvSpPr>
              <a:spLocks noChangeShapeType="1"/>
            </p:cNvSpPr>
            <p:nvPr/>
          </p:nvSpPr>
          <p:spPr bwMode="auto">
            <a:xfrm flipH="1">
              <a:off x="3203" y="2109"/>
              <a:ext cx="29" cy="1"/>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10" name="Rectangle 450"/>
            <p:cNvSpPr>
              <a:spLocks noChangeArrowheads="1"/>
            </p:cNvSpPr>
            <p:nvPr/>
          </p:nvSpPr>
          <p:spPr bwMode="auto">
            <a:xfrm>
              <a:off x="3127" y="2071"/>
              <a:ext cx="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30</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011" name="Rectangle 451"/>
            <p:cNvSpPr>
              <a:spLocks noChangeArrowheads="1"/>
            </p:cNvSpPr>
            <p:nvPr/>
          </p:nvSpPr>
          <p:spPr bwMode="auto">
            <a:xfrm rot="16200000">
              <a:off x="2176" y="2774"/>
              <a:ext cx="166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dirty="0" smtClean="0">
                  <a:solidFill>
                    <a:srgbClr val="000000"/>
                  </a:solidFill>
                  <a:latin typeface="Arial" pitchFamily="34" charset="0"/>
                  <a:cs typeface="Arial" pitchFamily="34" charset="0"/>
                </a:rPr>
                <a:t>Государственные расходы на здравоохранение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012" name="Rectangle 452"/>
            <p:cNvSpPr>
              <a:spLocks noChangeArrowheads="1"/>
            </p:cNvSpPr>
            <p:nvPr/>
          </p:nvSpPr>
          <p:spPr bwMode="auto">
            <a:xfrm rot="16200000">
              <a:off x="2379" y="2789"/>
              <a:ext cx="1371"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cs typeface="Arial" pitchFamily="34" charset="0"/>
                </a:rPr>
                <a:t>(доля</a:t>
              </a:r>
              <a:r>
                <a:rPr kumimoji="0" lang="ru-RU" sz="900" b="0" i="0" u="none" strike="noStrike" cap="none" normalizeH="0" dirty="0" smtClean="0">
                  <a:ln>
                    <a:noFill/>
                  </a:ln>
                  <a:solidFill>
                    <a:srgbClr val="000000"/>
                  </a:solidFill>
                  <a:effectLst/>
                  <a:latin typeface="Arial" pitchFamily="34" charset="0"/>
                  <a:cs typeface="Arial" pitchFamily="34" charset="0"/>
                </a:rPr>
                <a:t>  в государственных расходах, %</a:t>
              </a:r>
              <a:r>
                <a:rPr kumimoji="0" lang="ru-RU" sz="900" b="0" i="0" u="none" strike="noStrike" cap="none" normalizeH="0" baseline="0" dirty="0" smtClean="0">
                  <a:ln>
                    <a:noFill/>
                  </a:ln>
                  <a:solidFill>
                    <a:srgbClr val="000000"/>
                  </a:solidFill>
                  <a:effectLst/>
                  <a:latin typeface="Arial"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013" name="Line 453"/>
            <p:cNvSpPr>
              <a:spLocks noChangeShapeType="1"/>
            </p:cNvSpPr>
            <p:nvPr/>
          </p:nvSpPr>
          <p:spPr bwMode="auto">
            <a:xfrm>
              <a:off x="3232" y="3539"/>
              <a:ext cx="2431" cy="1"/>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14" name="Line 454"/>
            <p:cNvSpPr>
              <a:spLocks noChangeShapeType="1"/>
            </p:cNvSpPr>
            <p:nvPr/>
          </p:nvSpPr>
          <p:spPr bwMode="auto">
            <a:xfrm>
              <a:off x="3277"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15" name="Rectangle 455"/>
            <p:cNvSpPr>
              <a:spLocks noChangeArrowheads="1"/>
            </p:cNvSpPr>
            <p:nvPr/>
          </p:nvSpPr>
          <p:spPr bwMode="auto">
            <a:xfrm>
              <a:off x="3231" y="3592"/>
              <a:ext cx="125"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16" name="Line 456"/>
            <p:cNvSpPr>
              <a:spLocks noChangeShapeType="1"/>
            </p:cNvSpPr>
            <p:nvPr/>
          </p:nvSpPr>
          <p:spPr bwMode="auto">
            <a:xfrm>
              <a:off x="3565"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17" name="Rectangle 457"/>
            <p:cNvSpPr>
              <a:spLocks noChangeArrowheads="1"/>
            </p:cNvSpPr>
            <p:nvPr/>
          </p:nvSpPr>
          <p:spPr bwMode="auto">
            <a:xfrm>
              <a:off x="3518" y="3592"/>
              <a:ext cx="125"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250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18" name="Line 458"/>
            <p:cNvSpPr>
              <a:spLocks noChangeShapeType="1"/>
            </p:cNvSpPr>
            <p:nvPr/>
          </p:nvSpPr>
          <p:spPr bwMode="auto">
            <a:xfrm>
              <a:off x="4000"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19" name="Rectangle 459"/>
            <p:cNvSpPr>
              <a:spLocks noChangeArrowheads="1"/>
            </p:cNvSpPr>
            <p:nvPr/>
          </p:nvSpPr>
          <p:spPr bwMode="auto">
            <a:xfrm>
              <a:off x="3938" y="3592"/>
              <a:ext cx="15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20" name="Line 460"/>
            <p:cNvSpPr>
              <a:spLocks noChangeShapeType="1"/>
            </p:cNvSpPr>
            <p:nvPr/>
          </p:nvSpPr>
          <p:spPr bwMode="auto">
            <a:xfrm>
              <a:off x="4288"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21" name="Rectangle 461"/>
            <p:cNvSpPr>
              <a:spLocks noChangeArrowheads="1"/>
            </p:cNvSpPr>
            <p:nvPr/>
          </p:nvSpPr>
          <p:spPr bwMode="auto">
            <a:xfrm>
              <a:off x="4226" y="3592"/>
              <a:ext cx="158"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2500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22" name="Line 462"/>
            <p:cNvSpPr>
              <a:spLocks noChangeShapeType="1"/>
            </p:cNvSpPr>
            <p:nvPr/>
          </p:nvSpPr>
          <p:spPr bwMode="auto">
            <a:xfrm>
              <a:off x="4723"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23" name="Rectangle 463"/>
            <p:cNvSpPr>
              <a:spLocks noChangeArrowheads="1"/>
            </p:cNvSpPr>
            <p:nvPr/>
          </p:nvSpPr>
          <p:spPr bwMode="auto">
            <a:xfrm>
              <a:off x="4646" y="3592"/>
              <a:ext cx="1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24" name="Line 464"/>
            <p:cNvSpPr>
              <a:spLocks noChangeShapeType="1"/>
            </p:cNvSpPr>
            <p:nvPr/>
          </p:nvSpPr>
          <p:spPr bwMode="auto">
            <a:xfrm>
              <a:off x="5010"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25" name="Rectangle 465"/>
            <p:cNvSpPr>
              <a:spLocks noChangeArrowheads="1"/>
            </p:cNvSpPr>
            <p:nvPr/>
          </p:nvSpPr>
          <p:spPr bwMode="auto">
            <a:xfrm>
              <a:off x="4933" y="3592"/>
              <a:ext cx="191"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25000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26" name="Line 466"/>
            <p:cNvSpPr>
              <a:spLocks noChangeShapeType="1"/>
            </p:cNvSpPr>
            <p:nvPr/>
          </p:nvSpPr>
          <p:spPr bwMode="auto">
            <a:xfrm>
              <a:off x="5446" y="3539"/>
              <a:ext cx="1" cy="36"/>
            </a:xfrm>
            <a:prstGeom prst="line">
              <a:avLst/>
            </a:prstGeom>
            <a:noFill/>
            <a:ln w="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027" name="Rectangle 467"/>
            <p:cNvSpPr>
              <a:spLocks noChangeArrowheads="1"/>
            </p:cNvSpPr>
            <p:nvPr/>
          </p:nvSpPr>
          <p:spPr bwMode="auto">
            <a:xfrm>
              <a:off x="5353" y="3592"/>
              <a:ext cx="224" cy="9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100000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7028" name="Rectangle 468"/>
            <p:cNvSpPr>
              <a:spLocks noChangeArrowheads="1"/>
            </p:cNvSpPr>
            <p:nvPr/>
          </p:nvSpPr>
          <p:spPr bwMode="auto">
            <a:xfrm>
              <a:off x="3562" y="3665"/>
              <a:ext cx="2541" cy="26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ru-RU" sz="900" dirty="0" smtClean="0">
                  <a:solidFill>
                    <a:srgbClr val="000000"/>
                  </a:solidFill>
                  <a:latin typeface="Arial" pitchFamily="34" charset="0"/>
                  <a:cs typeface="Arial" pitchFamily="34" charset="0"/>
                </a:rPr>
                <a:t>ВВП на душу населения (по текущему курсу доллара США)</a:t>
              </a:r>
              <a:endParaRPr lang="ru-RU"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029" name="Rectangle 469"/>
            <p:cNvSpPr>
              <a:spLocks noChangeArrowheads="1"/>
            </p:cNvSpPr>
            <p:nvPr/>
          </p:nvSpPr>
          <p:spPr bwMode="auto">
            <a:xfrm>
              <a:off x="3041" y="3844"/>
              <a:ext cx="2623"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900" dirty="0" smtClean="0">
                  <a:solidFill>
                    <a:srgbClr val="000000"/>
                  </a:solidFill>
                  <a:latin typeface="Arial" pitchFamily="34" charset="0"/>
                  <a:cs typeface="Arial" pitchFamily="34" charset="0"/>
                </a:rPr>
                <a:t>Источники: доклад Всемирного банка «Показатели мирового развития»; ВОЗ</a:t>
              </a:r>
              <a:endParaRPr lang="ru-RU" sz="1200" dirty="0" smtClean="0">
                <a:latin typeface="Arial" pitchFamily="34" charset="0"/>
                <a:cs typeface="Arial" pitchFamily="34" charset="0"/>
              </a:endParaRPr>
            </a:p>
          </p:txBody>
        </p:sp>
        <p:sp>
          <p:nvSpPr>
            <p:cNvPr id="67030" name="Rectangle 470"/>
            <p:cNvSpPr>
              <a:spLocks noChangeArrowheads="1"/>
            </p:cNvSpPr>
            <p:nvPr/>
          </p:nvSpPr>
          <p:spPr bwMode="auto">
            <a:xfrm>
              <a:off x="3041" y="3915"/>
              <a:ext cx="1677"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900" dirty="0" smtClean="0">
                  <a:solidFill>
                    <a:srgbClr val="000000"/>
                  </a:solidFill>
                  <a:latin typeface="Arial" pitchFamily="34" charset="0"/>
                  <a:cs typeface="Arial" pitchFamily="34" charset="0"/>
                </a:rPr>
                <a:t>Примечание: по оси Х -  логарифмическая шкала</a:t>
              </a:r>
              <a:endParaRPr lang="ru-RU" dirty="0" smtClean="0">
                <a:latin typeface="Arial" pitchFamily="34" charset="0"/>
                <a:cs typeface="Arial" pitchFamily="34" charset="0"/>
              </a:endParaRPr>
            </a:p>
          </p:txBody>
        </p:sp>
        <p:sp>
          <p:nvSpPr>
            <p:cNvPr id="67031" name="Rectangle 471"/>
            <p:cNvSpPr>
              <a:spLocks noChangeArrowheads="1"/>
            </p:cNvSpPr>
            <p:nvPr/>
          </p:nvSpPr>
          <p:spPr bwMode="auto">
            <a:xfrm>
              <a:off x="2920" y="1785"/>
              <a:ext cx="283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900" dirty="0" smtClean="0">
                  <a:solidFill>
                    <a:srgbClr val="1E2D53"/>
                  </a:solidFill>
                  <a:latin typeface="Arial" pitchFamily="34" charset="0"/>
                  <a:cs typeface="Arial" pitchFamily="34" charset="0"/>
                </a:rPr>
                <a:t>Доля государственных расходов  на здравоохранение в общих государственных </a:t>
              </a:r>
            </a:p>
            <a:p>
              <a:pPr marL="0" marR="0" lvl="0" indent="0" algn="l" defTabSz="914400" rtl="0" eaLnBrk="1" fontAlgn="base" latinLnBrk="0" hangingPunct="1">
                <a:lnSpc>
                  <a:spcPct val="100000"/>
                </a:lnSpc>
                <a:spcBef>
                  <a:spcPct val="0"/>
                </a:spcBef>
                <a:spcAft>
                  <a:spcPct val="0"/>
                </a:spcAft>
                <a:buClrTx/>
                <a:buSzTx/>
                <a:buFontTx/>
                <a:buNone/>
                <a:tabLst/>
              </a:pPr>
              <a:r>
                <a:rPr lang="ru-RU" sz="900" dirty="0" smtClean="0">
                  <a:solidFill>
                    <a:srgbClr val="1E2D53"/>
                  </a:solidFill>
                  <a:latin typeface="Arial" pitchFamily="34" charset="0"/>
                  <a:cs typeface="Arial" pitchFamily="34" charset="0"/>
                </a:rPr>
                <a:t> расходах в сравнении с доходом на душу населения (2009 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032" name="Rectangle 472"/>
            <p:cNvSpPr>
              <a:spLocks noChangeArrowheads="1"/>
            </p:cNvSpPr>
            <p:nvPr/>
          </p:nvSpPr>
          <p:spPr bwMode="auto">
            <a:xfrm>
              <a:off x="3041" y="1857"/>
              <a:ext cx="24" cy="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1E2D53"/>
                  </a:solidFill>
                  <a:effectLst/>
                  <a:latin typeface="Arial"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5"/>
          <p:cNvSpPr>
            <a:spLocks noGrp="1" noChangeArrowheads="1"/>
          </p:cNvSpPr>
          <p:nvPr>
            <p:ph type="title"/>
          </p:nvPr>
        </p:nvSpPr>
        <p:spPr>
          <a:xfrm>
            <a:off x="0" y="695325"/>
            <a:ext cx="9144000" cy="855663"/>
          </a:xfrm>
        </p:spPr>
        <p:txBody>
          <a:bodyPr/>
          <a:lstStyle/>
          <a:p>
            <a:pPr eaLnBrk="1" hangingPunct="1"/>
            <a:r>
              <a:rPr lang="ru-RU" sz="2800" dirty="0" smtClean="0">
                <a:latin typeface="Book Antiqua" pitchFamily="18" charset="0"/>
              </a:rPr>
              <a:t>Изменение доли расходов на здравоохранение в государственных расходах</a:t>
            </a:r>
            <a:endParaRPr lang="en-US" sz="2800" dirty="0" smtClean="0">
              <a:latin typeface="Book Antiqua" pitchFamily="18" charset="0"/>
            </a:endParaRPr>
          </a:p>
        </p:txBody>
      </p:sp>
      <p:sp>
        <p:nvSpPr>
          <p:cNvPr id="22531" name="Slide Number Placeholder 5"/>
          <p:cNvSpPr>
            <a:spLocks noGrp="1"/>
          </p:cNvSpPr>
          <p:nvPr>
            <p:ph type="sldNum" sz="quarter" idx="12"/>
          </p:nvPr>
        </p:nvSpPr>
        <p:spPr>
          <a:noFill/>
        </p:spPr>
        <p:txBody>
          <a:bodyPr/>
          <a:lstStyle/>
          <a:p>
            <a:fld id="{447BFFD2-4856-4131-8B6B-BC673C838709}" type="slidenum">
              <a:rPr lang="en-US" smtClean="0"/>
              <a:pPr/>
              <a:t>15</a:t>
            </a:fld>
            <a:endParaRPr lang="en-US" smtClean="0"/>
          </a:p>
        </p:txBody>
      </p:sp>
      <p:sp>
        <p:nvSpPr>
          <p:cNvPr id="22533" name="TextBox 7"/>
          <p:cNvSpPr txBox="1">
            <a:spLocks noChangeArrowheads="1"/>
          </p:cNvSpPr>
          <p:nvPr/>
        </p:nvSpPr>
        <p:spPr bwMode="auto">
          <a:xfrm>
            <a:off x="317500" y="6299200"/>
            <a:ext cx="2553716" cy="276999"/>
          </a:xfrm>
          <a:prstGeom prst="rect">
            <a:avLst/>
          </a:prstGeom>
          <a:noFill/>
          <a:ln w="9525">
            <a:noFill/>
            <a:miter lim="800000"/>
            <a:headEnd/>
            <a:tailEnd/>
          </a:ln>
        </p:spPr>
        <p:txBody>
          <a:bodyPr wrap="square">
            <a:spAutoFit/>
          </a:bodyPr>
          <a:lstStyle/>
          <a:p>
            <a:r>
              <a:rPr lang="en-US" sz="1200" dirty="0" err="1" smtClean="0"/>
              <a:t>Kutzin</a:t>
            </a:r>
            <a:r>
              <a:rPr lang="ru-RU" sz="1200" dirty="0" smtClean="0"/>
              <a:t> и Всемирный банк</a:t>
            </a:r>
            <a:r>
              <a:rPr lang="en-US" sz="1200" dirty="0" smtClean="0"/>
              <a:t>, 2011</a:t>
            </a:r>
            <a:r>
              <a:rPr lang="ru-RU" sz="1200" dirty="0" smtClean="0"/>
              <a:t> г.</a:t>
            </a:r>
            <a:endParaRPr lang="en-US" sz="1200" dirty="0"/>
          </a:p>
        </p:txBody>
      </p:sp>
      <p:sp>
        <p:nvSpPr>
          <p:cNvPr id="22534" name="TextBox 5"/>
          <p:cNvSpPr txBox="1">
            <a:spLocks noChangeArrowheads="1"/>
          </p:cNvSpPr>
          <p:nvPr/>
        </p:nvSpPr>
        <p:spPr bwMode="auto">
          <a:xfrm rot="-5400000">
            <a:off x="2761457" y="3750468"/>
            <a:ext cx="736600" cy="277813"/>
          </a:xfrm>
          <a:prstGeom prst="rect">
            <a:avLst/>
          </a:prstGeom>
          <a:solidFill>
            <a:srgbClr val="FF0000"/>
          </a:solidFill>
          <a:ln w="9525">
            <a:noFill/>
            <a:miter lim="800000"/>
            <a:headEnd/>
            <a:tailEnd/>
          </a:ln>
        </p:spPr>
        <p:txBody>
          <a:bodyPr>
            <a:spAutoFit/>
          </a:bodyPr>
          <a:lstStyle/>
          <a:p>
            <a:r>
              <a:rPr lang="en-US" sz="1200"/>
              <a:t>Russia</a:t>
            </a:r>
          </a:p>
        </p:txBody>
      </p:sp>
      <p:grpSp>
        <p:nvGrpSpPr>
          <p:cNvPr id="2" name="Group 3"/>
          <p:cNvGrpSpPr>
            <a:grpSpLocks noChangeAspect="1"/>
          </p:cNvGrpSpPr>
          <p:nvPr/>
        </p:nvGrpSpPr>
        <p:grpSpPr bwMode="auto">
          <a:xfrm>
            <a:off x="0" y="212722"/>
            <a:ext cx="9144000" cy="6183318"/>
            <a:chOff x="0" y="134"/>
            <a:chExt cx="5760" cy="3895"/>
          </a:xfrm>
        </p:grpSpPr>
        <p:sp>
          <p:nvSpPr>
            <p:cNvPr id="65538" name="AutoShape 2"/>
            <p:cNvSpPr>
              <a:spLocks noChangeAspect="1" noChangeArrowheads="1" noTextEdit="1"/>
            </p:cNvSpPr>
            <p:nvPr/>
          </p:nvSpPr>
          <p:spPr bwMode="auto">
            <a:xfrm>
              <a:off x="0" y="858"/>
              <a:ext cx="5760" cy="31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3" name="Group 204"/>
            <p:cNvGrpSpPr>
              <a:grpSpLocks/>
            </p:cNvGrpSpPr>
            <p:nvPr/>
          </p:nvGrpSpPr>
          <p:grpSpPr bwMode="auto">
            <a:xfrm>
              <a:off x="480" y="134"/>
              <a:ext cx="5185" cy="3745"/>
              <a:chOff x="480" y="134"/>
              <a:chExt cx="5185" cy="3745"/>
            </a:xfrm>
          </p:grpSpPr>
          <p:sp>
            <p:nvSpPr>
              <p:cNvPr id="65540" name="Rectangle 4"/>
              <p:cNvSpPr>
                <a:spLocks noChangeArrowheads="1"/>
              </p:cNvSpPr>
              <p:nvPr/>
            </p:nvSpPr>
            <p:spPr bwMode="auto">
              <a:xfrm>
                <a:off x="508" y="1009"/>
                <a:ext cx="5157" cy="28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41" name="Line 5"/>
              <p:cNvSpPr>
                <a:spLocks noChangeShapeType="1"/>
              </p:cNvSpPr>
              <p:nvPr/>
            </p:nvSpPr>
            <p:spPr bwMode="auto">
              <a:xfrm>
                <a:off x="508" y="3738"/>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2" name="Line 6"/>
              <p:cNvSpPr>
                <a:spLocks noChangeShapeType="1"/>
              </p:cNvSpPr>
              <p:nvPr/>
            </p:nvSpPr>
            <p:spPr bwMode="auto">
              <a:xfrm>
                <a:off x="508" y="3592"/>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3" name="Line 7"/>
              <p:cNvSpPr>
                <a:spLocks noChangeShapeType="1"/>
              </p:cNvSpPr>
              <p:nvPr/>
            </p:nvSpPr>
            <p:spPr bwMode="auto">
              <a:xfrm>
                <a:off x="508" y="3451"/>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4" name="Line 8"/>
              <p:cNvSpPr>
                <a:spLocks noChangeShapeType="1"/>
              </p:cNvSpPr>
              <p:nvPr/>
            </p:nvSpPr>
            <p:spPr bwMode="auto">
              <a:xfrm>
                <a:off x="508" y="3305"/>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5" name="Line 9"/>
              <p:cNvSpPr>
                <a:spLocks noChangeShapeType="1"/>
              </p:cNvSpPr>
              <p:nvPr/>
            </p:nvSpPr>
            <p:spPr bwMode="auto">
              <a:xfrm>
                <a:off x="508" y="3019"/>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6" name="Line 10"/>
              <p:cNvSpPr>
                <a:spLocks noChangeShapeType="1"/>
              </p:cNvSpPr>
              <p:nvPr/>
            </p:nvSpPr>
            <p:spPr bwMode="auto">
              <a:xfrm>
                <a:off x="508" y="2873"/>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7" name="Line 11"/>
              <p:cNvSpPr>
                <a:spLocks noChangeShapeType="1"/>
              </p:cNvSpPr>
              <p:nvPr/>
            </p:nvSpPr>
            <p:spPr bwMode="auto">
              <a:xfrm>
                <a:off x="508" y="2732"/>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8" name="Line 12"/>
              <p:cNvSpPr>
                <a:spLocks noChangeShapeType="1"/>
              </p:cNvSpPr>
              <p:nvPr/>
            </p:nvSpPr>
            <p:spPr bwMode="auto">
              <a:xfrm>
                <a:off x="508" y="2587"/>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49" name="Line 13"/>
              <p:cNvSpPr>
                <a:spLocks noChangeShapeType="1"/>
              </p:cNvSpPr>
              <p:nvPr/>
            </p:nvSpPr>
            <p:spPr bwMode="auto">
              <a:xfrm>
                <a:off x="508" y="2300"/>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0" name="Line 14"/>
              <p:cNvSpPr>
                <a:spLocks noChangeShapeType="1"/>
              </p:cNvSpPr>
              <p:nvPr/>
            </p:nvSpPr>
            <p:spPr bwMode="auto">
              <a:xfrm>
                <a:off x="508" y="2155"/>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1" name="Line 15"/>
              <p:cNvSpPr>
                <a:spLocks noChangeShapeType="1"/>
              </p:cNvSpPr>
              <p:nvPr/>
            </p:nvSpPr>
            <p:spPr bwMode="auto">
              <a:xfrm>
                <a:off x="508" y="2014"/>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2" name="Line 16"/>
              <p:cNvSpPr>
                <a:spLocks noChangeShapeType="1"/>
              </p:cNvSpPr>
              <p:nvPr/>
            </p:nvSpPr>
            <p:spPr bwMode="auto">
              <a:xfrm>
                <a:off x="508" y="1868"/>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3" name="Line 17"/>
              <p:cNvSpPr>
                <a:spLocks noChangeShapeType="1"/>
              </p:cNvSpPr>
              <p:nvPr/>
            </p:nvSpPr>
            <p:spPr bwMode="auto">
              <a:xfrm>
                <a:off x="508" y="1582"/>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4" name="Line 18"/>
              <p:cNvSpPr>
                <a:spLocks noChangeShapeType="1"/>
              </p:cNvSpPr>
              <p:nvPr/>
            </p:nvSpPr>
            <p:spPr bwMode="auto">
              <a:xfrm>
                <a:off x="508" y="1441"/>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5" name="Line 19"/>
              <p:cNvSpPr>
                <a:spLocks noChangeShapeType="1"/>
              </p:cNvSpPr>
              <p:nvPr/>
            </p:nvSpPr>
            <p:spPr bwMode="auto">
              <a:xfrm>
                <a:off x="508" y="1295"/>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6" name="Line 20"/>
              <p:cNvSpPr>
                <a:spLocks noChangeShapeType="1"/>
              </p:cNvSpPr>
              <p:nvPr/>
            </p:nvSpPr>
            <p:spPr bwMode="auto">
              <a:xfrm>
                <a:off x="508" y="1149"/>
                <a:ext cx="5157" cy="1"/>
              </a:xfrm>
              <a:prstGeom prst="line">
                <a:avLst/>
              </a:prstGeom>
              <a:noFill/>
              <a:ln w="0">
                <a:solidFill>
                  <a:srgbClr val="969696"/>
                </a:solidFill>
                <a:prstDash val="sysDot"/>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7" name="Line 21"/>
              <p:cNvSpPr>
                <a:spLocks noChangeShapeType="1"/>
              </p:cNvSpPr>
              <p:nvPr/>
            </p:nvSpPr>
            <p:spPr bwMode="auto">
              <a:xfrm>
                <a:off x="508" y="3878"/>
                <a:ext cx="51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8" name="Line 22"/>
              <p:cNvSpPr>
                <a:spLocks noChangeShapeType="1"/>
              </p:cNvSpPr>
              <p:nvPr/>
            </p:nvSpPr>
            <p:spPr bwMode="auto">
              <a:xfrm>
                <a:off x="508" y="3160"/>
                <a:ext cx="51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59" name="Line 23"/>
              <p:cNvSpPr>
                <a:spLocks noChangeShapeType="1"/>
              </p:cNvSpPr>
              <p:nvPr/>
            </p:nvSpPr>
            <p:spPr bwMode="auto">
              <a:xfrm>
                <a:off x="508" y="2446"/>
                <a:ext cx="51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60" name="Line 24"/>
              <p:cNvSpPr>
                <a:spLocks noChangeShapeType="1"/>
              </p:cNvSpPr>
              <p:nvPr/>
            </p:nvSpPr>
            <p:spPr bwMode="auto">
              <a:xfrm>
                <a:off x="508" y="1727"/>
                <a:ext cx="51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61" name="Line 25"/>
              <p:cNvSpPr>
                <a:spLocks noChangeShapeType="1"/>
              </p:cNvSpPr>
              <p:nvPr/>
            </p:nvSpPr>
            <p:spPr bwMode="auto">
              <a:xfrm>
                <a:off x="508" y="1009"/>
                <a:ext cx="515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562" name="Rectangle 26"/>
              <p:cNvSpPr>
                <a:spLocks noChangeArrowheads="1"/>
              </p:cNvSpPr>
              <p:nvPr/>
            </p:nvSpPr>
            <p:spPr bwMode="auto">
              <a:xfrm>
                <a:off x="508" y="1009"/>
                <a:ext cx="5157" cy="2869"/>
              </a:xfrm>
              <a:prstGeom prst="rect">
                <a:avLst/>
              </a:prstGeom>
              <a:noFill/>
              <a:ln w="6">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3" name="Rectangle 27"/>
              <p:cNvSpPr>
                <a:spLocks noChangeArrowheads="1"/>
              </p:cNvSpPr>
              <p:nvPr/>
            </p:nvSpPr>
            <p:spPr bwMode="auto">
              <a:xfrm>
                <a:off x="514" y="3778"/>
                <a:ext cx="17" cy="10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4" name="Rectangle 28"/>
              <p:cNvSpPr>
                <a:spLocks noChangeArrowheads="1"/>
              </p:cNvSpPr>
              <p:nvPr/>
            </p:nvSpPr>
            <p:spPr bwMode="auto">
              <a:xfrm>
                <a:off x="548" y="3516"/>
                <a:ext cx="16" cy="36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5" name="Rectangle 29"/>
              <p:cNvSpPr>
                <a:spLocks noChangeArrowheads="1"/>
              </p:cNvSpPr>
              <p:nvPr/>
            </p:nvSpPr>
            <p:spPr bwMode="auto">
              <a:xfrm>
                <a:off x="581" y="3451"/>
                <a:ext cx="17" cy="42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6" name="Rectangle 30"/>
              <p:cNvSpPr>
                <a:spLocks noChangeArrowheads="1"/>
              </p:cNvSpPr>
              <p:nvPr/>
            </p:nvSpPr>
            <p:spPr bwMode="auto">
              <a:xfrm>
                <a:off x="615" y="3436"/>
                <a:ext cx="11" cy="44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7" name="Rectangle 31"/>
              <p:cNvSpPr>
                <a:spLocks noChangeArrowheads="1"/>
              </p:cNvSpPr>
              <p:nvPr/>
            </p:nvSpPr>
            <p:spPr bwMode="auto">
              <a:xfrm>
                <a:off x="648" y="3436"/>
                <a:ext cx="11" cy="44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8" name="Rectangle 32"/>
              <p:cNvSpPr>
                <a:spLocks noChangeArrowheads="1"/>
              </p:cNvSpPr>
              <p:nvPr/>
            </p:nvSpPr>
            <p:spPr bwMode="auto">
              <a:xfrm>
                <a:off x="682" y="3356"/>
                <a:ext cx="11" cy="52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69" name="Rectangle 33"/>
              <p:cNvSpPr>
                <a:spLocks noChangeArrowheads="1"/>
              </p:cNvSpPr>
              <p:nvPr/>
            </p:nvSpPr>
            <p:spPr bwMode="auto">
              <a:xfrm>
                <a:off x="710" y="3346"/>
                <a:ext cx="16" cy="53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0" name="Rectangle 34"/>
              <p:cNvSpPr>
                <a:spLocks noChangeArrowheads="1"/>
              </p:cNvSpPr>
              <p:nvPr/>
            </p:nvSpPr>
            <p:spPr bwMode="auto">
              <a:xfrm>
                <a:off x="743" y="3300"/>
                <a:ext cx="17" cy="57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1" name="Rectangle 35"/>
              <p:cNvSpPr>
                <a:spLocks noChangeArrowheads="1"/>
              </p:cNvSpPr>
              <p:nvPr/>
            </p:nvSpPr>
            <p:spPr bwMode="auto">
              <a:xfrm>
                <a:off x="777" y="3280"/>
                <a:ext cx="16" cy="59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2" name="Rectangle 36"/>
              <p:cNvSpPr>
                <a:spLocks noChangeArrowheads="1"/>
              </p:cNvSpPr>
              <p:nvPr/>
            </p:nvSpPr>
            <p:spPr bwMode="auto">
              <a:xfrm>
                <a:off x="810" y="3260"/>
                <a:ext cx="11" cy="61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3" name="Rectangle 37"/>
              <p:cNvSpPr>
                <a:spLocks noChangeArrowheads="1"/>
              </p:cNvSpPr>
              <p:nvPr/>
            </p:nvSpPr>
            <p:spPr bwMode="auto">
              <a:xfrm>
                <a:off x="844" y="3260"/>
                <a:ext cx="11" cy="61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4" name="Rectangle 38"/>
              <p:cNvSpPr>
                <a:spLocks noChangeArrowheads="1"/>
              </p:cNvSpPr>
              <p:nvPr/>
            </p:nvSpPr>
            <p:spPr bwMode="auto">
              <a:xfrm>
                <a:off x="877" y="3245"/>
                <a:ext cx="11" cy="63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5" name="Rectangle 39"/>
              <p:cNvSpPr>
                <a:spLocks noChangeArrowheads="1"/>
              </p:cNvSpPr>
              <p:nvPr/>
            </p:nvSpPr>
            <p:spPr bwMode="auto">
              <a:xfrm>
                <a:off x="905" y="3215"/>
                <a:ext cx="17" cy="66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6" name="Rectangle 40"/>
              <p:cNvSpPr>
                <a:spLocks noChangeArrowheads="1"/>
              </p:cNvSpPr>
              <p:nvPr/>
            </p:nvSpPr>
            <p:spPr bwMode="auto">
              <a:xfrm>
                <a:off x="939" y="3215"/>
                <a:ext cx="16" cy="66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7" name="Rectangle 41"/>
              <p:cNvSpPr>
                <a:spLocks noChangeArrowheads="1"/>
              </p:cNvSpPr>
              <p:nvPr/>
            </p:nvSpPr>
            <p:spPr bwMode="auto">
              <a:xfrm>
                <a:off x="972" y="3180"/>
                <a:ext cx="17" cy="69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8" name="Rectangle 42"/>
              <p:cNvSpPr>
                <a:spLocks noChangeArrowheads="1"/>
              </p:cNvSpPr>
              <p:nvPr/>
            </p:nvSpPr>
            <p:spPr bwMode="auto">
              <a:xfrm>
                <a:off x="1006" y="3175"/>
                <a:ext cx="11" cy="70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79" name="Rectangle 43"/>
              <p:cNvSpPr>
                <a:spLocks noChangeArrowheads="1"/>
              </p:cNvSpPr>
              <p:nvPr/>
            </p:nvSpPr>
            <p:spPr bwMode="auto">
              <a:xfrm>
                <a:off x="1039" y="3155"/>
                <a:ext cx="11" cy="72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0" name="Rectangle 44"/>
              <p:cNvSpPr>
                <a:spLocks noChangeArrowheads="1"/>
              </p:cNvSpPr>
              <p:nvPr/>
            </p:nvSpPr>
            <p:spPr bwMode="auto">
              <a:xfrm>
                <a:off x="1073" y="3119"/>
                <a:ext cx="11" cy="7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1" name="Rectangle 45"/>
              <p:cNvSpPr>
                <a:spLocks noChangeArrowheads="1"/>
              </p:cNvSpPr>
              <p:nvPr/>
            </p:nvSpPr>
            <p:spPr bwMode="auto">
              <a:xfrm>
                <a:off x="1101" y="3089"/>
                <a:ext cx="16" cy="78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2" name="Rectangle 46"/>
              <p:cNvSpPr>
                <a:spLocks noChangeArrowheads="1"/>
              </p:cNvSpPr>
              <p:nvPr/>
            </p:nvSpPr>
            <p:spPr bwMode="auto">
              <a:xfrm>
                <a:off x="1134" y="3064"/>
                <a:ext cx="17" cy="81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3" name="Rectangle 47"/>
              <p:cNvSpPr>
                <a:spLocks noChangeArrowheads="1"/>
              </p:cNvSpPr>
              <p:nvPr/>
            </p:nvSpPr>
            <p:spPr bwMode="auto">
              <a:xfrm>
                <a:off x="1168" y="3044"/>
                <a:ext cx="16" cy="83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4" name="Rectangle 48"/>
              <p:cNvSpPr>
                <a:spLocks noChangeArrowheads="1"/>
              </p:cNvSpPr>
              <p:nvPr/>
            </p:nvSpPr>
            <p:spPr bwMode="auto">
              <a:xfrm>
                <a:off x="1201" y="3044"/>
                <a:ext cx="11" cy="83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5" name="Rectangle 49"/>
              <p:cNvSpPr>
                <a:spLocks noChangeArrowheads="1"/>
              </p:cNvSpPr>
              <p:nvPr/>
            </p:nvSpPr>
            <p:spPr bwMode="auto">
              <a:xfrm>
                <a:off x="1235" y="3024"/>
                <a:ext cx="11" cy="85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6" name="Rectangle 50"/>
              <p:cNvSpPr>
                <a:spLocks noChangeArrowheads="1"/>
              </p:cNvSpPr>
              <p:nvPr/>
            </p:nvSpPr>
            <p:spPr bwMode="auto">
              <a:xfrm>
                <a:off x="1268" y="3024"/>
                <a:ext cx="11" cy="85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7" name="Rectangle 51"/>
              <p:cNvSpPr>
                <a:spLocks noChangeArrowheads="1"/>
              </p:cNvSpPr>
              <p:nvPr/>
            </p:nvSpPr>
            <p:spPr bwMode="auto">
              <a:xfrm>
                <a:off x="1302" y="3019"/>
                <a:ext cx="11" cy="8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8" name="Rectangle 52"/>
              <p:cNvSpPr>
                <a:spLocks noChangeArrowheads="1"/>
              </p:cNvSpPr>
              <p:nvPr/>
            </p:nvSpPr>
            <p:spPr bwMode="auto">
              <a:xfrm>
                <a:off x="1330" y="3004"/>
                <a:ext cx="16" cy="87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89" name="Rectangle 53"/>
              <p:cNvSpPr>
                <a:spLocks noChangeArrowheads="1"/>
              </p:cNvSpPr>
              <p:nvPr/>
            </p:nvSpPr>
            <p:spPr bwMode="auto">
              <a:xfrm>
                <a:off x="1363" y="3004"/>
                <a:ext cx="17" cy="87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0" name="Rectangle 54"/>
              <p:cNvSpPr>
                <a:spLocks noChangeArrowheads="1"/>
              </p:cNvSpPr>
              <p:nvPr/>
            </p:nvSpPr>
            <p:spPr bwMode="auto">
              <a:xfrm>
                <a:off x="1397" y="2999"/>
                <a:ext cx="16" cy="87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1" name="Rectangle 55"/>
              <p:cNvSpPr>
                <a:spLocks noChangeArrowheads="1"/>
              </p:cNvSpPr>
              <p:nvPr/>
            </p:nvSpPr>
            <p:spPr bwMode="auto">
              <a:xfrm>
                <a:off x="1430" y="2989"/>
                <a:ext cx="11" cy="88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2" name="Rectangle 56"/>
              <p:cNvSpPr>
                <a:spLocks noChangeArrowheads="1"/>
              </p:cNvSpPr>
              <p:nvPr/>
            </p:nvSpPr>
            <p:spPr bwMode="auto">
              <a:xfrm>
                <a:off x="1464" y="2959"/>
                <a:ext cx="11" cy="91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3" name="Rectangle 57"/>
              <p:cNvSpPr>
                <a:spLocks noChangeArrowheads="1"/>
              </p:cNvSpPr>
              <p:nvPr/>
            </p:nvSpPr>
            <p:spPr bwMode="auto">
              <a:xfrm>
                <a:off x="1497" y="2933"/>
                <a:ext cx="11" cy="94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4" name="Rectangle 58"/>
              <p:cNvSpPr>
                <a:spLocks noChangeArrowheads="1"/>
              </p:cNvSpPr>
              <p:nvPr/>
            </p:nvSpPr>
            <p:spPr bwMode="auto">
              <a:xfrm>
                <a:off x="1525" y="2928"/>
                <a:ext cx="17" cy="95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5" name="Rectangle 59"/>
              <p:cNvSpPr>
                <a:spLocks noChangeArrowheads="1"/>
              </p:cNvSpPr>
              <p:nvPr/>
            </p:nvSpPr>
            <p:spPr bwMode="auto">
              <a:xfrm>
                <a:off x="1559" y="2903"/>
                <a:ext cx="16" cy="97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6" name="Rectangle 60"/>
              <p:cNvSpPr>
                <a:spLocks noChangeArrowheads="1"/>
              </p:cNvSpPr>
              <p:nvPr/>
            </p:nvSpPr>
            <p:spPr bwMode="auto">
              <a:xfrm>
                <a:off x="1592" y="2898"/>
                <a:ext cx="17" cy="98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7" name="Rectangle 61"/>
              <p:cNvSpPr>
                <a:spLocks noChangeArrowheads="1"/>
              </p:cNvSpPr>
              <p:nvPr/>
            </p:nvSpPr>
            <p:spPr bwMode="auto">
              <a:xfrm>
                <a:off x="1626" y="2893"/>
                <a:ext cx="11" cy="98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8" name="Rectangle 62"/>
              <p:cNvSpPr>
                <a:spLocks noChangeArrowheads="1"/>
              </p:cNvSpPr>
              <p:nvPr/>
            </p:nvSpPr>
            <p:spPr bwMode="auto">
              <a:xfrm>
                <a:off x="1659" y="2883"/>
                <a:ext cx="11" cy="99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599" name="Rectangle 63"/>
              <p:cNvSpPr>
                <a:spLocks noChangeArrowheads="1"/>
              </p:cNvSpPr>
              <p:nvPr/>
            </p:nvSpPr>
            <p:spPr bwMode="auto">
              <a:xfrm>
                <a:off x="1693" y="2883"/>
                <a:ext cx="11" cy="99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0" name="Rectangle 64"/>
              <p:cNvSpPr>
                <a:spLocks noChangeArrowheads="1"/>
              </p:cNvSpPr>
              <p:nvPr/>
            </p:nvSpPr>
            <p:spPr bwMode="auto">
              <a:xfrm>
                <a:off x="1726" y="2868"/>
                <a:ext cx="11" cy="101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1" name="Rectangle 65"/>
              <p:cNvSpPr>
                <a:spLocks noChangeArrowheads="1"/>
              </p:cNvSpPr>
              <p:nvPr/>
            </p:nvSpPr>
            <p:spPr bwMode="auto">
              <a:xfrm>
                <a:off x="1754" y="2843"/>
                <a:ext cx="17" cy="103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2" name="Rectangle 66"/>
              <p:cNvSpPr>
                <a:spLocks noChangeArrowheads="1"/>
              </p:cNvSpPr>
              <p:nvPr/>
            </p:nvSpPr>
            <p:spPr bwMode="auto">
              <a:xfrm>
                <a:off x="1788" y="2833"/>
                <a:ext cx="17" cy="104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3" name="Rectangle 67"/>
              <p:cNvSpPr>
                <a:spLocks noChangeArrowheads="1"/>
              </p:cNvSpPr>
              <p:nvPr/>
            </p:nvSpPr>
            <p:spPr bwMode="auto">
              <a:xfrm>
                <a:off x="1821" y="2823"/>
                <a:ext cx="11" cy="105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4" name="Rectangle 68"/>
              <p:cNvSpPr>
                <a:spLocks noChangeArrowheads="1"/>
              </p:cNvSpPr>
              <p:nvPr/>
            </p:nvSpPr>
            <p:spPr bwMode="auto">
              <a:xfrm>
                <a:off x="1855" y="2818"/>
                <a:ext cx="11" cy="106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5" name="Rectangle 69"/>
              <p:cNvSpPr>
                <a:spLocks noChangeArrowheads="1"/>
              </p:cNvSpPr>
              <p:nvPr/>
            </p:nvSpPr>
            <p:spPr bwMode="auto">
              <a:xfrm>
                <a:off x="1888" y="2808"/>
                <a:ext cx="12" cy="107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6" name="Rectangle 70"/>
              <p:cNvSpPr>
                <a:spLocks noChangeArrowheads="1"/>
              </p:cNvSpPr>
              <p:nvPr/>
            </p:nvSpPr>
            <p:spPr bwMode="auto">
              <a:xfrm>
                <a:off x="1922" y="2753"/>
                <a:ext cx="11" cy="112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7" name="Rectangle 71"/>
              <p:cNvSpPr>
                <a:spLocks noChangeArrowheads="1"/>
              </p:cNvSpPr>
              <p:nvPr/>
            </p:nvSpPr>
            <p:spPr bwMode="auto">
              <a:xfrm>
                <a:off x="1950" y="2748"/>
                <a:ext cx="17" cy="113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8" name="Rectangle 72"/>
              <p:cNvSpPr>
                <a:spLocks noChangeArrowheads="1"/>
              </p:cNvSpPr>
              <p:nvPr/>
            </p:nvSpPr>
            <p:spPr bwMode="auto">
              <a:xfrm>
                <a:off x="1983" y="2727"/>
                <a:ext cx="17" cy="115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09" name="Rectangle 73"/>
              <p:cNvSpPr>
                <a:spLocks noChangeArrowheads="1"/>
              </p:cNvSpPr>
              <p:nvPr/>
            </p:nvSpPr>
            <p:spPr bwMode="auto">
              <a:xfrm>
                <a:off x="2017" y="2727"/>
                <a:ext cx="11" cy="115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0" name="Rectangle 74"/>
              <p:cNvSpPr>
                <a:spLocks noChangeArrowheads="1"/>
              </p:cNvSpPr>
              <p:nvPr/>
            </p:nvSpPr>
            <p:spPr bwMode="auto">
              <a:xfrm>
                <a:off x="2050" y="2702"/>
                <a:ext cx="12" cy="117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1" name="Rectangle 75"/>
              <p:cNvSpPr>
                <a:spLocks noChangeArrowheads="1"/>
              </p:cNvSpPr>
              <p:nvPr/>
            </p:nvSpPr>
            <p:spPr bwMode="auto">
              <a:xfrm>
                <a:off x="2084" y="2702"/>
                <a:ext cx="11" cy="117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2" name="Rectangle 76"/>
              <p:cNvSpPr>
                <a:spLocks noChangeArrowheads="1"/>
              </p:cNvSpPr>
              <p:nvPr/>
            </p:nvSpPr>
            <p:spPr bwMode="auto">
              <a:xfrm>
                <a:off x="2117" y="2697"/>
                <a:ext cx="12" cy="118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3" name="Rectangle 77"/>
              <p:cNvSpPr>
                <a:spLocks noChangeArrowheads="1"/>
              </p:cNvSpPr>
              <p:nvPr/>
            </p:nvSpPr>
            <p:spPr bwMode="auto">
              <a:xfrm>
                <a:off x="2145" y="2692"/>
                <a:ext cx="17" cy="118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4" name="Rectangle 78"/>
              <p:cNvSpPr>
                <a:spLocks noChangeArrowheads="1"/>
              </p:cNvSpPr>
              <p:nvPr/>
            </p:nvSpPr>
            <p:spPr bwMode="auto">
              <a:xfrm>
                <a:off x="2179" y="2687"/>
                <a:ext cx="17" cy="119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5" name="Rectangle 79"/>
              <p:cNvSpPr>
                <a:spLocks noChangeArrowheads="1"/>
              </p:cNvSpPr>
              <p:nvPr/>
            </p:nvSpPr>
            <p:spPr bwMode="auto">
              <a:xfrm>
                <a:off x="2212" y="2677"/>
                <a:ext cx="17" cy="120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6" name="Rectangle 80"/>
              <p:cNvSpPr>
                <a:spLocks noChangeArrowheads="1"/>
              </p:cNvSpPr>
              <p:nvPr/>
            </p:nvSpPr>
            <p:spPr bwMode="auto">
              <a:xfrm>
                <a:off x="2246" y="2672"/>
                <a:ext cx="11" cy="120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7" name="Rectangle 81"/>
              <p:cNvSpPr>
                <a:spLocks noChangeArrowheads="1"/>
              </p:cNvSpPr>
              <p:nvPr/>
            </p:nvSpPr>
            <p:spPr bwMode="auto">
              <a:xfrm>
                <a:off x="2279" y="2662"/>
                <a:ext cx="12" cy="121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8" name="Rectangle 82"/>
              <p:cNvSpPr>
                <a:spLocks noChangeArrowheads="1"/>
              </p:cNvSpPr>
              <p:nvPr/>
            </p:nvSpPr>
            <p:spPr bwMode="auto">
              <a:xfrm>
                <a:off x="2313" y="2652"/>
                <a:ext cx="11" cy="122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19" name="Rectangle 83"/>
              <p:cNvSpPr>
                <a:spLocks noChangeArrowheads="1"/>
              </p:cNvSpPr>
              <p:nvPr/>
            </p:nvSpPr>
            <p:spPr bwMode="auto">
              <a:xfrm>
                <a:off x="2346" y="2647"/>
                <a:ext cx="12" cy="123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0" name="Rectangle 84"/>
              <p:cNvSpPr>
                <a:spLocks noChangeArrowheads="1"/>
              </p:cNvSpPr>
              <p:nvPr/>
            </p:nvSpPr>
            <p:spPr bwMode="auto">
              <a:xfrm>
                <a:off x="2374" y="2642"/>
                <a:ext cx="17" cy="123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1" name="Rectangle 85"/>
              <p:cNvSpPr>
                <a:spLocks noChangeArrowheads="1"/>
              </p:cNvSpPr>
              <p:nvPr/>
            </p:nvSpPr>
            <p:spPr bwMode="auto">
              <a:xfrm>
                <a:off x="2408" y="2637"/>
                <a:ext cx="17" cy="124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2" name="Rectangle 86"/>
              <p:cNvSpPr>
                <a:spLocks noChangeArrowheads="1"/>
              </p:cNvSpPr>
              <p:nvPr/>
            </p:nvSpPr>
            <p:spPr bwMode="auto">
              <a:xfrm>
                <a:off x="2441" y="2617"/>
                <a:ext cx="17" cy="126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3" name="Rectangle 87"/>
              <p:cNvSpPr>
                <a:spLocks noChangeArrowheads="1"/>
              </p:cNvSpPr>
              <p:nvPr/>
            </p:nvSpPr>
            <p:spPr bwMode="auto">
              <a:xfrm>
                <a:off x="2475" y="2617"/>
                <a:ext cx="11" cy="126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4" name="Rectangle 88"/>
              <p:cNvSpPr>
                <a:spLocks noChangeArrowheads="1"/>
              </p:cNvSpPr>
              <p:nvPr/>
            </p:nvSpPr>
            <p:spPr bwMode="auto">
              <a:xfrm>
                <a:off x="2508" y="2607"/>
                <a:ext cx="12" cy="127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5" name="Rectangle 89"/>
              <p:cNvSpPr>
                <a:spLocks noChangeArrowheads="1"/>
              </p:cNvSpPr>
              <p:nvPr/>
            </p:nvSpPr>
            <p:spPr bwMode="auto">
              <a:xfrm>
                <a:off x="2542" y="2602"/>
                <a:ext cx="11" cy="127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6" name="Rectangle 90"/>
              <p:cNvSpPr>
                <a:spLocks noChangeArrowheads="1"/>
              </p:cNvSpPr>
              <p:nvPr/>
            </p:nvSpPr>
            <p:spPr bwMode="auto">
              <a:xfrm>
                <a:off x="2570" y="2587"/>
                <a:ext cx="17" cy="129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7" name="Rectangle 91"/>
              <p:cNvSpPr>
                <a:spLocks noChangeArrowheads="1"/>
              </p:cNvSpPr>
              <p:nvPr/>
            </p:nvSpPr>
            <p:spPr bwMode="auto">
              <a:xfrm>
                <a:off x="2603" y="2562"/>
                <a:ext cx="17" cy="131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8" name="Rectangle 92"/>
              <p:cNvSpPr>
                <a:spLocks noChangeArrowheads="1"/>
              </p:cNvSpPr>
              <p:nvPr/>
            </p:nvSpPr>
            <p:spPr bwMode="auto">
              <a:xfrm>
                <a:off x="2637" y="2547"/>
                <a:ext cx="17" cy="133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29" name="Rectangle 93"/>
              <p:cNvSpPr>
                <a:spLocks noChangeArrowheads="1"/>
              </p:cNvSpPr>
              <p:nvPr/>
            </p:nvSpPr>
            <p:spPr bwMode="auto">
              <a:xfrm>
                <a:off x="2670" y="2521"/>
                <a:ext cx="12" cy="135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0" name="Rectangle 94"/>
              <p:cNvSpPr>
                <a:spLocks noChangeArrowheads="1"/>
              </p:cNvSpPr>
              <p:nvPr/>
            </p:nvSpPr>
            <p:spPr bwMode="auto">
              <a:xfrm>
                <a:off x="2704" y="2466"/>
                <a:ext cx="11" cy="141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1" name="Rectangle 95"/>
              <p:cNvSpPr>
                <a:spLocks noChangeArrowheads="1"/>
              </p:cNvSpPr>
              <p:nvPr/>
            </p:nvSpPr>
            <p:spPr bwMode="auto">
              <a:xfrm>
                <a:off x="2738" y="2441"/>
                <a:ext cx="11" cy="143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2" name="Rectangle 96"/>
              <p:cNvSpPr>
                <a:spLocks noChangeArrowheads="1"/>
              </p:cNvSpPr>
              <p:nvPr/>
            </p:nvSpPr>
            <p:spPr bwMode="auto">
              <a:xfrm>
                <a:off x="2771" y="2421"/>
                <a:ext cx="11" cy="145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3" name="Rectangle 97"/>
              <p:cNvSpPr>
                <a:spLocks noChangeArrowheads="1"/>
              </p:cNvSpPr>
              <p:nvPr/>
            </p:nvSpPr>
            <p:spPr bwMode="auto">
              <a:xfrm>
                <a:off x="2799" y="2416"/>
                <a:ext cx="17" cy="146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4" name="Rectangle 98"/>
              <p:cNvSpPr>
                <a:spLocks noChangeArrowheads="1"/>
              </p:cNvSpPr>
              <p:nvPr/>
            </p:nvSpPr>
            <p:spPr bwMode="auto">
              <a:xfrm>
                <a:off x="2833" y="2416"/>
                <a:ext cx="16" cy="146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5" name="Rectangle 99"/>
              <p:cNvSpPr>
                <a:spLocks noChangeArrowheads="1"/>
              </p:cNvSpPr>
              <p:nvPr/>
            </p:nvSpPr>
            <p:spPr bwMode="auto">
              <a:xfrm>
                <a:off x="2866" y="2406"/>
                <a:ext cx="11" cy="147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6" name="Rectangle 100"/>
              <p:cNvSpPr>
                <a:spLocks noChangeArrowheads="1"/>
              </p:cNvSpPr>
              <p:nvPr/>
            </p:nvSpPr>
            <p:spPr bwMode="auto">
              <a:xfrm>
                <a:off x="2900" y="2396"/>
                <a:ext cx="11" cy="148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7" name="Rectangle 101"/>
              <p:cNvSpPr>
                <a:spLocks noChangeArrowheads="1"/>
              </p:cNvSpPr>
              <p:nvPr/>
            </p:nvSpPr>
            <p:spPr bwMode="auto">
              <a:xfrm>
                <a:off x="2933" y="2386"/>
                <a:ext cx="11" cy="149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8" name="Rectangle 102"/>
              <p:cNvSpPr>
                <a:spLocks noChangeArrowheads="1"/>
              </p:cNvSpPr>
              <p:nvPr/>
            </p:nvSpPr>
            <p:spPr bwMode="auto">
              <a:xfrm>
                <a:off x="2967" y="2381"/>
                <a:ext cx="11" cy="149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39" name="Rectangle 103"/>
              <p:cNvSpPr>
                <a:spLocks noChangeArrowheads="1"/>
              </p:cNvSpPr>
              <p:nvPr/>
            </p:nvSpPr>
            <p:spPr bwMode="auto">
              <a:xfrm>
                <a:off x="2995" y="2381"/>
                <a:ext cx="16" cy="149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0" name="Rectangle 104"/>
              <p:cNvSpPr>
                <a:spLocks noChangeArrowheads="1"/>
              </p:cNvSpPr>
              <p:nvPr/>
            </p:nvSpPr>
            <p:spPr bwMode="auto">
              <a:xfrm>
                <a:off x="3028" y="2381"/>
                <a:ext cx="17" cy="149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1" name="Rectangle 105"/>
              <p:cNvSpPr>
                <a:spLocks noChangeArrowheads="1"/>
              </p:cNvSpPr>
              <p:nvPr/>
            </p:nvSpPr>
            <p:spPr bwMode="auto">
              <a:xfrm>
                <a:off x="3062" y="2351"/>
                <a:ext cx="16" cy="152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2" name="Rectangle 106"/>
              <p:cNvSpPr>
                <a:spLocks noChangeArrowheads="1"/>
              </p:cNvSpPr>
              <p:nvPr/>
            </p:nvSpPr>
            <p:spPr bwMode="auto">
              <a:xfrm>
                <a:off x="3095" y="2310"/>
                <a:ext cx="11" cy="156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3" name="Rectangle 107"/>
              <p:cNvSpPr>
                <a:spLocks noChangeArrowheads="1"/>
              </p:cNvSpPr>
              <p:nvPr/>
            </p:nvSpPr>
            <p:spPr bwMode="auto">
              <a:xfrm>
                <a:off x="3129" y="2305"/>
                <a:ext cx="11" cy="157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4" name="Rectangle 108"/>
              <p:cNvSpPr>
                <a:spLocks noChangeArrowheads="1"/>
              </p:cNvSpPr>
              <p:nvPr/>
            </p:nvSpPr>
            <p:spPr bwMode="auto">
              <a:xfrm>
                <a:off x="3162" y="2280"/>
                <a:ext cx="11" cy="159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5" name="Rectangle 109"/>
              <p:cNvSpPr>
                <a:spLocks noChangeArrowheads="1"/>
              </p:cNvSpPr>
              <p:nvPr/>
            </p:nvSpPr>
            <p:spPr bwMode="auto">
              <a:xfrm>
                <a:off x="3190" y="2275"/>
                <a:ext cx="17" cy="160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6" name="Rectangle 110"/>
              <p:cNvSpPr>
                <a:spLocks noChangeArrowheads="1"/>
              </p:cNvSpPr>
              <p:nvPr/>
            </p:nvSpPr>
            <p:spPr bwMode="auto">
              <a:xfrm>
                <a:off x="3224" y="2255"/>
                <a:ext cx="16" cy="162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7" name="Rectangle 111"/>
              <p:cNvSpPr>
                <a:spLocks noChangeArrowheads="1"/>
              </p:cNvSpPr>
              <p:nvPr/>
            </p:nvSpPr>
            <p:spPr bwMode="auto">
              <a:xfrm>
                <a:off x="3257" y="2235"/>
                <a:ext cx="17" cy="164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8" name="Rectangle 112"/>
              <p:cNvSpPr>
                <a:spLocks noChangeArrowheads="1"/>
              </p:cNvSpPr>
              <p:nvPr/>
            </p:nvSpPr>
            <p:spPr bwMode="auto">
              <a:xfrm>
                <a:off x="3291" y="2225"/>
                <a:ext cx="11" cy="165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49" name="Rectangle 113"/>
              <p:cNvSpPr>
                <a:spLocks noChangeArrowheads="1"/>
              </p:cNvSpPr>
              <p:nvPr/>
            </p:nvSpPr>
            <p:spPr bwMode="auto">
              <a:xfrm>
                <a:off x="3324" y="2215"/>
                <a:ext cx="11" cy="166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0" name="Rectangle 114"/>
              <p:cNvSpPr>
                <a:spLocks noChangeArrowheads="1"/>
              </p:cNvSpPr>
              <p:nvPr/>
            </p:nvSpPr>
            <p:spPr bwMode="auto">
              <a:xfrm>
                <a:off x="3358" y="2190"/>
                <a:ext cx="11" cy="168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1" name="Rectangle 115"/>
              <p:cNvSpPr>
                <a:spLocks noChangeArrowheads="1"/>
              </p:cNvSpPr>
              <p:nvPr/>
            </p:nvSpPr>
            <p:spPr bwMode="auto">
              <a:xfrm>
                <a:off x="3391" y="2180"/>
                <a:ext cx="11" cy="169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2" name="Rectangle 116"/>
              <p:cNvSpPr>
                <a:spLocks noChangeArrowheads="1"/>
              </p:cNvSpPr>
              <p:nvPr/>
            </p:nvSpPr>
            <p:spPr bwMode="auto">
              <a:xfrm>
                <a:off x="3419" y="2170"/>
                <a:ext cx="17" cy="170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3" name="Rectangle 117"/>
              <p:cNvSpPr>
                <a:spLocks noChangeArrowheads="1"/>
              </p:cNvSpPr>
              <p:nvPr/>
            </p:nvSpPr>
            <p:spPr bwMode="auto">
              <a:xfrm>
                <a:off x="3453" y="2170"/>
                <a:ext cx="16" cy="170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4" name="Rectangle 118"/>
              <p:cNvSpPr>
                <a:spLocks noChangeArrowheads="1"/>
              </p:cNvSpPr>
              <p:nvPr/>
            </p:nvSpPr>
            <p:spPr bwMode="auto">
              <a:xfrm>
                <a:off x="3486" y="2170"/>
                <a:ext cx="17" cy="170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5" name="Rectangle 119"/>
              <p:cNvSpPr>
                <a:spLocks noChangeArrowheads="1"/>
              </p:cNvSpPr>
              <p:nvPr/>
            </p:nvSpPr>
            <p:spPr bwMode="auto">
              <a:xfrm>
                <a:off x="3520" y="2165"/>
                <a:ext cx="11" cy="171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6" name="Rectangle 120"/>
              <p:cNvSpPr>
                <a:spLocks noChangeArrowheads="1"/>
              </p:cNvSpPr>
              <p:nvPr/>
            </p:nvSpPr>
            <p:spPr bwMode="auto">
              <a:xfrm>
                <a:off x="3553" y="2144"/>
                <a:ext cx="11" cy="173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7" name="Rectangle 121"/>
              <p:cNvSpPr>
                <a:spLocks noChangeArrowheads="1"/>
              </p:cNvSpPr>
              <p:nvPr/>
            </p:nvSpPr>
            <p:spPr bwMode="auto">
              <a:xfrm>
                <a:off x="3587" y="2139"/>
                <a:ext cx="11" cy="173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8" name="Rectangle 122"/>
              <p:cNvSpPr>
                <a:spLocks noChangeArrowheads="1"/>
              </p:cNvSpPr>
              <p:nvPr/>
            </p:nvSpPr>
            <p:spPr bwMode="auto">
              <a:xfrm>
                <a:off x="3620" y="2119"/>
                <a:ext cx="11" cy="17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59" name="Rectangle 123"/>
              <p:cNvSpPr>
                <a:spLocks noChangeArrowheads="1"/>
              </p:cNvSpPr>
              <p:nvPr/>
            </p:nvSpPr>
            <p:spPr bwMode="auto">
              <a:xfrm>
                <a:off x="3648" y="2109"/>
                <a:ext cx="17" cy="176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0" name="Rectangle 124"/>
              <p:cNvSpPr>
                <a:spLocks noChangeArrowheads="1"/>
              </p:cNvSpPr>
              <p:nvPr/>
            </p:nvSpPr>
            <p:spPr bwMode="auto">
              <a:xfrm>
                <a:off x="3682" y="2109"/>
                <a:ext cx="16" cy="176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1" name="Rectangle 125"/>
              <p:cNvSpPr>
                <a:spLocks noChangeArrowheads="1"/>
              </p:cNvSpPr>
              <p:nvPr/>
            </p:nvSpPr>
            <p:spPr bwMode="auto">
              <a:xfrm>
                <a:off x="3715" y="2079"/>
                <a:ext cx="11" cy="179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2" name="Rectangle 126"/>
              <p:cNvSpPr>
                <a:spLocks noChangeArrowheads="1"/>
              </p:cNvSpPr>
              <p:nvPr/>
            </p:nvSpPr>
            <p:spPr bwMode="auto">
              <a:xfrm>
                <a:off x="3749" y="2069"/>
                <a:ext cx="11" cy="180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3" name="Rectangle 127"/>
              <p:cNvSpPr>
                <a:spLocks noChangeArrowheads="1"/>
              </p:cNvSpPr>
              <p:nvPr/>
            </p:nvSpPr>
            <p:spPr bwMode="auto">
              <a:xfrm>
                <a:off x="3782" y="2044"/>
                <a:ext cx="11" cy="183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4" name="Rectangle 128"/>
              <p:cNvSpPr>
                <a:spLocks noChangeArrowheads="1"/>
              </p:cNvSpPr>
              <p:nvPr/>
            </p:nvSpPr>
            <p:spPr bwMode="auto">
              <a:xfrm>
                <a:off x="3816" y="2039"/>
                <a:ext cx="11" cy="183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5" name="Rectangle 129"/>
              <p:cNvSpPr>
                <a:spLocks noChangeArrowheads="1"/>
              </p:cNvSpPr>
              <p:nvPr/>
            </p:nvSpPr>
            <p:spPr bwMode="auto">
              <a:xfrm>
                <a:off x="3844" y="2024"/>
                <a:ext cx="16" cy="185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6" name="Rectangle 130"/>
              <p:cNvSpPr>
                <a:spLocks noChangeArrowheads="1"/>
              </p:cNvSpPr>
              <p:nvPr/>
            </p:nvSpPr>
            <p:spPr bwMode="auto">
              <a:xfrm>
                <a:off x="3877" y="2019"/>
                <a:ext cx="17" cy="18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7" name="Rectangle 131"/>
              <p:cNvSpPr>
                <a:spLocks noChangeArrowheads="1"/>
              </p:cNvSpPr>
              <p:nvPr/>
            </p:nvSpPr>
            <p:spPr bwMode="auto">
              <a:xfrm>
                <a:off x="3911" y="2019"/>
                <a:ext cx="11" cy="18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8" name="Rectangle 132"/>
              <p:cNvSpPr>
                <a:spLocks noChangeArrowheads="1"/>
              </p:cNvSpPr>
              <p:nvPr/>
            </p:nvSpPr>
            <p:spPr bwMode="auto">
              <a:xfrm>
                <a:off x="3944" y="2019"/>
                <a:ext cx="11" cy="18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69" name="Rectangle 133"/>
              <p:cNvSpPr>
                <a:spLocks noChangeArrowheads="1"/>
              </p:cNvSpPr>
              <p:nvPr/>
            </p:nvSpPr>
            <p:spPr bwMode="auto">
              <a:xfrm>
                <a:off x="3978" y="1974"/>
                <a:ext cx="11" cy="190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0" name="Rectangle 134"/>
              <p:cNvSpPr>
                <a:spLocks noChangeArrowheads="1"/>
              </p:cNvSpPr>
              <p:nvPr/>
            </p:nvSpPr>
            <p:spPr bwMode="auto">
              <a:xfrm>
                <a:off x="4011" y="1933"/>
                <a:ext cx="12" cy="194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1" name="Rectangle 135"/>
              <p:cNvSpPr>
                <a:spLocks noChangeArrowheads="1"/>
              </p:cNvSpPr>
              <p:nvPr/>
            </p:nvSpPr>
            <p:spPr bwMode="auto">
              <a:xfrm>
                <a:off x="4039" y="1928"/>
                <a:ext cx="17" cy="195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2" name="Rectangle 136"/>
              <p:cNvSpPr>
                <a:spLocks noChangeArrowheads="1"/>
              </p:cNvSpPr>
              <p:nvPr/>
            </p:nvSpPr>
            <p:spPr bwMode="auto">
              <a:xfrm>
                <a:off x="4073" y="1928"/>
                <a:ext cx="17" cy="195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3" name="Rectangle 137"/>
              <p:cNvSpPr>
                <a:spLocks noChangeArrowheads="1"/>
              </p:cNvSpPr>
              <p:nvPr/>
            </p:nvSpPr>
            <p:spPr bwMode="auto">
              <a:xfrm>
                <a:off x="4106" y="1923"/>
                <a:ext cx="17" cy="195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4" name="Rectangle 138"/>
              <p:cNvSpPr>
                <a:spLocks noChangeArrowheads="1"/>
              </p:cNvSpPr>
              <p:nvPr/>
            </p:nvSpPr>
            <p:spPr bwMode="auto">
              <a:xfrm>
                <a:off x="4140" y="1908"/>
                <a:ext cx="11" cy="197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5" name="Rectangle 139"/>
              <p:cNvSpPr>
                <a:spLocks noChangeArrowheads="1"/>
              </p:cNvSpPr>
              <p:nvPr/>
            </p:nvSpPr>
            <p:spPr bwMode="auto">
              <a:xfrm>
                <a:off x="4173" y="1903"/>
                <a:ext cx="12" cy="197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6" name="Rectangle 140"/>
              <p:cNvSpPr>
                <a:spLocks noChangeArrowheads="1"/>
              </p:cNvSpPr>
              <p:nvPr/>
            </p:nvSpPr>
            <p:spPr bwMode="auto">
              <a:xfrm>
                <a:off x="4207" y="1893"/>
                <a:ext cx="11" cy="198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7" name="Rectangle 141"/>
              <p:cNvSpPr>
                <a:spLocks noChangeArrowheads="1"/>
              </p:cNvSpPr>
              <p:nvPr/>
            </p:nvSpPr>
            <p:spPr bwMode="auto">
              <a:xfrm>
                <a:off x="4235" y="1893"/>
                <a:ext cx="17" cy="198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8" name="Rectangle 142"/>
              <p:cNvSpPr>
                <a:spLocks noChangeArrowheads="1"/>
              </p:cNvSpPr>
              <p:nvPr/>
            </p:nvSpPr>
            <p:spPr bwMode="auto">
              <a:xfrm>
                <a:off x="4268" y="1863"/>
                <a:ext cx="17" cy="201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79" name="Rectangle 143"/>
              <p:cNvSpPr>
                <a:spLocks noChangeArrowheads="1"/>
              </p:cNvSpPr>
              <p:nvPr/>
            </p:nvSpPr>
            <p:spPr bwMode="auto">
              <a:xfrm>
                <a:off x="4302" y="1858"/>
                <a:ext cx="17" cy="202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0" name="Rectangle 144"/>
              <p:cNvSpPr>
                <a:spLocks noChangeArrowheads="1"/>
              </p:cNvSpPr>
              <p:nvPr/>
            </p:nvSpPr>
            <p:spPr bwMode="auto">
              <a:xfrm>
                <a:off x="4335" y="1838"/>
                <a:ext cx="12" cy="204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1" name="Rectangle 145"/>
              <p:cNvSpPr>
                <a:spLocks noChangeArrowheads="1"/>
              </p:cNvSpPr>
              <p:nvPr/>
            </p:nvSpPr>
            <p:spPr bwMode="auto">
              <a:xfrm>
                <a:off x="4369" y="1798"/>
                <a:ext cx="11" cy="2080"/>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2" name="Rectangle 146"/>
              <p:cNvSpPr>
                <a:spLocks noChangeArrowheads="1"/>
              </p:cNvSpPr>
              <p:nvPr/>
            </p:nvSpPr>
            <p:spPr bwMode="auto">
              <a:xfrm>
                <a:off x="4402" y="1783"/>
                <a:ext cx="12" cy="209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3" name="Rectangle 147"/>
              <p:cNvSpPr>
                <a:spLocks noChangeArrowheads="1"/>
              </p:cNvSpPr>
              <p:nvPr/>
            </p:nvSpPr>
            <p:spPr bwMode="auto">
              <a:xfrm>
                <a:off x="4436" y="1753"/>
                <a:ext cx="11" cy="2125"/>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4" name="Rectangle 148"/>
              <p:cNvSpPr>
                <a:spLocks noChangeArrowheads="1"/>
              </p:cNvSpPr>
              <p:nvPr/>
            </p:nvSpPr>
            <p:spPr bwMode="auto">
              <a:xfrm>
                <a:off x="4464" y="1747"/>
                <a:ext cx="17" cy="213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5" name="Rectangle 149"/>
              <p:cNvSpPr>
                <a:spLocks noChangeArrowheads="1"/>
              </p:cNvSpPr>
              <p:nvPr/>
            </p:nvSpPr>
            <p:spPr bwMode="auto">
              <a:xfrm>
                <a:off x="4497" y="1732"/>
                <a:ext cx="17" cy="214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6" name="Rectangle 150"/>
              <p:cNvSpPr>
                <a:spLocks noChangeArrowheads="1"/>
              </p:cNvSpPr>
              <p:nvPr/>
            </p:nvSpPr>
            <p:spPr bwMode="auto">
              <a:xfrm>
                <a:off x="4531" y="1707"/>
                <a:ext cx="17" cy="217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7" name="Rectangle 151"/>
              <p:cNvSpPr>
                <a:spLocks noChangeArrowheads="1"/>
              </p:cNvSpPr>
              <p:nvPr/>
            </p:nvSpPr>
            <p:spPr bwMode="auto">
              <a:xfrm>
                <a:off x="4564" y="1697"/>
                <a:ext cx="12" cy="218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8" name="Rectangle 152"/>
              <p:cNvSpPr>
                <a:spLocks noChangeArrowheads="1"/>
              </p:cNvSpPr>
              <p:nvPr/>
            </p:nvSpPr>
            <p:spPr bwMode="auto">
              <a:xfrm>
                <a:off x="4598" y="1682"/>
                <a:ext cx="11" cy="219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89" name="Rectangle 153"/>
              <p:cNvSpPr>
                <a:spLocks noChangeArrowheads="1"/>
              </p:cNvSpPr>
              <p:nvPr/>
            </p:nvSpPr>
            <p:spPr bwMode="auto">
              <a:xfrm>
                <a:off x="4631" y="1677"/>
                <a:ext cx="12" cy="220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0" name="Rectangle 154"/>
              <p:cNvSpPr>
                <a:spLocks noChangeArrowheads="1"/>
              </p:cNvSpPr>
              <p:nvPr/>
            </p:nvSpPr>
            <p:spPr bwMode="auto">
              <a:xfrm>
                <a:off x="4659" y="1677"/>
                <a:ext cx="17" cy="220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1" name="Rectangle 155"/>
              <p:cNvSpPr>
                <a:spLocks noChangeArrowheads="1"/>
              </p:cNvSpPr>
              <p:nvPr/>
            </p:nvSpPr>
            <p:spPr bwMode="auto">
              <a:xfrm>
                <a:off x="4693" y="1672"/>
                <a:ext cx="17" cy="220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2" name="Rectangle 156"/>
              <p:cNvSpPr>
                <a:spLocks noChangeArrowheads="1"/>
              </p:cNvSpPr>
              <p:nvPr/>
            </p:nvSpPr>
            <p:spPr bwMode="auto">
              <a:xfrm>
                <a:off x="4726" y="1662"/>
                <a:ext cx="17" cy="221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3" name="Rectangle 157"/>
              <p:cNvSpPr>
                <a:spLocks noChangeArrowheads="1"/>
              </p:cNvSpPr>
              <p:nvPr/>
            </p:nvSpPr>
            <p:spPr bwMode="auto">
              <a:xfrm>
                <a:off x="4760" y="1662"/>
                <a:ext cx="11" cy="221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4" name="Rectangle 158"/>
              <p:cNvSpPr>
                <a:spLocks noChangeArrowheads="1"/>
              </p:cNvSpPr>
              <p:nvPr/>
            </p:nvSpPr>
            <p:spPr bwMode="auto">
              <a:xfrm>
                <a:off x="4793" y="1647"/>
                <a:ext cx="12" cy="223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5" name="Rectangle 159"/>
              <p:cNvSpPr>
                <a:spLocks noChangeArrowheads="1"/>
              </p:cNvSpPr>
              <p:nvPr/>
            </p:nvSpPr>
            <p:spPr bwMode="auto">
              <a:xfrm>
                <a:off x="4827" y="1642"/>
                <a:ext cx="11" cy="223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6" name="Rectangle 160"/>
              <p:cNvSpPr>
                <a:spLocks noChangeArrowheads="1"/>
              </p:cNvSpPr>
              <p:nvPr/>
            </p:nvSpPr>
            <p:spPr bwMode="auto">
              <a:xfrm>
                <a:off x="4855" y="1642"/>
                <a:ext cx="17" cy="223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7" name="Rectangle 161"/>
              <p:cNvSpPr>
                <a:spLocks noChangeArrowheads="1"/>
              </p:cNvSpPr>
              <p:nvPr/>
            </p:nvSpPr>
            <p:spPr bwMode="auto">
              <a:xfrm>
                <a:off x="4888" y="1612"/>
                <a:ext cx="17" cy="226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8" name="Rectangle 162"/>
              <p:cNvSpPr>
                <a:spLocks noChangeArrowheads="1"/>
              </p:cNvSpPr>
              <p:nvPr/>
            </p:nvSpPr>
            <p:spPr bwMode="auto">
              <a:xfrm>
                <a:off x="4922" y="1592"/>
                <a:ext cx="17" cy="228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699" name="Rectangle 163"/>
              <p:cNvSpPr>
                <a:spLocks noChangeArrowheads="1"/>
              </p:cNvSpPr>
              <p:nvPr/>
            </p:nvSpPr>
            <p:spPr bwMode="auto">
              <a:xfrm>
                <a:off x="4955" y="1582"/>
                <a:ext cx="12" cy="2296"/>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0" name="Rectangle 164"/>
              <p:cNvSpPr>
                <a:spLocks noChangeArrowheads="1"/>
              </p:cNvSpPr>
              <p:nvPr/>
            </p:nvSpPr>
            <p:spPr bwMode="auto">
              <a:xfrm>
                <a:off x="4989" y="1577"/>
                <a:ext cx="11" cy="230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1" name="Rectangle 165"/>
              <p:cNvSpPr>
                <a:spLocks noChangeArrowheads="1"/>
              </p:cNvSpPr>
              <p:nvPr/>
            </p:nvSpPr>
            <p:spPr bwMode="auto">
              <a:xfrm>
                <a:off x="5023" y="1557"/>
                <a:ext cx="11" cy="2321"/>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2" name="Rectangle 166"/>
              <p:cNvSpPr>
                <a:spLocks noChangeArrowheads="1"/>
              </p:cNvSpPr>
              <p:nvPr/>
            </p:nvSpPr>
            <p:spPr bwMode="auto">
              <a:xfrm>
                <a:off x="5050" y="1546"/>
                <a:ext cx="17" cy="233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3" name="Rectangle 167"/>
              <p:cNvSpPr>
                <a:spLocks noChangeArrowheads="1"/>
              </p:cNvSpPr>
              <p:nvPr/>
            </p:nvSpPr>
            <p:spPr bwMode="auto">
              <a:xfrm>
                <a:off x="5084" y="1536"/>
                <a:ext cx="17" cy="234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4" name="Rectangle 168"/>
              <p:cNvSpPr>
                <a:spLocks noChangeArrowheads="1"/>
              </p:cNvSpPr>
              <p:nvPr/>
            </p:nvSpPr>
            <p:spPr bwMode="auto">
              <a:xfrm>
                <a:off x="5118" y="1501"/>
                <a:ext cx="16" cy="237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5" name="Rectangle 169"/>
              <p:cNvSpPr>
                <a:spLocks noChangeArrowheads="1"/>
              </p:cNvSpPr>
              <p:nvPr/>
            </p:nvSpPr>
            <p:spPr bwMode="auto">
              <a:xfrm>
                <a:off x="5151" y="1486"/>
                <a:ext cx="17" cy="239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6" name="Rectangle 170"/>
              <p:cNvSpPr>
                <a:spLocks noChangeArrowheads="1"/>
              </p:cNvSpPr>
              <p:nvPr/>
            </p:nvSpPr>
            <p:spPr bwMode="auto">
              <a:xfrm>
                <a:off x="5185" y="1426"/>
                <a:ext cx="11" cy="245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7" name="Rectangle 171"/>
              <p:cNvSpPr>
                <a:spLocks noChangeArrowheads="1"/>
              </p:cNvSpPr>
              <p:nvPr/>
            </p:nvSpPr>
            <p:spPr bwMode="auto">
              <a:xfrm>
                <a:off x="5218" y="1411"/>
                <a:ext cx="11" cy="246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8" name="Rectangle 172"/>
              <p:cNvSpPr>
                <a:spLocks noChangeArrowheads="1"/>
              </p:cNvSpPr>
              <p:nvPr/>
            </p:nvSpPr>
            <p:spPr bwMode="auto">
              <a:xfrm>
                <a:off x="5252" y="1406"/>
                <a:ext cx="11" cy="247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09" name="Rectangle 173"/>
              <p:cNvSpPr>
                <a:spLocks noChangeArrowheads="1"/>
              </p:cNvSpPr>
              <p:nvPr/>
            </p:nvSpPr>
            <p:spPr bwMode="auto">
              <a:xfrm>
                <a:off x="5280" y="1361"/>
                <a:ext cx="16" cy="2517"/>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0" name="Rectangle 174"/>
              <p:cNvSpPr>
                <a:spLocks noChangeArrowheads="1"/>
              </p:cNvSpPr>
              <p:nvPr/>
            </p:nvSpPr>
            <p:spPr bwMode="auto">
              <a:xfrm>
                <a:off x="5313" y="1356"/>
                <a:ext cx="17" cy="2522"/>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1" name="Rectangle 175"/>
              <p:cNvSpPr>
                <a:spLocks noChangeArrowheads="1"/>
              </p:cNvSpPr>
              <p:nvPr/>
            </p:nvSpPr>
            <p:spPr bwMode="auto">
              <a:xfrm>
                <a:off x="5347" y="1305"/>
                <a:ext cx="16" cy="257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2" name="Rectangle 176"/>
              <p:cNvSpPr>
                <a:spLocks noChangeArrowheads="1"/>
              </p:cNvSpPr>
              <p:nvPr/>
            </p:nvSpPr>
            <p:spPr bwMode="auto">
              <a:xfrm>
                <a:off x="5380" y="1295"/>
                <a:ext cx="11" cy="258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3" name="Rectangle 177"/>
              <p:cNvSpPr>
                <a:spLocks noChangeArrowheads="1"/>
              </p:cNvSpPr>
              <p:nvPr/>
            </p:nvSpPr>
            <p:spPr bwMode="auto">
              <a:xfrm>
                <a:off x="5414" y="1290"/>
                <a:ext cx="11" cy="258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4" name="Rectangle 178"/>
              <p:cNvSpPr>
                <a:spLocks noChangeArrowheads="1"/>
              </p:cNvSpPr>
              <p:nvPr/>
            </p:nvSpPr>
            <p:spPr bwMode="auto">
              <a:xfrm>
                <a:off x="5447" y="1260"/>
                <a:ext cx="11" cy="261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5" name="Rectangle 179"/>
              <p:cNvSpPr>
                <a:spLocks noChangeArrowheads="1"/>
              </p:cNvSpPr>
              <p:nvPr/>
            </p:nvSpPr>
            <p:spPr bwMode="auto">
              <a:xfrm>
                <a:off x="5481" y="1250"/>
                <a:ext cx="11" cy="262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6" name="Rectangle 180"/>
              <p:cNvSpPr>
                <a:spLocks noChangeArrowheads="1"/>
              </p:cNvSpPr>
              <p:nvPr/>
            </p:nvSpPr>
            <p:spPr bwMode="auto">
              <a:xfrm>
                <a:off x="5509" y="1245"/>
                <a:ext cx="16" cy="2633"/>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7" name="Rectangle 181"/>
              <p:cNvSpPr>
                <a:spLocks noChangeArrowheads="1"/>
              </p:cNvSpPr>
              <p:nvPr/>
            </p:nvSpPr>
            <p:spPr bwMode="auto">
              <a:xfrm>
                <a:off x="5542" y="1200"/>
                <a:ext cx="17" cy="267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8" name="Rectangle 182"/>
              <p:cNvSpPr>
                <a:spLocks noChangeArrowheads="1"/>
              </p:cNvSpPr>
              <p:nvPr/>
            </p:nvSpPr>
            <p:spPr bwMode="auto">
              <a:xfrm>
                <a:off x="5576" y="1190"/>
                <a:ext cx="16" cy="2688"/>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19" name="Rectangle 183"/>
              <p:cNvSpPr>
                <a:spLocks noChangeArrowheads="1"/>
              </p:cNvSpPr>
              <p:nvPr/>
            </p:nvSpPr>
            <p:spPr bwMode="auto">
              <a:xfrm>
                <a:off x="5609" y="1019"/>
                <a:ext cx="11" cy="2859"/>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20" name="Rectangle 184"/>
              <p:cNvSpPr>
                <a:spLocks noChangeArrowheads="1"/>
              </p:cNvSpPr>
              <p:nvPr/>
            </p:nvSpPr>
            <p:spPr bwMode="auto">
              <a:xfrm>
                <a:off x="5643" y="134"/>
                <a:ext cx="11" cy="3744"/>
              </a:xfrm>
              <a:prstGeom prst="rect">
                <a:avLst/>
              </a:prstGeom>
              <a:solidFill>
                <a:srgbClr val="800080"/>
              </a:solidFill>
              <a:ln w="6">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21" name="Line 185"/>
              <p:cNvSpPr>
                <a:spLocks noChangeShapeType="1"/>
              </p:cNvSpPr>
              <p:nvPr/>
            </p:nvSpPr>
            <p:spPr bwMode="auto">
              <a:xfrm>
                <a:off x="508" y="1009"/>
                <a:ext cx="1" cy="2869"/>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2" name="Line 186"/>
              <p:cNvSpPr>
                <a:spLocks noChangeShapeType="1"/>
              </p:cNvSpPr>
              <p:nvPr/>
            </p:nvSpPr>
            <p:spPr bwMode="auto">
              <a:xfrm>
                <a:off x="480" y="3878"/>
                <a:ext cx="2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3" name="Line 187"/>
              <p:cNvSpPr>
                <a:spLocks noChangeShapeType="1"/>
              </p:cNvSpPr>
              <p:nvPr/>
            </p:nvSpPr>
            <p:spPr bwMode="auto">
              <a:xfrm>
                <a:off x="480" y="3160"/>
                <a:ext cx="2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4" name="Line 188"/>
              <p:cNvSpPr>
                <a:spLocks noChangeShapeType="1"/>
              </p:cNvSpPr>
              <p:nvPr/>
            </p:nvSpPr>
            <p:spPr bwMode="auto">
              <a:xfrm>
                <a:off x="480" y="2446"/>
                <a:ext cx="2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5" name="Line 189"/>
              <p:cNvSpPr>
                <a:spLocks noChangeShapeType="1"/>
              </p:cNvSpPr>
              <p:nvPr/>
            </p:nvSpPr>
            <p:spPr bwMode="auto">
              <a:xfrm>
                <a:off x="480" y="1727"/>
                <a:ext cx="2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6" name="Line 190"/>
              <p:cNvSpPr>
                <a:spLocks noChangeShapeType="1"/>
              </p:cNvSpPr>
              <p:nvPr/>
            </p:nvSpPr>
            <p:spPr bwMode="auto">
              <a:xfrm>
                <a:off x="480" y="1009"/>
                <a:ext cx="28"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727" name="Rectangle 191"/>
              <p:cNvSpPr>
                <a:spLocks noChangeArrowheads="1"/>
              </p:cNvSpPr>
              <p:nvPr/>
            </p:nvSpPr>
            <p:spPr bwMode="auto">
              <a:xfrm rot="16200000">
                <a:off x="354" y="3242"/>
                <a:ext cx="40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rgbClr val="000000"/>
                    </a:solidFill>
                    <a:effectLst/>
                    <a:latin typeface="Arial" pitchFamily="34" charset="0"/>
                    <a:cs typeface="Arial" pitchFamily="34" charset="0"/>
                  </a:rPr>
                  <a:t>Azerbaijan</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728" name="Rectangle 192"/>
              <p:cNvSpPr>
                <a:spLocks noChangeArrowheads="1"/>
              </p:cNvSpPr>
              <p:nvPr/>
            </p:nvSpPr>
            <p:spPr bwMode="auto">
              <a:xfrm rot="16200000">
                <a:off x="482" y="3195"/>
                <a:ext cx="33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Pakistan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29" name="Rectangle 193"/>
              <p:cNvSpPr>
                <a:spLocks noChangeArrowheads="1"/>
              </p:cNvSpPr>
              <p:nvPr/>
            </p:nvSpPr>
            <p:spPr bwMode="auto">
              <a:xfrm>
                <a:off x="816" y="3059"/>
                <a:ext cx="139" cy="181"/>
              </a:xfrm>
              <a:prstGeom prst="rect">
                <a:avLst/>
              </a:prstGeom>
              <a:solidFill>
                <a:srgbClr val="FFCC00"/>
              </a:solidFill>
              <a:ln w="0">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30" name="Rectangle 194"/>
              <p:cNvSpPr>
                <a:spLocks noChangeArrowheads="1"/>
              </p:cNvSpPr>
              <p:nvPr/>
            </p:nvSpPr>
            <p:spPr bwMode="auto">
              <a:xfrm rot="16200000">
                <a:off x="778" y="3071"/>
                <a:ext cx="20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India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1" name="Rectangle 195"/>
              <p:cNvSpPr>
                <a:spLocks noChangeArrowheads="1"/>
              </p:cNvSpPr>
              <p:nvPr/>
            </p:nvSpPr>
            <p:spPr bwMode="auto">
              <a:xfrm rot="16200000">
                <a:off x="474" y="2955"/>
                <a:ext cx="55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Guinea-Bissau</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2" name="Rectangle 196"/>
              <p:cNvSpPr>
                <a:spLocks noChangeArrowheads="1"/>
              </p:cNvSpPr>
              <p:nvPr/>
            </p:nvSpPr>
            <p:spPr bwMode="auto">
              <a:xfrm rot="16200000">
                <a:off x="5493" y="1024"/>
                <a:ext cx="18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USA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3" name="Rectangle 197"/>
              <p:cNvSpPr>
                <a:spLocks noChangeArrowheads="1"/>
              </p:cNvSpPr>
              <p:nvPr/>
            </p:nvSpPr>
            <p:spPr bwMode="auto">
              <a:xfrm rot="16200000">
                <a:off x="779" y="2906"/>
                <a:ext cx="40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Mauritania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4" name="Rectangle 198"/>
              <p:cNvSpPr>
                <a:spLocks noChangeArrowheads="1"/>
              </p:cNvSpPr>
              <p:nvPr/>
            </p:nvSpPr>
            <p:spPr bwMode="auto">
              <a:xfrm rot="16200000">
                <a:off x="856" y="2901"/>
                <a:ext cx="369"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Tajikistan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5" name="Rectangle 199"/>
              <p:cNvSpPr>
                <a:spLocks noChangeArrowheads="1"/>
              </p:cNvSpPr>
              <p:nvPr/>
            </p:nvSpPr>
            <p:spPr bwMode="auto">
              <a:xfrm rot="16200000">
                <a:off x="983" y="2831"/>
                <a:ext cx="31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rgbClr val="000000"/>
                    </a:solidFill>
                    <a:effectLst/>
                    <a:latin typeface="Arial" pitchFamily="34" charset="0"/>
                    <a:cs typeface="Arial" pitchFamily="34" charset="0"/>
                  </a:rPr>
                  <a:t>Jamaica</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736" name="Rectangle 200"/>
              <p:cNvSpPr>
                <a:spLocks noChangeArrowheads="1"/>
              </p:cNvSpPr>
              <p:nvPr/>
            </p:nvSpPr>
            <p:spPr bwMode="auto">
              <a:xfrm rot="16200000">
                <a:off x="1159" y="2838"/>
                <a:ext cx="22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Brazil</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7" name="Rectangle 201"/>
              <p:cNvSpPr>
                <a:spLocks noChangeArrowheads="1"/>
              </p:cNvSpPr>
              <p:nvPr/>
            </p:nvSpPr>
            <p:spPr bwMode="auto">
              <a:xfrm rot="16200000">
                <a:off x="1199" y="2718"/>
                <a:ext cx="41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Philippines</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8" name="Rectangle 202"/>
              <p:cNvSpPr>
                <a:spLocks noChangeArrowheads="1"/>
              </p:cNvSpPr>
              <p:nvPr/>
            </p:nvSpPr>
            <p:spPr bwMode="auto">
              <a:xfrm rot="16200000">
                <a:off x="1366" y="2686"/>
                <a:ext cx="33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Morocco</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39" name="Rectangle 203"/>
              <p:cNvSpPr>
                <a:spLocks noChangeArrowheads="1"/>
              </p:cNvSpPr>
              <p:nvPr/>
            </p:nvSpPr>
            <p:spPr bwMode="auto">
              <a:xfrm rot="16200000">
                <a:off x="1470" y="2659"/>
                <a:ext cx="330"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Ecuador</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5741" name="Rectangle 205"/>
            <p:cNvSpPr>
              <a:spLocks noChangeArrowheads="1"/>
            </p:cNvSpPr>
            <p:nvPr/>
          </p:nvSpPr>
          <p:spPr bwMode="auto">
            <a:xfrm rot="16200000">
              <a:off x="1601" y="2607"/>
              <a:ext cx="32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Armenia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2" name="Rectangle 206"/>
            <p:cNvSpPr>
              <a:spLocks noChangeArrowheads="1"/>
            </p:cNvSpPr>
            <p:nvPr/>
          </p:nvSpPr>
          <p:spPr bwMode="auto">
            <a:xfrm rot="16200000">
              <a:off x="1716" y="2558"/>
              <a:ext cx="352"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Mongolia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3" name="Rectangle 207"/>
            <p:cNvSpPr>
              <a:spLocks noChangeArrowheads="1"/>
            </p:cNvSpPr>
            <p:nvPr/>
          </p:nvSpPr>
          <p:spPr bwMode="auto">
            <a:xfrm rot="16200000">
              <a:off x="1917" y="2544"/>
              <a:ext cx="21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Togo</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4" name="Rectangle 208"/>
            <p:cNvSpPr>
              <a:spLocks noChangeArrowheads="1"/>
            </p:cNvSpPr>
            <p:nvPr/>
          </p:nvSpPr>
          <p:spPr bwMode="auto">
            <a:xfrm rot="16200000">
              <a:off x="1967" y="2392"/>
              <a:ext cx="44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Kazakhstan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5" name="Rectangle 209"/>
            <p:cNvSpPr>
              <a:spLocks noChangeArrowheads="1"/>
            </p:cNvSpPr>
            <p:nvPr/>
          </p:nvSpPr>
          <p:spPr bwMode="auto">
            <a:xfrm rot="16200000">
              <a:off x="2179" y="2446"/>
              <a:ext cx="27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Ghana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6" name="Rectangle 210"/>
            <p:cNvSpPr>
              <a:spLocks noChangeArrowheads="1"/>
            </p:cNvSpPr>
            <p:nvPr/>
          </p:nvSpPr>
          <p:spPr bwMode="auto">
            <a:xfrm rot="16200000">
              <a:off x="2332" y="2425"/>
              <a:ext cx="23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Benin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7" name="Rectangle 211"/>
            <p:cNvSpPr>
              <a:spLocks noChangeArrowheads="1"/>
            </p:cNvSpPr>
            <p:nvPr/>
          </p:nvSpPr>
          <p:spPr bwMode="auto">
            <a:xfrm rot="16200000">
              <a:off x="2383" y="2317"/>
              <a:ext cx="39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Cambodia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8" name="Rectangle 212"/>
            <p:cNvSpPr>
              <a:spLocks noChangeArrowheads="1"/>
            </p:cNvSpPr>
            <p:nvPr/>
          </p:nvSpPr>
          <p:spPr bwMode="auto">
            <a:xfrm rot="16200000">
              <a:off x="2587" y="2355"/>
              <a:ext cx="18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Haiti</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49" name="Rectangle 213"/>
            <p:cNvSpPr>
              <a:spLocks noChangeArrowheads="1"/>
            </p:cNvSpPr>
            <p:nvPr/>
          </p:nvSpPr>
          <p:spPr bwMode="auto">
            <a:xfrm>
              <a:off x="2805" y="2185"/>
              <a:ext cx="139" cy="211"/>
            </a:xfrm>
            <a:prstGeom prst="rect">
              <a:avLst/>
            </a:prstGeom>
            <a:solidFill>
              <a:srgbClr val="FF6600"/>
            </a:solidFill>
            <a:ln w="0">
              <a:solidFill>
                <a:srgbClr val="FFFF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5750" name="Rectangle 214"/>
            <p:cNvSpPr>
              <a:spLocks noChangeArrowheads="1"/>
            </p:cNvSpPr>
            <p:nvPr/>
          </p:nvSpPr>
          <p:spPr bwMode="auto">
            <a:xfrm rot="16200000">
              <a:off x="2755" y="2212"/>
              <a:ext cx="240"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China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1" name="Rectangle 215"/>
            <p:cNvSpPr>
              <a:spLocks noChangeArrowheads="1"/>
            </p:cNvSpPr>
            <p:nvPr/>
          </p:nvSpPr>
          <p:spPr bwMode="auto">
            <a:xfrm rot="16200000">
              <a:off x="2883" y="2153"/>
              <a:ext cx="307"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Uganda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2" name="Rectangle 216"/>
            <p:cNvSpPr>
              <a:spLocks noChangeArrowheads="1"/>
            </p:cNvSpPr>
            <p:nvPr/>
          </p:nvSpPr>
          <p:spPr bwMode="auto">
            <a:xfrm rot="16200000">
              <a:off x="3078" y="2124"/>
              <a:ext cx="17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Mali</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3" name="Rectangle 217"/>
            <p:cNvSpPr>
              <a:spLocks noChangeArrowheads="1"/>
            </p:cNvSpPr>
            <p:nvPr/>
          </p:nvSpPr>
          <p:spPr bwMode="auto">
            <a:xfrm rot="16200000">
              <a:off x="3090" y="1941"/>
              <a:ext cx="419"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Kyrgyzstan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4" name="Rectangle 218"/>
            <p:cNvSpPr>
              <a:spLocks noChangeArrowheads="1"/>
            </p:cNvSpPr>
            <p:nvPr/>
          </p:nvSpPr>
          <p:spPr bwMode="auto">
            <a:xfrm rot="16200000">
              <a:off x="3266" y="1939"/>
              <a:ext cx="32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err="1" smtClean="0">
                  <a:ln>
                    <a:noFill/>
                  </a:ln>
                  <a:solidFill>
                    <a:srgbClr val="000000"/>
                  </a:solidFill>
                  <a:effectLst/>
                  <a:latin typeface="Arial" pitchFamily="34" charset="0"/>
                  <a:cs typeface="Arial" pitchFamily="34" charset="0"/>
                </a:rPr>
                <a:t>Senegal</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755" name="Rectangle 219"/>
            <p:cNvSpPr>
              <a:spLocks noChangeArrowheads="1"/>
            </p:cNvSpPr>
            <p:nvPr/>
          </p:nvSpPr>
          <p:spPr bwMode="auto">
            <a:xfrm rot="16200000">
              <a:off x="3375" y="1942"/>
              <a:ext cx="296"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Estonia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6" name="Rectangle 220"/>
            <p:cNvSpPr>
              <a:spLocks noChangeArrowheads="1"/>
            </p:cNvSpPr>
            <p:nvPr/>
          </p:nvSpPr>
          <p:spPr bwMode="auto">
            <a:xfrm rot="16200000">
              <a:off x="3290" y="1712"/>
              <a:ext cx="66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Republic of Korea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7" name="Rectangle 221"/>
            <p:cNvSpPr>
              <a:spLocks noChangeArrowheads="1"/>
            </p:cNvSpPr>
            <p:nvPr/>
          </p:nvSpPr>
          <p:spPr bwMode="auto">
            <a:xfrm rot="16200000">
              <a:off x="3480" y="1767"/>
              <a:ext cx="475"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Mozambique</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8" name="Rectangle 222"/>
            <p:cNvSpPr>
              <a:spLocks noChangeArrowheads="1"/>
            </p:cNvSpPr>
            <p:nvPr/>
          </p:nvSpPr>
          <p:spPr bwMode="auto">
            <a:xfrm rot="16200000">
              <a:off x="3640" y="1786"/>
              <a:ext cx="35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Lithuania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59" name="Rectangle 223"/>
            <p:cNvSpPr>
              <a:spLocks noChangeArrowheads="1"/>
            </p:cNvSpPr>
            <p:nvPr/>
          </p:nvSpPr>
          <p:spPr bwMode="auto">
            <a:xfrm rot="16200000">
              <a:off x="3755" y="1780"/>
              <a:ext cx="330"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Moldova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0" name="Rectangle 224"/>
            <p:cNvSpPr>
              <a:spLocks noChangeArrowheads="1"/>
            </p:cNvSpPr>
            <p:nvPr/>
          </p:nvSpPr>
          <p:spPr bwMode="auto">
            <a:xfrm rot="16200000">
              <a:off x="3853" y="1702"/>
              <a:ext cx="32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Panama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1" name="Rectangle 225"/>
            <p:cNvSpPr>
              <a:spLocks noChangeArrowheads="1"/>
            </p:cNvSpPr>
            <p:nvPr/>
          </p:nvSpPr>
          <p:spPr bwMode="auto">
            <a:xfrm rot="16200000">
              <a:off x="3962" y="1647"/>
              <a:ext cx="37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Argentina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2" name="Rectangle 226"/>
            <p:cNvSpPr>
              <a:spLocks noChangeArrowheads="1"/>
            </p:cNvSpPr>
            <p:nvPr/>
          </p:nvSpPr>
          <p:spPr bwMode="auto">
            <a:xfrm rot="16200000">
              <a:off x="3833" y="1345"/>
              <a:ext cx="88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Bosnia and Herzegovina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3" name="Rectangle 227"/>
            <p:cNvSpPr>
              <a:spLocks noChangeArrowheads="1"/>
            </p:cNvSpPr>
            <p:nvPr/>
          </p:nvSpPr>
          <p:spPr bwMode="auto">
            <a:xfrm rot="16200000">
              <a:off x="4171" y="1474"/>
              <a:ext cx="469"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Madagascar</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4" name="Rectangle 228"/>
            <p:cNvSpPr>
              <a:spLocks noChangeArrowheads="1"/>
            </p:cNvSpPr>
            <p:nvPr/>
          </p:nvSpPr>
          <p:spPr bwMode="auto">
            <a:xfrm rot="16200000">
              <a:off x="4369" y="1521"/>
              <a:ext cx="27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Mexico</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5" name="Rectangle 229"/>
            <p:cNvSpPr>
              <a:spLocks noChangeArrowheads="1"/>
            </p:cNvSpPr>
            <p:nvPr/>
          </p:nvSpPr>
          <p:spPr bwMode="auto">
            <a:xfrm rot="16200000">
              <a:off x="4455" y="1467"/>
              <a:ext cx="29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Zambia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6" name="Rectangle 230"/>
            <p:cNvSpPr>
              <a:spLocks noChangeArrowheads="1"/>
            </p:cNvSpPr>
            <p:nvPr/>
          </p:nvSpPr>
          <p:spPr bwMode="auto">
            <a:xfrm rot="16200000">
              <a:off x="4537" y="1433"/>
              <a:ext cx="330"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Slovakia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7" name="Rectangle 231"/>
            <p:cNvSpPr>
              <a:spLocks noChangeArrowheads="1"/>
            </p:cNvSpPr>
            <p:nvPr/>
          </p:nvSpPr>
          <p:spPr bwMode="auto">
            <a:xfrm rot="16200000">
              <a:off x="4685" y="1461"/>
              <a:ext cx="22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Cuba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8" name="Rectangle 232"/>
            <p:cNvSpPr>
              <a:spLocks noChangeArrowheads="1"/>
            </p:cNvSpPr>
            <p:nvPr/>
          </p:nvSpPr>
          <p:spPr bwMode="auto">
            <a:xfrm rot="16200000">
              <a:off x="4757" y="1398"/>
              <a:ext cx="279"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Austria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69" name="Rectangle 233"/>
            <p:cNvSpPr>
              <a:spLocks noChangeArrowheads="1"/>
            </p:cNvSpPr>
            <p:nvPr/>
          </p:nvSpPr>
          <p:spPr bwMode="auto">
            <a:xfrm rot="16200000">
              <a:off x="4797" y="1253"/>
              <a:ext cx="45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Netherlands</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0" name="Rectangle 234"/>
            <p:cNvSpPr>
              <a:spLocks noChangeArrowheads="1"/>
            </p:cNvSpPr>
            <p:nvPr/>
          </p:nvSpPr>
          <p:spPr bwMode="auto">
            <a:xfrm rot="16200000">
              <a:off x="4939" y="1240"/>
              <a:ext cx="374"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Botswana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1" name="Rectangle 235"/>
            <p:cNvSpPr>
              <a:spLocks noChangeArrowheads="1"/>
            </p:cNvSpPr>
            <p:nvPr/>
          </p:nvSpPr>
          <p:spPr bwMode="auto">
            <a:xfrm rot="16200000">
              <a:off x="5064" y="1180"/>
              <a:ext cx="313"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Canada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2" name="Rectangle 236"/>
            <p:cNvSpPr>
              <a:spLocks noChangeArrowheads="1"/>
            </p:cNvSpPr>
            <p:nvPr/>
          </p:nvSpPr>
          <p:spPr bwMode="auto">
            <a:xfrm rot="16200000">
              <a:off x="5176" y="1135"/>
              <a:ext cx="291"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Croatia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3" name="Rectangle 237"/>
            <p:cNvSpPr>
              <a:spLocks noChangeArrowheads="1"/>
            </p:cNvSpPr>
            <p:nvPr/>
          </p:nvSpPr>
          <p:spPr bwMode="auto">
            <a:xfrm rot="16200000">
              <a:off x="5291" y="1027"/>
              <a:ext cx="318" cy="9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smtClean="0">
                  <a:ln>
                    <a:noFill/>
                  </a:ln>
                  <a:solidFill>
                    <a:srgbClr val="000000"/>
                  </a:solidFill>
                  <a:effectLst/>
                  <a:latin typeface="Arial" pitchFamily="34" charset="0"/>
                  <a:cs typeface="Arial" pitchFamily="34" charset="0"/>
                </a:rPr>
                <a:t>Rwanda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4" name="Rectangle 238"/>
            <p:cNvSpPr>
              <a:spLocks noChangeArrowheads="1"/>
            </p:cNvSpPr>
            <p:nvPr/>
          </p:nvSpPr>
          <p:spPr bwMode="auto">
            <a:xfrm>
              <a:off x="313" y="3833"/>
              <a:ext cx="16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5" name="Rectangle 239"/>
            <p:cNvSpPr>
              <a:spLocks noChangeArrowheads="1"/>
            </p:cNvSpPr>
            <p:nvPr/>
          </p:nvSpPr>
          <p:spPr bwMode="auto">
            <a:xfrm>
              <a:off x="313" y="3114"/>
              <a:ext cx="16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6" name="Rectangle 240"/>
            <p:cNvSpPr>
              <a:spLocks noChangeArrowheads="1"/>
            </p:cNvSpPr>
            <p:nvPr/>
          </p:nvSpPr>
          <p:spPr bwMode="auto">
            <a:xfrm>
              <a:off x="268" y="2396"/>
              <a:ext cx="21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10%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7" name="Rectangle 241"/>
            <p:cNvSpPr>
              <a:spLocks noChangeArrowheads="1"/>
            </p:cNvSpPr>
            <p:nvPr/>
          </p:nvSpPr>
          <p:spPr bwMode="auto">
            <a:xfrm>
              <a:off x="268" y="1682"/>
              <a:ext cx="21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15%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8" name="Rectangle 242"/>
            <p:cNvSpPr>
              <a:spLocks noChangeArrowheads="1"/>
            </p:cNvSpPr>
            <p:nvPr/>
          </p:nvSpPr>
          <p:spPr bwMode="auto">
            <a:xfrm>
              <a:off x="268" y="964"/>
              <a:ext cx="218" cy="10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20%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5779" name="Rectangle 243"/>
            <p:cNvSpPr>
              <a:spLocks noChangeArrowheads="1"/>
            </p:cNvSpPr>
            <p:nvPr/>
          </p:nvSpPr>
          <p:spPr bwMode="auto">
            <a:xfrm rot="16200000">
              <a:off x="-1532" y="2189"/>
              <a:ext cx="342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b="1" dirty="0" smtClean="0">
                  <a:solidFill>
                    <a:srgbClr val="000000"/>
                  </a:solidFill>
                  <a:latin typeface="Arial" pitchFamily="34" charset="0"/>
                  <a:cs typeface="Arial" pitchFamily="34" charset="0"/>
                </a:rPr>
                <a:t>Доля расходов на здравоохранение от общих государственных расходов,</a:t>
              </a:r>
              <a:r>
                <a:rPr kumimoji="0" lang="ru-RU" sz="1100" b="1" i="0" u="none" strike="noStrike" cap="none" normalizeH="0" baseline="0" dirty="0" smtClean="0">
                  <a:ln>
                    <a:noFill/>
                  </a:ln>
                  <a:solidFill>
                    <a:srgbClr val="000000"/>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493713" y="1722438"/>
            <a:ext cx="8193087" cy="785812"/>
          </a:xfrm>
        </p:spPr>
        <p:txBody>
          <a:bodyPr/>
          <a:lstStyle/>
          <a:p>
            <a:pPr marL="533400" indent="-533400" eaLnBrk="1" hangingPunct="1">
              <a:lnSpc>
                <a:spcPct val="80000"/>
              </a:lnSpc>
              <a:buClr>
                <a:schemeClr val="tx1"/>
              </a:buClr>
              <a:buSzPct val="60000"/>
              <a:defRPr/>
            </a:pPr>
            <a:r>
              <a:rPr lang="ru-RU" dirty="0" smtClean="0">
                <a:latin typeface="Book Antiqua" pitchFamily="18" charset="0"/>
              </a:rPr>
              <a:t>Полезным вариантом могут являться </a:t>
            </a:r>
            <a:r>
              <a:rPr lang="ru-RU" u="sng" dirty="0" smtClean="0">
                <a:latin typeface="Book Antiqua" pitchFamily="18" charset="0"/>
              </a:rPr>
              <a:t>целевые налоги</a:t>
            </a:r>
            <a:endParaRPr lang="en-US" dirty="0" smtClean="0">
              <a:latin typeface="Book Antiqua" pitchFamily="18" charset="0"/>
            </a:endParaRPr>
          </a:p>
          <a:p>
            <a:pPr marL="533400" indent="-533400" eaLnBrk="1" hangingPunct="1">
              <a:lnSpc>
                <a:spcPct val="80000"/>
              </a:lnSpc>
              <a:buClr>
                <a:schemeClr val="tx1"/>
              </a:buClr>
              <a:buSzPct val="60000"/>
              <a:defRPr/>
            </a:pPr>
            <a:endParaRPr lang="en-US" dirty="0" smtClean="0">
              <a:latin typeface="Book Antiqua" pitchFamily="18" charset="0"/>
            </a:endParaRPr>
          </a:p>
          <a:p>
            <a:pPr marL="914400" lvl="1" indent="-457200" eaLnBrk="1" hangingPunct="1">
              <a:lnSpc>
                <a:spcPct val="80000"/>
              </a:lnSpc>
              <a:buClr>
                <a:schemeClr val="tx1"/>
              </a:buClr>
              <a:buFont typeface="Wingdings" pitchFamily="2" charset="2"/>
              <a:buChar char="§"/>
              <a:defRPr/>
            </a:pPr>
            <a:r>
              <a:rPr lang="ru-RU" sz="1800" dirty="0" smtClean="0">
                <a:latin typeface="Book Antiqua" pitchFamily="18" charset="0"/>
              </a:rPr>
              <a:t>Часто критикуются с позиций государственного финансирования,  но представляют собой популярный вариант решения проблемы для различных стран. </a:t>
            </a:r>
            <a:endParaRPr lang="en-US" sz="1800" dirty="0" smtClean="0">
              <a:latin typeface="Book Antiqua" pitchFamily="18" charset="0"/>
            </a:endParaRPr>
          </a:p>
          <a:p>
            <a:pPr marL="914400" lvl="1" indent="-457200" eaLnBrk="1" hangingPunct="1">
              <a:lnSpc>
                <a:spcPct val="80000"/>
              </a:lnSpc>
              <a:buClr>
                <a:schemeClr val="tx1"/>
              </a:buClr>
              <a:buFont typeface="Wingdings" pitchFamily="2" charset="2"/>
              <a:buChar char="§"/>
              <a:defRPr/>
            </a:pPr>
            <a:r>
              <a:rPr lang="ru-RU" sz="1800" dirty="0" smtClean="0">
                <a:latin typeface="Book Antiqua" pitchFamily="18" charset="0"/>
              </a:rPr>
              <a:t>Таиланд использует «налоги на пороки» (табак, алкогольные напитки, азартные игры) с целью финансирования системы здравоохранения</a:t>
            </a:r>
            <a:r>
              <a:rPr lang="en-US" sz="1800" dirty="0" smtClean="0">
                <a:latin typeface="Book Antiqua" pitchFamily="18" charset="0"/>
              </a:rPr>
              <a:t>.</a:t>
            </a:r>
          </a:p>
          <a:p>
            <a:pPr marL="914400" lvl="1" indent="-457200" eaLnBrk="1" hangingPunct="1">
              <a:lnSpc>
                <a:spcPct val="80000"/>
              </a:lnSpc>
              <a:buClr>
                <a:schemeClr val="tx1"/>
              </a:buClr>
              <a:buFont typeface="Wingdings" pitchFamily="2" charset="2"/>
              <a:buChar char="§"/>
              <a:defRPr/>
            </a:pPr>
            <a:r>
              <a:rPr lang="ru-RU" sz="1800" dirty="0" smtClean="0">
                <a:latin typeface="Book Antiqua" pitchFamily="18" charset="0"/>
              </a:rPr>
              <a:t>В Гане </a:t>
            </a:r>
            <a:r>
              <a:rPr lang="en-US" sz="1800" dirty="0" smtClean="0">
                <a:latin typeface="Book Antiqua" pitchFamily="18" charset="0"/>
              </a:rPr>
              <a:t>2</a:t>
            </a:r>
            <a:r>
              <a:rPr lang="ru-RU" sz="1800" dirty="0" smtClean="0">
                <a:latin typeface="Book Antiqua" pitchFamily="18" charset="0"/>
              </a:rPr>
              <a:t>,</a:t>
            </a:r>
            <a:r>
              <a:rPr lang="en-US" sz="1800" dirty="0" smtClean="0">
                <a:latin typeface="Book Antiqua" pitchFamily="18" charset="0"/>
              </a:rPr>
              <a:t>5% </a:t>
            </a:r>
            <a:r>
              <a:rPr lang="ru-RU" sz="1800" dirty="0" smtClean="0">
                <a:latin typeface="Book Antiqua" pitchFamily="18" charset="0"/>
              </a:rPr>
              <a:t>от взимаемого НДС поступает в фонд медицинского страхования</a:t>
            </a:r>
            <a:r>
              <a:rPr lang="en-US" sz="1800" dirty="0" smtClean="0">
                <a:latin typeface="Book Antiqua" pitchFamily="18" charset="0"/>
              </a:rPr>
              <a:t>.</a:t>
            </a:r>
          </a:p>
          <a:p>
            <a:pPr marL="914400" lvl="1" indent="-457200" eaLnBrk="1" hangingPunct="1">
              <a:lnSpc>
                <a:spcPct val="80000"/>
              </a:lnSpc>
              <a:buClr>
                <a:schemeClr val="tx1"/>
              </a:buClr>
              <a:buFont typeface="Wingdings" pitchFamily="2" charset="2"/>
              <a:buChar char="§"/>
              <a:defRPr/>
            </a:pPr>
            <a:endParaRPr lang="en-US" sz="1800" b="1" dirty="0" smtClean="0">
              <a:latin typeface="Book Antiqua" pitchFamily="18" charset="0"/>
            </a:endParaRPr>
          </a:p>
          <a:p>
            <a:pPr marL="914400" lvl="1" indent="-457200" eaLnBrk="1" hangingPunct="1">
              <a:lnSpc>
                <a:spcPct val="80000"/>
              </a:lnSpc>
              <a:buClr>
                <a:schemeClr val="tx1"/>
              </a:buClr>
              <a:buFont typeface="Wingdings" pitchFamily="2" charset="2"/>
              <a:buChar char="§"/>
              <a:defRPr/>
            </a:pPr>
            <a:r>
              <a:rPr lang="ru-RU" sz="1800" b="1" i="1" dirty="0" smtClean="0">
                <a:solidFill>
                  <a:srgbClr val="0070C0"/>
                </a:solidFill>
                <a:effectLst>
                  <a:outerShdw blurRad="38100" dist="38100" dir="2700000" algn="tl">
                    <a:srgbClr val="000000">
                      <a:alpha val="43137"/>
                    </a:srgbClr>
                  </a:outerShdw>
                </a:effectLst>
                <a:latin typeface="Book Antiqua" pitchFamily="18" charset="0"/>
              </a:rPr>
              <a:t>В соответствии с новым законом Российская Федерация уже увеличила размер целевых налогов</a:t>
            </a:r>
            <a:r>
              <a:rPr lang="en-US" sz="1800" b="1" i="1" dirty="0" smtClean="0">
                <a:solidFill>
                  <a:srgbClr val="0070C0"/>
                </a:solidFill>
                <a:effectLst>
                  <a:outerShdw blurRad="38100" dist="38100" dir="2700000" algn="tl">
                    <a:srgbClr val="000000">
                      <a:alpha val="43137"/>
                    </a:srgbClr>
                  </a:outerShdw>
                </a:effectLst>
                <a:latin typeface="Book Antiqua" pitchFamily="18" charset="0"/>
              </a:rPr>
              <a:t>.</a:t>
            </a:r>
          </a:p>
          <a:p>
            <a:pPr marL="914400" lvl="1" indent="-457200" eaLnBrk="1" hangingPunct="1">
              <a:lnSpc>
                <a:spcPct val="80000"/>
              </a:lnSpc>
              <a:buClr>
                <a:schemeClr val="tx1"/>
              </a:buClr>
              <a:buFont typeface="Wingdings" pitchFamily="2" charset="2"/>
              <a:buChar char="§"/>
              <a:defRPr/>
            </a:pPr>
            <a:r>
              <a:rPr lang="ru-RU" sz="1800" b="1" i="1" dirty="0" smtClean="0">
                <a:solidFill>
                  <a:srgbClr val="0070C0"/>
                </a:solidFill>
                <a:effectLst>
                  <a:outerShdw blurRad="38100" dist="38100" dir="2700000" algn="tl">
                    <a:srgbClr val="000000">
                      <a:alpha val="43137"/>
                    </a:srgbClr>
                  </a:outerShdw>
                </a:effectLst>
                <a:latin typeface="Book Antiqua" pitchFamily="18" charset="0"/>
              </a:rPr>
              <a:t>Существует ли возможность в будущем повысить «налоги на пороки»</a:t>
            </a:r>
            <a:r>
              <a:rPr lang="en-US" sz="1800" b="1" i="1" dirty="0" smtClean="0">
                <a:solidFill>
                  <a:srgbClr val="0070C0"/>
                </a:solidFill>
                <a:effectLst>
                  <a:outerShdw blurRad="38100" dist="38100" dir="2700000" algn="tl">
                    <a:srgbClr val="000000">
                      <a:alpha val="43137"/>
                    </a:srgbClr>
                  </a:outerShdw>
                </a:effectLst>
                <a:latin typeface="Book Antiqua" pitchFamily="18" charset="0"/>
              </a:rPr>
              <a:t>?</a:t>
            </a:r>
          </a:p>
          <a:p>
            <a:pPr marL="914400" lvl="1" indent="-457200" eaLnBrk="1" hangingPunct="1">
              <a:lnSpc>
                <a:spcPct val="80000"/>
              </a:lnSpc>
              <a:buClr>
                <a:schemeClr val="tx1"/>
              </a:buClr>
              <a:buFontTx/>
              <a:buNone/>
              <a:defRPr/>
            </a:pPr>
            <a:endParaRPr lang="en-US" sz="1800" dirty="0" smtClean="0">
              <a:latin typeface="Book Antiqua" pitchFamily="18" charset="0"/>
            </a:endParaRPr>
          </a:p>
          <a:p>
            <a:pPr marL="914400" lvl="1" indent="-457200" eaLnBrk="1" hangingPunct="1">
              <a:lnSpc>
                <a:spcPct val="80000"/>
              </a:lnSpc>
              <a:buClr>
                <a:schemeClr val="tx1"/>
              </a:buClr>
              <a:buFont typeface="Wingdings" pitchFamily="2" charset="2"/>
              <a:buChar char="§"/>
              <a:defRPr/>
            </a:pPr>
            <a:endParaRPr lang="en-US" sz="1800" dirty="0" smtClean="0">
              <a:latin typeface="Book Antiqua" pitchFamily="18" charset="0"/>
            </a:endParaRPr>
          </a:p>
          <a:p>
            <a:pPr marL="533400" indent="-533400" eaLnBrk="1" hangingPunct="1">
              <a:lnSpc>
                <a:spcPct val="80000"/>
              </a:lnSpc>
              <a:buClr>
                <a:schemeClr val="tx1"/>
              </a:buClr>
              <a:buSzPct val="60000"/>
              <a:defRPr/>
            </a:pPr>
            <a:endParaRPr lang="en-US" sz="2000" dirty="0" smtClean="0">
              <a:latin typeface="Book Antiqua" pitchFamily="18" charset="0"/>
            </a:endParaRPr>
          </a:p>
          <a:p>
            <a:pPr marL="533400" indent="-533400" eaLnBrk="1" hangingPunct="1">
              <a:lnSpc>
                <a:spcPct val="80000"/>
              </a:lnSpc>
              <a:buClr>
                <a:schemeClr val="tx1"/>
              </a:buClr>
              <a:buSzPct val="60000"/>
              <a:defRPr/>
            </a:pPr>
            <a:endParaRPr lang="en-US" sz="2000" dirty="0" smtClean="0">
              <a:latin typeface="Book Antiqua" pitchFamily="18" charset="0"/>
            </a:endParaRPr>
          </a:p>
          <a:p>
            <a:pPr eaLnBrk="1" hangingPunct="1">
              <a:defRPr/>
            </a:pPr>
            <a:endParaRPr lang="en-US" dirty="0" smtClean="0"/>
          </a:p>
        </p:txBody>
      </p:sp>
      <p:sp>
        <p:nvSpPr>
          <p:cNvPr id="24579" name="Rectangle 1035"/>
          <p:cNvSpPr>
            <a:spLocks noGrp="1" noChangeArrowheads="1"/>
          </p:cNvSpPr>
          <p:nvPr>
            <p:ph type="title"/>
          </p:nvPr>
        </p:nvSpPr>
        <p:spPr>
          <a:xfrm>
            <a:off x="0" y="695325"/>
            <a:ext cx="9144000" cy="855663"/>
          </a:xfrm>
        </p:spPr>
        <p:txBody>
          <a:bodyPr/>
          <a:lstStyle/>
          <a:p>
            <a:pPr eaLnBrk="1" hangingPunct="1"/>
            <a:r>
              <a:rPr lang="ru-RU" sz="2800" dirty="0" smtClean="0">
                <a:latin typeface="Book Antiqua" pitchFamily="18" charset="0"/>
              </a:rPr>
              <a:t>Источники фискального пространства для здравоохранения</a:t>
            </a:r>
            <a:endParaRPr lang="en-US" sz="2800" dirty="0" smtClean="0">
              <a:latin typeface="Book Antiqua" pitchFamily="18" charset="0"/>
            </a:endParaRPr>
          </a:p>
        </p:txBody>
      </p:sp>
      <p:sp>
        <p:nvSpPr>
          <p:cNvPr id="24580" name="Slide Number Placeholder 3"/>
          <p:cNvSpPr>
            <a:spLocks noGrp="1"/>
          </p:cNvSpPr>
          <p:nvPr>
            <p:ph type="sldNum" sz="quarter" idx="12"/>
          </p:nvPr>
        </p:nvSpPr>
        <p:spPr>
          <a:noFill/>
        </p:spPr>
        <p:txBody>
          <a:bodyPr/>
          <a:lstStyle/>
          <a:p>
            <a:fld id="{1B1BB9A9-9EF4-489A-9B30-9EE7A1FB4050}"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ru-RU" dirty="0" smtClean="0"/>
              <a:t>Налоги на табак</a:t>
            </a:r>
            <a:endParaRPr lang="en-US" dirty="0" smtClean="0"/>
          </a:p>
        </p:txBody>
      </p:sp>
      <p:graphicFrame>
        <p:nvGraphicFramePr>
          <p:cNvPr id="21507" name="Content Placeholder 6"/>
          <p:cNvGraphicFramePr>
            <a:graphicFrameLocks noGrp="1"/>
          </p:cNvGraphicFramePr>
          <p:nvPr>
            <p:ph idx="1"/>
          </p:nvPr>
        </p:nvGraphicFramePr>
        <p:xfrm>
          <a:off x="406400" y="1862138"/>
          <a:ext cx="8331200" cy="3484562"/>
        </p:xfrm>
        <a:graphic>
          <a:graphicData uri="http://schemas.openxmlformats.org/presentationml/2006/ole">
            <mc:AlternateContent xmlns:mc="http://schemas.openxmlformats.org/markup-compatibility/2006">
              <mc:Choice xmlns:v="urn:schemas-microsoft-com:vml" Requires="v">
                <p:oleObj spid="_x0000_s112643" name="Chart" r:id="rId4" imgW="8334412" imgH="3486240" progId="Excel.Sheet.8">
                  <p:embed/>
                </p:oleObj>
              </mc:Choice>
              <mc:Fallback>
                <p:oleObj name="Chart" r:id="rId4" imgW="8334412" imgH="3486240" progId="Excel.Sheet.8">
                  <p:embed/>
                  <p:pic>
                    <p:nvPicPr>
                      <p:cNvPr id="0" name="Content Placeholder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862138"/>
                        <a:ext cx="8331200" cy="3484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8" name="Slide Number Placeholder 3"/>
          <p:cNvSpPr>
            <a:spLocks noGrp="1"/>
          </p:cNvSpPr>
          <p:nvPr>
            <p:ph type="sldNum" sz="quarter" idx="12"/>
          </p:nvPr>
        </p:nvSpPr>
        <p:spPr>
          <a:noFill/>
        </p:spPr>
        <p:txBody>
          <a:bodyPr/>
          <a:lstStyle/>
          <a:p>
            <a:fld id="{32A5031F-C475-4AD2-94C6-004B566F3FA3}" type="slidenum">
              <a:rPr lang="en-US" smtClean="0"/>
              <a:pPr/>
              <a:t>17</a:t>
            </a:fld>
            <a:endParaRPr lang="en-US" smtClean="0"/>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25603" name="Rectangle 1035"/>
          <p:cNvSpPr>
            <a:spLocks noGrp="1" noChangeArrowheads="1"/>
          </p:cNvSpPr>
          <p:nvPr>
            <p:ph type="title"/>
          </p:nvPr>
        </p:nvSpPr>
        <p:spPr>
          <a:xfrm>
            <a:off x="0" y="619125"/>
            <a:ext cx="9144000" cy="855663"/>
          </a:xfrm>
        </p:spPr>
        <p:txBody>
          <a:bodyPr/>
          <a:lstStyle/>
          <a:p>
            <a:pPr eaLnBrk="1" hangingPunct="1"/>
            <a:r>
              <a:rPr lang="ru-RU" sz="2800" dirty="0" smtClean="0">
                <a:latin typeface="Book Antiqua" pitchFamily="18" charset="0"/>
              </a:rPr>
              <a:t>Фискальное пространство для здравоохранения</a:t>
            </a:r>
            <a:endParaRPr lang="en-US" sz="2800" dirty="0" smtClean="0">
              <a:latin typeface="Book Antiqua" pitchFamily="18" charset="0"/>
            </a:endParaRPr>
          </a:p>
        </p:txBody>
      </p:sp>
      <p:sp>
        <p:nvSpPr>
          <p:cNvPr id="25605" name="Right Arrow 7"/>
          <p:cNvSpPr>
            <a:spLocks noChangeArrowheads="1"/>
          </p:cNvSpPr>
          <p:nvPr/>
        </p:nvSpPr>
        <p:spPr bwMode="auto">
          <a:xfrm>
            <a:off x="1927225" y="3243263"/>
            <a:ext cx="555625" cy="476250"/>
          </a:xfrm>
          <a:prstGeom prst="rightArrow">
            <a:avLst>
              <a:gd name="adj1" fmla="val 50000"/>
              <a:gd name="adj2" fmla="val 49864"/>
            </a:avLst>
          </a:prstGeom>
          <a:solidFill>
            <a:srgbClr val="FF9933"/>
          </a:solidFill>
          <a:ln w="9525" algn="ctr">
            <a:solidFill>
              <a:srgbClr val="FF9933"/>
            </a:solidFill>
            <a:round/>
            <a:headEnd/>
            <a:tailEnd/>
          </a:ln>
        </p:spPr>
        <p:txBody>
          <a:bodyPr rot="10800000" vert="eaVert" wrap="none" anchor="ctr"/>
          <a:lstStyle/>
          <a:p>
            <a:pPr algn="ctr"/>
            <a:endParaRPr lang="ru-RU"/>
          </a:p>
        </p:txBody>
      </p:sp>
      <p:sp>
        <p:nvSpPr>
          <p:cNvPr id="25606" name="Slide Number Placeholder 5"/>
          <p:cNvSpPr>
            <a:spLocks noGrp="1"/>
          </p:cNvSpPr>
          <p:nvPr>
            <p:ph type="sldNum" sz="quarter" idx="12"/>
          </p:nvPr>
        </p:nvSpPr>
        <p:spPr>
          <a:noFill/>
        </p:spPr>
        <p:txBody>
          <a:bodyPr/>
          <a:lstStyle/>
          <a:p>
            <a:fld id="{ED20E1A9-26C2-4032-9D34-F55E161B5E5B}" type="slidenum">
              <a:rPr lang="en-US" smtClean="0"/>
              <a:pPr/>
              <a:t>18</a:t>
            </a:fld>
            <a:endParaRPr lang="en-US" smtClean="0"/>
          </a:p>
        </p:txBody>
      </p:sp>
      <p:grpSp>
        <p:nvGrpSpPr>
          <p:cNvPr id="2" name="Group 3"/>
          <p:cNvGrpSpPr>
            <a:grpSpLocks noChangeAspect="1"/>
          </p:cNvGrpSpPr>
          <p:nvPr/>
        </p:nvGrpSpPr>
        <p:grpSpPr bwMode="auto">
          <a:xfrm>
            <a:off x="1544638" y="1549400"/>
            <a:ext cx="6513514" cy="4279900"/>
            <a:chOff x="973" y="976"/>
            <a:chExt cx="4103" cy="2696"/>
          </a:xfrm>
        </p:grpSpPr>
        <p:sp>
          <p:nvSpPr>
            <p:cNvPr id="59394" name="AutoShape 2"/>
            <p:cNvSpPr>
              <a:spLocks noChangeAspect="1" noChangeArrowheads="1" noTextEdit="1"/>
            </p:cNvSpPr>
            <p:nvPr/>
          </p:nvSpPr>
          <p:spPr bwMode="auto">
            <a:xfrm>
              <a:off x="996" y="976"/>
              <a:ext cx="3684" cy="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396" name="Rectangle 4"/>
            <p:cNvSpPr>
              <a:spLocks noChangeArrowheads="1"/>
            </p:cNvSpPr>
            <p:nvPr/>
          </p:nvSpPr>
          <p:spPr bwMode="auto">
            <a:xfrm>
              <a:off x="1027" y="1005"/>
              <a:ext cx="3623" cy="26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397" name="Rectangle 5"/>
            <p:cNvSpPr>
              <a:spLocks noChangeArrowheads="1"/>
            </p:cNvSpPr>
            <p:nvPr/>
          </p:nvSpPr>
          <p:spPr bwMode="auto">
            <a:xfrm>
              <a:off x="1029" y="1009"/>
              <a:ext cx="3619" cy="2629"/>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398" name="Rectangle 6"/>
            <p:cNvSpPr>
              <a:spLocks noChangeArrowheads="1"/>
            </p:cNvSpPr>
            <p:nvPr/>
          </p:nvSpPr>
          <p:spPr bwMode="auto">
            <a:xfrm>
              <a:off x="1731" y="1334"/>
              <a:ext cx="2215" cy="2214"/>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9399" name="Freeform 7"/>
            <p:cNvSpPr>
              <a:spLocks/>
            </p:cNvSpPr>
            <p:nvPr/>
          </p:nvSpPr>
          <p:spPr bwMode="auto">
            <a:xfrm>
              <a:off x="2837" y="2442"/>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0" name="Freeform 8"/>
            <p:cNvSpPr>
              <a:spLocks/>
            </p:cNvSpPr>
            <p:nvPr/>
          </p:nvSpPr>
          <p:spPr bwMode="auto">
            <a:xfrm>
              <a:off x="2739" y="2337"/>
              <a:ext cx="199" cy="188"/>
            </a:xfrm>
            <a:custGeom>
              <a:avLst/>
              <a:gdLst/>
              <a:ahLst/>
              <a:cxnLst>
                <a:cxn ang="0">
                  <a:pos x="45" y="0"/>
                </a:cxn>
                <a:cxn ang="0">
                  <a:pos x="91" y="33"/>
                </a:cxn>
                <a:cxn ang="0">
                  <a:pos x="74" y="86"/>
                </a:cxn>
                <a:cxn ang="0">
                  <a:pos x="17" y="86"/>
                </a:cxn>
                <a:cxn ang="0">
                  <a:pos x="0" y="33"/>
                </a:cxn>
                <a:cxn ang="0">
                  <a:pos x="45" y="0"/>
                </a:cxn>
              </a:cxnLst>
              <a:rect l="0" t="0" r="r" b="b"/>
              <a:pathLst>
                <a:path w="91" h="86">
                  <a:moveTo>
                    <a:pt x="45" y="0"/>
                  </a:moveTo>
                  <a:lnTo>
                    <a:pt x="91" y="33"/>
                  </a:lnTo>
                  <a:lnTo>
                    <a:pt x="74" y="86"/>
                  </a:lnTo>
                  <a:lnTo>
                    <a:pt x="17" y="86"/>
                  </a:lnTo>
                  <a:lnTo>
                    <a:pt x="0" y="33"/>
                  </a:lnTo>
                  <a:lnTo>
                    <a:pt x="45"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1" name="Freeform 9"/>
            <p:cNvSpPr>
              <a:spLocks/>
            </p:cNvSpPr>
            <p:nvPr/>
          </p:nvSpPr>
          <p:spPr bwMode="auto">
            <a:xfrm>
              <a:off x="2638" y="2231"/>
              <a:ext cx="399" cy="380"/>
            </a:xfrm>
            <a:custGeom>
              <a:avLst/>
              <a:gdLst/>
              <a:ahLst/>
              <a:cxnLst>
                <a:cxn ang="0">
                  <a:pos x="91" y="0"/>
                </a:cxn>
                <a:cxn ang="0">
                  <a:pos x="182" y="66"/>
                </a:cxn>
                <a:cxn ang="0">
                  <a:pos x="148" y="173"/>
                </a:cxn>
                <a:cxn ang="0">
                  <a:pos x="35" y="173"/>
                </a:cxn>
                <a:cxn ang="0">
                  <a:pos x="0" y="66"/>
                </a:cxn>
                <a:cxn ang="0">
                  <a:pos x="91" y="0"/>
                </a:cxn>
              </a:cxnLst>
              <a:rect l="0" t="0" r="r" b="b"/>
              <a:pathLst>
                <a:path w="182" h="173">
                  <a:moveTo>
                    <a:pt x="91" y="0"/>
                  </a:moveTo>
                  <a:lnTo>
                    <a:pt x="182" y="66"/>
                  </a:lnTo>
                  <a:lnTo>
                    <a:pt x="148" y="173"/>
                  </a:lnTo>
                  <a:lnTo>
                    <a:pt x="35" y="173"/>
                  </a:lnTo>
                  <a:lnTo>
                    <a:pt x="0" y="66"/>
                  </a:lnTo>
                  <a:lnTo>
                    <a:pt x="91"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2" name="Freeform 10"/>
            <p:cNvSpPr>
              <a:spLocks/>
            </p:cNvSpPr>
            <p:nvPr/>
          </p:nvSpPr>
          <p:spPr bwMode="auto">
            <a:xfrm>
              <a:off x="2539" y="2126"/>
              <a:ext cx="599" cy="571"/>
            </a:xfrm>
            <a:custGeom>
              <a:avLst/>
              <a:gdLst/>
              <a:ahLst/>
              <a:cxnLst>
                <a:cxn ang="0">
                  <a:pos x="136" y="0"/>
                </a:cxn>
                <a:cxn ang="0">
                  <a:pos x="273" y="99"/>
                </a:cxn>
                <a:cxn ang="0">
                  <a:pos x="221" y="260"/>
                </a:cxn>
                <a:cxn ang="0">
                  <a:pos x="52" y="260"/>
                </a:cxn>
                <a:cxn ang="0">
                  <a:pos x="0" y="99"/>
                </a:cxn>
                <a:cxn ang="0">
                  <a:pos x="136" y="0"/>
                </a:cxn>
              </a:cxnLst>
              <a:rect l="0" t="0" r="r" b="b"/>
              <a:pathLst>
                <a:path w="273" h="260">
                  <a:moveTo>
                    <a:pt x="136" y="0"/>
                  </a:moveTo>
                  <a:lnTo>
                    <a:pt x="273" y="99"/>
                  </a:lnTo>
                  <a:lnTo>
                    <a:pt x="221" y="260"/>
                  </a:lnTo>
                  <a:lnTo>
                    <a:pt x="52" y="260"/>
                  </a:lnTo>
                  <a:lnTo>
                    <a:pt x="0" y="99"/>
                  </a:lnTo>
                  <a:lnTo>
                    <a:pt x="136"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3" name="Freeform 11"/>
            <p:cNvSpPr>
              <a:spLocks/>
            </p:cNvSpPr>
            <p:nvPr/>
          </p:nvSpPr>
          <p:spPr bwMode="auto">
            <a:xfrm>
              <a:off x="2438" y="2021"/>
              <a:ext cx="799" cy="759"/>
            </a:xfrm>
            <a:custGeom>
              <a:avLst/>
              <a:gdLst/>
              <a:ahLst/>
              <a:cxnLst>
                <a:cxn ang="0">
                  <a:pos x="182" y="0"/>
                </a:cxn>
                <a:cxn ang="0">
                  <a:pos x="364" y="132"/>
                </a:cxn>
                <a:cxn ang="0">
                  <a:pos x="295" y="346"/>
                </a:cxn>
                <a:cxn ang="0">
                  <a:pos x="70" y="346"/>
                </a:cxn>
                <a:cxn ang="0">
                  <a:pos x="0" y="132"/>
                </a:cxn>
                <a:cxn ang="0">
                  <a:pos x="182" y="0"/>
                </a:cxn>
              </a:cxnLst>
              <a:rect l="0" t="0" r="r" b="b"/>
              <a:pathLst>
                <a:path w="364" h="346">
                  <a:moveTo>
                    <a:pt x="182" y="0"/>
                  </a:moveTo>
                  <a:lnTo>
                    <a:pt x="364" y="132"/>
                  </a:lnTo>
                  <a:lnTo>
                    <a:pt x="295" y="346"/>
                  </a:lnTo>
                  <a:lnTo>
                    <a:pt x="70" y="346"/>
                  </a:lnTo>
                  <a:lnTo>
                    <a:pt x="0" y="132"/>
                  </a:lnTo>
                  <a:lnTo>
                    <a:pt x="18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4" name="Freeform 12"/>
            <p:cNvSpPr>
              <a:spLocks/>
            </p:cNvSpPr>
            <p:nvPr/>
          </p:nvSpPr>
          <p:spPr bwMode="auto">
            <a:xfrm>
              <a:off x="2339" y="1915"/>
              <a:ext cx="999" cy="951"/>
            </a:xfrm>
            <a:custGeom>
              <a:avLst/>
              <a:gdLst/>
              <a:ahLst/>
              <a:cxnLst>
                <a:cxn ang="0">
                  <a:pos x="227" y="0"/>
                </a:cxn>
                <a:cxn ang="0">
                  <a:pos x="455" y="166"/>
                </a:cxn>
                <a:cxn ang="0">
                  <a:pos x="368" y="433"/>
                </a:cxn>
                <a:cxn ang="0">
                  <a:pos x="87" y="433"/>
                </a:cxn>
                <a:cxn ang="0">
                  <a:pos x="0" y="166"/>
                </a:cxn>
                <a:cxn ang="0">
                  <a:pos x="227" y="0"/>
                </a:cxn>
              </a:cxnLst>
              <a:rect l="0" t="0" r="r" b="b"/>
              <a:pathLst>
                <a:path w="455" h="433">
                  <a:moveTo>
                    <a:pt x="227" y="0"/>
                  </a:moveTo>
                  <a:lnTo>
                    <a:pt x="455" y="166"/>
                  </a:lnTo>
                  <a:lnTo>
                    <a:pt x="368" y="433"/>
                  </a:lnTo>
                  <a:lnTo>
                    <a:pt x="87" y="433"/>
                  </a:lnTo>
                  <a:lnTo>
                    <a:pt x="0" y="166"/>
                  </a:lnTo>
                  <a:lnTo>
                    <a:pt x="227"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5" name="Freeform 13"/>
            <p:cNvSpPr>
              <a:spLocks/>
            </p:cNvSpPr>
            <p:nvPr/>
          </p:nvSpPr>
          <p:spPr bwMode="auto">
            <a:xfrm>
              <a:off x="2240" y="1812"/>
              <a:ext cx="1197" cy="1139"/>
            </a:xfrm>
            <a:custGeom>
              <a:avLst/>
              <a:gdLst/>
              <a:ahLst/>
              <a:cxnLst>
                <a:cxn ang="0">
                  <a:pos x="272" y="0"/>
                </a:cxn>
                <a:cxn ang="0">
                  <a:pos x="545" y="198"/>
                </a:cxn>
                <a:cxn ang="0">
                  <a:pos x="441" y="519"/>
                </a:cxn>
                <a:cxn ang="0">
                  <a:pos x="104" y="519"/>
                </a:cxn>
                <a:cxn ang="0">
                  <a:pos x="0" y="198"/>
                </a:cxn>
                <a:cxn ang="0">
                  <a:pos x="272" y="0"/>
                </a:cxn>
              </a:cxnLst>
              <a:rect l="0" t="0" r="r" b="b"/>
              <a:pathLst>
                <a:path w="545" h="519">
                  <a:moveTo>
                    <a:pt x="272" y="0"/>
                  </a:moveTo>
                  <a:lnTo>
                    <a:pt x="545" y="198"/>
                  </a:lnTo>
                  <a:lnTo>
                    <a:pt x="441" y="519"/>
                  </a:lnTo>
                  <a:lnTo>
                    <a:pt x="104" y="519"/>
                  </a:lnTo>
                  <a:lnTo>
                    <a:pt x="0" y="198"/>
                  </a:lnTo>
                  <a:lnTo>
                    <a:pt x="27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6" name="Freeform 14"/>
            <p:cNvSpPr>
              <a:spLocks/>
            </p:cNvSpPr>
            <p:nvPr/>
          </p:nvSpPr>
          <p:spPr bwMode="auto">
            <a:xfrm>
              <a:off x="2140" y="1707"/>
              <a:ext cx="1398" cy="1328"/>
            </a:xfrm>
            <a:custGeom>
              <a:avLst/>
              <a:gdLst/>
              <a:ahLst/>
              <a:cxnLst>
                <a:cxn ang="0">
                  <a:pos x="318" y="0"/>
                </a:cxn>
                <a:cxn ang="0">
                  <a:pos x="637" y="231"/>
                </a:cxn>
                <a:cxn ang="0">
                  <a:pos x="515" y="605"/>
                </a:cxn>
                <a:cxn ang="0">
                  <a:pos x="122" y="605"/>
                </a:cxn>
                <a:cxn ang="0">
                  <a:pos x="0" y="231"/>
                </a:cxn>
                <a:cxn ang="0">
                  <a:pos x="318" y="0"/>
                </a:cxn>
              </a:cxnLst>
              <a:rect l="0" t="0" r="r" b="b"/>
              <a:pathLst>
                <a:path w="637" h="605">
                  <a:moveTo>
                    <a:pt x="318" y="0"/>
                  </a:moveTo>
                  <a:lnTo>
                    <a:pt x="637" y="231"/>
                  </a:lnTo>
                  <a:lnTo>
                    <a:pt x="515" y="605"/>
                  </a:lnTo>
                  <a:lnTo>
                    <a:pt x="122" y="605"/>
                  </a:lnTo>
                  <a:lnTo>
                    <a:pt x="0" y="231"/>
                  </a:lnTo>
                  <a:lnTo>
                    <a:pt x="318"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7" name="Freeform 15"/>
            <p:cNvSpPr>
              <a:spLocks/>
            </p:cNvSpPr>
            <p:nvPr/>
          </p:nvSpPr>
          <p:spPr bwMode="auto">
            <a:xfrm>
              <a:off x="2041" y="1602"/>
              <a:ext cx="1595" cy="1518"/>
            </a:xfrm>
            <a:custGeom>
              <a:avLst/>
              <a:gdLst/>
              <a:ahLst/>
              <a:cxnLst>
                <a:cxn ang="0">
                  <a:pos x="363" y="0"/>
                </a:cxn>
                <a:cxn ang="0">
                  <a:pos x="727" y="264"/>
                </a:cxn>
                <a:cxn ang="0">
                  <a:pos x="588" y="692"/>
                </a:cxn>
                <a:cxn ang="0">
                  <a:pos x="139" y="692"/>
                </a:cxn>
                <a:cxn ang="0">
                  <a:pos x="0" y="264"/>
                </a:cxn>
                <a:cxn ang="0">
                  <a:pos x="363" y="0"/>
                </a:cxn>
              </a:cxnLst>
              <a:rect l="0" t="0" r="r" b="b"/>
              <a:pathLst>
                <a:path w="727" h="692">
                  <a:moveTo>
                    <a:pt x="363" y="0"/>
                  </a:moveTo>
                  <a:lnTo>
                    <a:pt x="727" y="264"/>
                  </a:lnTo>
                  <a:lnTo>
                    <a:pt x="588" y="692"/>
                  </a:lnTo>
                  <a:lnTo>
                    <a:pt x="139" y="692"/>
                  </a:lnTo>
                  <a:lnTo>
                    <a:pt x="0" y="264"/>
                  </a:lnTo>
                  <a:lnTo>
                    <a:pt x="363"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8" name="Freeform 16"/>
            <p:cNvSpPr>
              <a:spLocks/>
            </p:cNvSpPr>
            <p:nvPr/>
          </p:nvSpPr>
          <p:spPr bwMode="auto">
            <a:xfrm>
              <a:off x="2539" y="2021"/>
              <a:ext cx="799" cy="504"/>
            </a:xfrm>
            <a:custGeom>
              <a:avLst/>
              <a:gdLst/>
              <a:ahLst/>
              <a:cxnLst>
                <a:cxn ang="0">
                  <a:pos x="136" y="0"/>
                </a:cxn>
                <a:cxn ang="0">
                  <a:pos x="364" y="118"/>
                </a:cxn>
                <a:cxn ang="0">
                  <a:pos x="136" y="192"/>
                </a:cxn>
                <a:cxn ang="0">
                  <a:pos x="108" y="230"/>
                </a:cxn>
                <a:cxn ang="0">
                  <a:pos x="0" y="147"/>
                </a:cxn>
                <a:cxn ang="0">
                  <a:pos x="136" y="0"/>
                </a:cxn>
              </a:cxnLst>
              <a:rect l="0" t="0" r="r" b="b"/>
              <a:pathLst>
                <a:path w="364" h="230">
                  <a:moveTo>
                    <a:pt x="136" y="0"/>
                  </a:moveTo>
                  <a:lnTo>
                    <a:pt x="364" y="118"/>
                  </a:lnTo>
                  <a:lnTo>
                    <a:pt x="136" y="192"/>
                  </a:lnTo>
                  <a:lnTo>
                    <a:pt x="108" y="230"/>
                  </a:lnTo>
                  <a:lnTo>
                    <a:pt x="0" y="147"/>
                  </a:lnTo>
                  <a:lnTo>
                    <a:pt x="136" y="0"/>
                  </a:lnTo>
                </a:path>
              </a:pathLst>
            </a:custGeom>
            <a:noFill/>
            <a:ln w="9">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09" name="Line 17"/>
            <p:cNvSpPr>
              <a:spLocks noChangeShapeType="1"/>
            </p:cNvSpPr>
            <p:nvPr/>
          </p:nvSpPr>
          <p:spPr bwMode="auto">
            <a:xfrm>
              <a:off x="2840" y="1602"/>
              <a:ext cx="1" cy="838"/>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10" name="Line 18"/>
            <p:cNvSpPr>
              <a:spLocks noChangeShapeType="1"/>
            </p:cNvSpPr>
            <p:nvPr/>
          </p:nvSpPr>
          <p:spPr bwMode="auto">
            <a:xfrm flipH="1">
              <a:off x="2840" y="2181"/>
              <a:ext cx="796"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11" name="Line 19"/>
            <p:cNvSpPr>
              <a:spLocks noChangeShapeType="1"/>
            </p:cNvSpPr>
            <p:nvPr/>
          </p:nvSpPr>
          <p:spPr bwMode="auto">
            <a:xfrm flipH="1" flipV="1">
              <a:off x="2840" y="2440"/>
              <a:ext cx="491"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12" name="Line 20"/>
            <p:cNvSpPr>
              <a:spLocks noChangeShapeType="1"/>
            </p:cNvSpPr>
            <p:nvPr/>
          </p:nvSpPr>
          <p:spPr bwMode="auto">
            <a:xfrm flipV="1">
              <a:off x="2346" y="2440"/>
              <a:ext cx="494"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13" name="Line 21"/>
            <p:cNvSpPr>
              <a:spLocks noChangeShapeType="1"/>
            </p:cNvSpPr>
            <p:nvPr/>
          </p:nvSpPr>
          <p:spPr bwMode="auto">
            <a:xfrm>
              <a:off x="2041" y="2181"/>
              <a:ext cx="799"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414" name="Rectangle 22"/>
            <p:cNvSpPr>
              <a:spLocks noChangeArrowheads="1"/>
            </p:cNvSpPr>
            <p:nvPr/>
          </p:nvSpPr>
          <p:spPr bwMode="auto">
            <a:xfrm>
              <a:off x="1824" y="1512"/>
              <a:ext cx="206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200" dirty="0" smtClean="0">
                  <a:solidFill>
                    <a:srgbClr val="000000"/>
                  </a:solidFill>
                  <a:latin typeface="Arial" pitchFamily="34" charset="0"/>
                  <a:cs typeface="Arial" pitchFamily="34" charset="0"/>
                </a:rPr>
                <a:t>Благоприятные макроэкономические условия</a:t>
              </a:r>
              <a:endParaRPr lang="ru-RU" dirty="0" smtClean="0">
                <a:latin typeface="Arial" pitchFamily="34" charset="0"/>
                <a:cs typeface="Arial" pitchFamily="34" charset="0"/>
              </a:endParaRPr>
            </a:p>
          </p:txBody>
        </p:sp>
        <p:sp>
          <p:nvSpPr>
            <p:cNvPr id="59415" name="Rectangle 23"/>
            <p:cNvSpPr>
              <a:spLocks noChangeArrowheads="1"/>
            </p:cNvSpPr>
            <p:nvPr/>
          </p:nvSpPr>
          <p:spPr bwMode="auto">
            <a:xfrm>
              <a:off x="3645" y="2122"/>
              <a:ext cx="109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Изменение приоритетов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416" name="Rectangle 24"/>
            <p:cNvSpPr>
              <a:spLocks noChangeArrowheads="1"/>
            </p:cNvSpPr>
            <p:nvPr/>
          </p:nvSpPr>
          <p:spPr bwMode="auto">
            <a:xfrm>
              <a:off x="3318" y="3107"/>
              <a:ext cx="175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200" dirty="0" smtClean="0">
                  <a:solidFill>
                    <a:srgbClr val="000000"/>
                  </a:solidFill>
                  <a:latin typeface="Arial" pitchFamily="34" charset="0"/>
                  <a:cs typeface="Arial" pitchFamily="34" charset="0"/>
                </a:rPr>
                <a:t>Иностранная помощь данному сектору</a:t>
              </a:r>
              <a:endParaRPr lang="ru-RU" sz="1200" dirty="0" smtClean="0">
                <a:latin typeface="Arial" pitchFamily="34" charset="0"/>
                <a:cs typeface="Arial" pitchFamily="34" charset="0"/>
              </a:endParaRPr>
            </a:p>
          </p:txBody>
        </p:sp>
        <p:sp>
          <p:nvSpPr>
            <p:cNvPr id="59417" name="Rectangle 25"/>
            <p:cNvSpPr>
              <a:spLocks noChangeArrowheads="1"/>
            </p:cNvSpPr>
            <p:nvPr/>
          </p:nvSpPr>
          <p:spPr bwMode="auto">
            <a:xfrm>
              <a:off x="973" y="3107"/>
              <a:ext cx="147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200" dirty="0" smtClean="0">
                  <a:solidFill>
                    <a:srgbClr val="000000"/>
                  </a:solidFill>
                  <a:latin typeface="Arial" pitchFamily="34" charset="0"/>
                  <a:cs typeface="Arial" pitchFamily="34" charset="0"/>
                </a:rPr>
                <a:t>Другие ресурсы данного сектора</a:t>
              </a:r>
              <a:endParaRPr lang="ru-RU" sz="1200" dirty="0" smtClean="0">
                <a:latin typeface="Arial" pitchFamily="34" charset="0"/>
                <a:cs typeface="Arial" pitchFamily="34" charset="0"/>
              </a:endParaRPr>
            </a:p>
          </p:txBody>
        </p:sp>
        <p:sp>
          <p:nvSpPr>
            <p:cNvPr id="59418" name="Rectangle 26"/>
            <p:cNvSpPr>
              <a:spLocks noChangeArrowheads="1"/>
            </p:cNvSpPr>
            <p:nvPr/>
          </p:nvSpPr>
          <p:spPr bwMode="auto">
            <a:xfrm>
              <a:off x="1348" y="2122"/>
              <a:ext cx="72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Эффективность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419" name="Rectangle 27"/>
            <p:cNvSpPr>
              <a:spLocks noChangeArrowheads="1"/>
            </p:cNvSpPr>
            <p:nvPr/>
          </p:nvSpPr>
          <p:spPr bwMode="auto">
            <a:xfrm>
              <a:off x="2812" y="2468"/>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0" name="Rectangle 28"/>
            <p:cNvSpPr>
              <a:spLocks noChangeArrowheads="1"/>
            </p:cNvSpPr>
            <p:nvPr/>
          </p:nvSpPr>
          <p:spPr bwMode="auto">
            <a:xfrm>
              <a:off x="2812" y="2552"/>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1" name="Rectangle 29"/>
            <p:cNvSpPr>
              <a:spLocks noChangeArrowheads="1"/>
            </p:cNvSpPr>
            <p:nvPr/>
          </p:nvSpPr>
          <p:spPr bwMode="auto">
            <a:xfrm>
              <a:off x="2812" y="2635"/>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2" name="Rectangle 30"/>
            <p:cNvSpPr>
              <a:spLocks noChangeArrowheads="1"/>
            </p:cNvSpPr>
            <p:nvPr/>
          </p:nvSpPr>
          <p:spPr bwMode="auto">
            <a:xfrm>
              <a:off x="2812" y="2719"/>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3" name="Rectangle 31"/>
            <p:cNvSpPr>
              <a:spLocks noChangeArrowheads="1"/>
            </p:cNvSpPr>
            <p:nvPr/>
          </p:nvSpPr>
          <p:spPr bwMode="auto">
            <a:xfrm>
              <a:off x="2812" y="2800"/>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4" name="Rectangle 32"/>
            <p:cNvSpPr>
              <a:spLocks noChangeArrowheads="1"/>
            </p:cNvSpPr>
            <p:nvPr/>
          </p:nvSpPr>
          <p:spPr bwMode="auto">
            <a:xfrm>
              <a:off x="2812" y="2885"/>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5" name="Rectangle 33"/>
            <p:cNvSpPr>
              <a:spLocks noChangeArrowheads="1"/>
            </p:cNvSpPr>
            <p:nvPr/>
          </p:nvSpPr>
          <p:spPr bwMode="auto">
            <a:xfrm>
              <a:off x="2812" y="2967"/>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7</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6" name="Rectangle 34"/>
            <p:cNvSpPr>
              <a:spLocks noChangeArrowheads="1"/>
            </p:cNvSpPr>
            <p:nvPr/>
          </p:nvSpPr>
          <p:spPr bwMode="auto">
            <a:xfrm>
              <a:off x="2812" y="3050"/>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8</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9427" name="Rectangle 35"/>
            <p:cNvSpPr>
              <a:spLocks noChangeArrowheads="1"/>
            </p:cNvSpPr>
            <p:nvPr/>
          </p:nvSpPr>
          <p:spPr bwMode="auto">
            <a:xfrm>
              <a:off x="1719" y="1089"/>
              <a:ext cx="2373"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1300" dirty="0" smtClean="0">
                  <a:solidFill>
                    <a:srgbClr val="000000"/>
                  </a:solidFill>
                  <a:latin typeface="Arial" pitchFamily="34" charset="0"/>
                  <a:cs typeface="Arial" pitchFamily="34" charset="0"/>
                </a:rPr>
                <a:t>Фискальное пространство для здравоохранения</a:t>
              </a:r>
              <a:endParaRPr lang="ru-RU" dirty="0" smtClean="0">
                <a:latin typeface="Arial" pitchFamily="34" charset="0"/>
                <a:cs typeface="Arial" pitchFamily="34" charset="0"/>
              </a:endParaRPr>
            </a:p>
          </p:txBody>
        </p:sp>
        <p:sp>
          <p:nvSpPr>
            <p:cNvPr id="59428" name="Rectangle 36"/>
            <p:cNvSpPr>
              <a:spLocks noChangeArrowheads="1"/>
            </p:cNvSpPr>
            <p:nvPr/>
          </p:nvSpPr>
          <p:spPr bwMode="auto">
            <a:xfrm>
              <a:off x="1318" y="1194"/>
              <a:ext cx="3137"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300" dirty="0" smtClean="0">
                  <a:solidFill>
                    <a:srgbClr val="000000"/>
                  </a:solidFill>
                  <a:latin typeface="Arial" pitchFamily="34" charset="0"/>
                  <a:cs typeface="Arial" pitchFamily="34" charset="0"/>
                </a:rPr>
                <a:t>(рост доли государственных расходов на здравоохранение в %)</a:t>
              </a:r>
              <a:endParaRPr lang="ru-RU" dirty="0" smtClean="0">
                <a:latin typeface="Arial" pitchFamily="34" charset="0"/>
                <a:cs typeface="Arial" pitchFamily="34" charset="0"/>
              </a:endParaRPr>
            </a:p>
          </p:txBody>
        </p:sp>
      </p:grpSp>
      <p:sp>
        <p:nvSpPr>
          <p:cNvPr id="43" name="Right Arrow 7"/>
          <p:cNvSpPr>
            <a:spLocks noChangeArrowheads="1"/>
          </p:cNvSpPr>
          <p:nvPr/>
        </p:nvSpPr>
        <p:spPr bwMode="auto">
          <a:xfrm>
            <a:off x="1530985" y="3212783"/>
            <a:ext cx="555625" cy="476250"/>
          </a:xfrm>
          <a:prstGeom prst="rightArrow">
            <a:avLst>
              <a:gd name="adj1" fmla="val 50000"/>
              <a:gd name="adj2" fmla="val 49864"/>
            </a:avLst>
          </a:prstGeom>
          <a:solidFill>
            <a:srgbClr val="FF9933"/>
          </a:solidFill>
          <a:ln w="9525" algn="ctr">
            <a:solidFill>
              <a:srgbClr val="FF9933"/>
            </a:solidFill>
            <a:round/>
            <a:headEnd/>
            <a:tailEnd/>
          </a:ln>
        </p:spPr>
        <p:txBody>
          <a:bodyPr rot="10800000" vert="eaVert" wrap="none"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457200" y="723900"/>
            <a:ext cx="8229600" cy="995363"/>
          </a:xfrm>
        </p:spPr>
        <p:txBody>
          <a:bodyPr/>
          <a:lstStyle/>
          <a:p>
            <a:r>
              <a:rPr lang="ru-RU" dirty="0" smtClean="0"/>
              <a:t>Российская Федерация</a:t>
            </a:r>
            <a:r>
              <a:rPr lang="en-US" smtClean="0"/>
              <a:t/>
            </a:r>
            <a:br>
              <a:rPr lang="en-US" smtClean="0"/>
            </a:br>
            <a:r>
              <a:rPr lang="ru-RU" smtClean="0"/>
              <a:t>Избыток врачей и больничных коек</a:t>
            </a:r>
            <a:endParaRPr lang="en-US" dirty="0" smtClean="0"/>
          </a:p>
        </p:txBody>
      </p:sp>
      <p:sp>
        <p:nvSpPr>
          <p:cNvPr id="27651" name="Text Placeholder 4"/>
          <p:cNvSpPr>
            <a:spLocks noGrp="1"/>
          </p:cNvSpPr>
          <p:nvPr>
            <p:ph type="body" idx="1"/>
          </p:nvPr>
        </p:nvSpPr>
        <p:spPr/>
        <p:txBody>
          <a:bodyPr/>
          <a:lstStyle/>
          <a:p>
            <a:pPr algn="ctr"/>
            <a:r>
              <a:rPr lang="ru-RU" sz="2000" dirty="0" smtClean="0">
                <a:solidFill>
                  <a:srgbClr val="FF0000"/>
                </a:solidFill>
              </a:rPr>
              <a:t>Врачи</a:t>
            </a:r>
            <a:endParaRPr lang="en-US" sz="2000" dirty="0" smtClean="0"/>
          </a:p>
        </p:txBody>
      </p:sp>
      <p:sp>
        <p:nvSpPr>
          <p:cNvPr id="27652" name="Text Placeholder 6"/>
          <p:cNvSpPr>
            <a:spLocks noGrp="1"/>
          </p:cNvSpPr>
          <p:nvPr>
            <p:ph type="body" sz="quarter" idx="3"/>
          </p:nvPr>
        </p:nvSpPr>
        <p:spPr/>
        <p:txBody>
          <a:bodyPr/>
          <a:lstStyle/>
          <a:p>
            <a:pPr algn="ctr"/>
            <a:r>
              <a:rPr lang="ru-RU" sz="2000" dirty="0" smtClean="0">
                <a:solidFill>
                  <a:srgbClr val="FF0000"/>
                </a:solidFill>
              </a:rPr>
              <a:t>Больничные койки</a:t>
            </a:r>
            <a:endParaRPr lang="en-US" sz="2000" dirty="0" smtClean="0">
              <a:solidFill>
                <a:srgbClr val="FF0000"/>
              </a:solidFill>
            </a:endParaRPr>
          </a:p>
        </p:txBody>
      </p:sp>
      <p:grpSp>
        <p:nvGrpSpPr>
          <p:cNvPr id="2" name="Group 3"/>
          <p:cNvGrpSpPr>
            <a:grpSpLocks noChangeAspect="1"/>
          </p:cNvGrpSpPr>
          <p:nvPr/>
        </p:nvGrpSpPr>
        <p:grpSpPr bwMode="auto">
          <a:xfrm>
            <a:off x="0" y="2227263"/>
            <a:ext cx="4879984" cy="4630737"/>
            <a:chOff x="0" y="1403"/>
            <a:chExt cx="3074" cy="2917"/>
          </a:xfrm>
        </p:grpSpPr>
        <p:sp>
          <p:nvSpPr>
            <p:cNvPr id="55298" name="AutoShape 2"/>
            <p:cNvSpPr>
              <a:spLocks noChangeAspect="1" noChangeArrowheads="1" noTextEdit="1"/>
            </p:cNvSpPr>
            <p:nvPr/>
          </p:nvSpPr>
          <p:spPr bwMode="auto">
            <a:xfrm>
              <a:off x="0" y="1419"/>
              <a:ext cx="2932" cy="2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3" name="Group 204"/>
            <p:cNvGrpSpPr>
              <a:grpSpLocks/>
            </p:cNvGrpSpPr>
            <p:nvPr/>
          </p:nvGrpSpPr>
          <p:grpSpPr bwMode="auto">
            <a:xfrm>
              <a:off x="0" y="1403"/>
              <a:ext cx="2910" cy="2883"/>
              <a:chOff x="0" y="1403"/>
              <a:chExt cx="2910" cy="2883"/>
            </a:xfrm>
          </p:grpSpPr>
          <p:sp>
            <p:nvSpPr>
              <p:cNvPr id="55300" name="Rectangle 4"/>
              <p:cNvSpPr>
                <a:spLocks noChangeArrowheads="1"/>
              </p:cNvSpPr>
              <p:nvPr/>
            </p:nvSpPr>
            <p:spPr bwMode="auto">
              <a:xfrm>
                <a:off x="25" y="1450"/>
                <a:ext cx="2885" cy="2836"/>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301" name="Rectangle 5"/>
              <p:cNvSpPr>
                <a:spLocks noChangeArrowheads="1"/>
              </p:cNvSpPr>
              <p:nvPr/>
            </p:nvSpPr>
            <p:spPr bwMode="auto">
              <a:xfrm>
                <a:off x="0" y="1403"/>
                <a:ext cx="2879" cy="2832"/>
              </a:xfrm>
              <a:prstGeom prst="rect">
                <a:avLst/>
              </a:prstGeom>
              <a:solidFill>
                <a:srgbClr val="EAF2F3"/>
              </a:solidFill>
              <a:ln w="4">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303" name="Line 7"/>
              <p:cNvSpPr>
                <a:spLocks noChangeShapeType="1"/>
              </p:cNvSpPr>
              <p:nvPr/>
            </p:nvSpPr>
            <p:spPr bwMode="auto">
              <a:xfrm flipV="1">
                <a:off x="1549" y="1830"/>
                <a:ext cx="1" cy="1698"/>
              </a:xfrm>
              <a:prstGeom prst="line">
                <a:avLst/>
              </a:prstGeom>
              <a:noFill/>
              <a:ln w="7">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4" name="Line 8"/>
              <p:cNvSpPr>
                <a:spLocks noChangeShapeType="1"/>
              </p:cNvSpPr>
              <p:nvPr/>
            </p:nvSpPr>
            <p:spPr bwMode="auto">
              <a:xfrm>
                <a:off x="267" y="2678"/>
                <a:ext cx="2566" cy="1"/>
              </a:xfrm>
              <a:prstGeom prst="line">
                <a:avLst/>
              </a:prstGeom>
              <a:noFill/>
              <a:ln w="7">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5" name="Oval 9"/>
              <p:cNvSpPr>
                <a:spLocks noChangeArrowheads="1"/>
              </p:cNvSpPr>
              <p:nvPr/>
            </p:nvSpPr>
            <p:spPr bwMode="auto">
              <a:xfrm>
                <a:off x="1576" y="2621"/>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6" name="Oval 10"/>
              <p:cNvSpPr>
                <a:spLocks noChangeArrowheads="1"/>
              </p:cNvSpPr>
              <p:nvPr/>
            </p:nvSpPr>
            <p:spPr bwMode="auto">
              <a:xfrm>
                <a:off x="1368" y="2968"/>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7" name="Oval 11"/>
              <p:cNvSpPr>
                <a:spLocks noChangeArrowheads="1"/>
              </p:cNvSpPr>
              <p:nvPr/>
            </p:nvSpPr>
            <p:spPr bwMode="auto">
              <a:xfrm>
                <a:off x="1555" y="263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8" name="Oval 12"/>
              <p:cNvSpPr>
                <a:spLocks noChangeArrowheads="1"/>
              </p:cNvSpPr>
              <p:nvPr/>
            </p:nvSpPr>
            <p:spPr bwMode="auto">
              <a:xfrm>
                <a:off x="1600" y="2647"/>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09" name="Oval 13"/>
              <p:cNvSpPr>
                <a:spLocks noChangeArrowheads="1"/>
              </p:cNvSpPr>
              <p:nvPr/>
            </p:nvSpPr>
            <p:spPr bwMode="auto">
              <a:xfrm>
                <a:off x="1441" y="2748"/>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0" name="Oval 14"/>
              <p:cNvSpPr>
                <a:spLocks noChangeArrowheads="1"/>
              </p:cNvSpPr>
              <p:nvPr/>
            </p:nvSpPr>
            <p:spPr bwMode="auto">
              <a:xfrm>
                <a:off x="1768" y="2477"/>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1" name="Oval 15"/>
              <p:cNvSpPr>
                <a:spLocks noChangeArrowheads="1"/>
              </p:cNvSpPr>
              <p:nvPr/>
            </p:nvSpPr>
            <p:spPr bwMode="auto">
              <a:xfrm>
                <a:off x="2084" y="238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2" name="Oval 16"/>
              <p:cNvSpPr>
                <a:spLocks noChangeArrowheads="1"/>
              </p:cNvSpPr>
              <p:nvPr/>
            </p:nvSpPr>
            <p:spPr bwMode="auto">
              <a:xfrm>
                <a:off x="1495" y="2663"/>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3" name="Oval 17"/>
              <p:cNvSpPr>
                <a:spLocks noChangeArrowheads="1"/>
              </p:cNvSpPr>
              <p:nvPr/>
            </p:nvSpPr>
            <p:spPr bwMode="auto">
              <a:xfrm>
                <a:off x="1632" y="2574"/>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4" name="Oval 18"/>
              <p:cNvSpPr>
                <a:spLocks noChangeArrowheads="1"/>
              </p:cNvSpPr>
              <p:nvPr/>
            </p:nvSpPr>
            <p:spPr bwMode="auto">
              <a:xfrm>
                <a:off x="1970" y="2415"/>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5" name="Oval 19"/>
              <p:cNvSpPr>
                <a:spLocks noChangeArrowheads="1"/>
              </p:cNvSpPr>
              <p:nvPr/>
            </p:nvSpPr>
            <p:spPr bwMode="auto">
              <a:xfrm>
                <a:off x="1467" y="2432"/>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6" name="Oval 20"/>
              <p:cNvSpPr>
                <a:spLocks noChangeArrowheads="1"/>
              </p:cNvSpPr>
              <p:nvPr/>
            </p:nvSpPr>
            <p:spPr bwMode="auto">
              <a:xfrm>
                <a:off x="1487" y="2666"/>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7" name="Oval 21"/>
              <p:cNvSpPr>
                <a:spLocks noChangeArrowheads="1"/>
              </p:cNvSpPr>
              <p:nvPr/>
            </p:nvSpPr>
            <p:spPr bwMode="auto">
              <a:xfrm>
                <a:off x="1193" y="2930"/>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8" name="Oval 22"/>
              <p:cNvSpPr>
                <a:spLocks noChangeArrowheads="1"/>
              </p:cNvSpPr>
              <p:nvPr/>
            </p:nvSpPr>
            <p:spPr bwMode="auto">
              <a:xfrm>
                <a:off x="1169" y="2805"/>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19" name="Oval 23"/>
              <p:cNvSpPr>
                <a:spLocks noChangeArrowheads="1"/>
              </p:cNvSpPr>
              <p:nvPr/>
            </p:nvSpPr>
            <p:spPr bwMode="auto">
              <a:xfrm>
                <a:off x="1970" y="2482"/>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0" name="Oval 24"/>
              <p:cNvSpPr>
                <a:spLocks noChangeArrowheads="1"/>
              </p:cNvSpPr>
              <p:nvPr/>
            </p:nvSpPr>
            <p:spPr bwMode="auto">
              <a:xfrm>
                <a:off x="1773" y="2500"/>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1" name="Oval 25"/>
              <p:cNvSpPr>
                <a:spLocks noChangeArrowheads="1"/>
              </p:cNvSpPr>
              <p:nvPr/>
            </p:nvSpPr>
            <p:spPr bwMode="auto">
              <a:xfrm>
                <a:off x="1375" y="2779"/>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2" name="Oval 26"/>
              <p:cNvSpPr>
                <a:spLocks noChangeArrowheads="1"/>
              </p:cNvSpPr>
              <p:nvPr/>
            </p:nvSpPr>
            <p:spPr bwMode="auto">
              <a:xfrm>
                <a:off x="1597" y="2559"/>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3" name="Oval 27"/>
              <p:cNvSpPr>
                <a:spLocks noChangeArrowheads="1"/>
              </p:cNvSpPr>
              <p:nvPr/>
            </p:nvSpPr>
            <p:spPr bwMode="auto">
              <a:xfrm>
                <a:off x="1970" y="2399"/>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4" name="Oval 28"/>
              <p:cNvSpPr>
                <a:spLocks noChangeArrowheads="1"/>
              </p:cNvSpPr>
              <p:nvPr/>
            </p:nvSpPr>
            <p:spPr bwMode="auto">
              <a:xfrm>
                <a:off x="1471" y="2722"/>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5" name="Oval 29"/>
              <p:cNvSpPr>
                <a:spLocks noChangeArrowheads="1"/>
              </p:cNvSpPr>
              <p:nvPr/>
            </p:nvSpPr>
            <p:spPr bwMode="auto">
              <a:xfrm>
                <a:off x="1927" y="2375"/>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6" name="Oval 30"/>
              <p:cNvSpPr>
                <a:spLocks noChangeArrowheads="1"/>
              </p:cNvSpPr>
              <p:nvPr/>
            </p:nvSpPr>
            <p:spPr bwMode="auto">
              <a:xfrm>
                <a:off x="1504" y="265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7" name="Oval 31"/>
              <p:cNvSpPr>
                <a:spLocks noChangeArrowheads="1"/>
              </p:cNvSpPr>
              <p:nvPr/>
            </p:nvSpPr>
            <p:spPr bwMode="auto">
              <a:xfrm>
                <a:off x="1474" y="2689"/>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8" name="Oval 32"/>
              <p:cNvSpPr>
                <a:spLocks noChangeArrowheads="1"/>
              </p:cNvSpPr>
              <p:nvPr/>
            </p:nvSpPr>
            <p:spPr bwMode="auto">
              <a:xfrm>
                <a:off x="1397" y="2807"/>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29" name="Oval 33"/>
              <p:cNvSpPr>
                <a:spLocks noChangeArrowheads="1"/>
              </p:cNvSpPr>
              <p:nvPr/>
            </p:nvSpPr>
            <p:spPr bwMode="auto">
              <a:xfrm>
                <a:off x="576" y="3282"/>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0" name="Oval 34"/>
              <p:cNvSpPr>
                <a:spLocks noChangeArrowheads="1"/>
              </p:cNvSpPr>
              <p:nvPr/>
            </p:nvSpPr>
            <p:spPr bwMode="auto">
              <a:xfrm>
                <a:off x="1071" y="2951"/>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1" name="Oval 35"/>
              <p:cNvSpPr>
                <a:spLocks noChangeArrowheads="1"/>
              </p:cNvSpPr>
              <p:nvPr/>
            </p:nvSpPr>
            <p:spPr bwMode="auto">
              <a:xfrm>
                <a:off x="1635" y="263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2" name="Oval 36"/>
              <p:cNvSpPr>
                <a:spLocks noChangeArrowheads="1"/>
              </p:cNvSpPr>
              <p:nvPr/>
            </p:nvSpPr>
            <p:spPr bwMode="auto">
              <a:xfrm>
                <a:off x="1359" y="2751"/>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3" name="Oval 37"/>
              <p:cNvSpPr>
                <a:spLocks noChangeArrowheads="1"/>
              </p:cNvSpPr>
              <p:nvPr/>
            </p:nvSpPr>
            <p:spPr bwMode="auto">
              <a:xfrm>
                <a:off x="1581" y="2607"/>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4" name="Oval 38"/>
              <p:cNvSpPr>
                <a:spLocks noChangeArrowheads="1"/>
              </p:cNvSpPr>
              <p:nvPr/>
            </p:nvSpPr>
            <p:spPr bwMode="auto">
              <a:xfrm>
                <a:off x="1417" y="2734"/>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5" name="Oval 39"/>
              <p:cNvSpPr>
                <a:spLocks noChangeArrowheads="1"/>
              </p:cNvSpPr>
              <p:nvPr/>
            </p:nvSpPr>
            <p:spPr bwMode="auto">
              <a:xfrm>
                <a:off x="1684" y="260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6" name="Oval 40"/>
              <p:cNvSpPr>
                <a:spLocks noChangeArrowheads="1"/>
              </p:cNvSpPr>
              <p:nvPr/>
            </p:nvSpPr>
            <p:spPr bwMode="auto">
              <a:xfrm>
                <a:off x="1265" y="285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7" name="Oval 41"/>
              <p:cNvSpPr>
                <a:spLocks noChangeArrowheads="1"/>
              </p:cNvSpPr>
              <p:nvPr/>
            </p:nvSpPr>
            <p:spPr bwMode="auto">
              <a:xfrm>
                <a:off x="1452" y="2732"/>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8" name="Oval 42"/>
              <p:cNvSpPr>
                <a:spLocks noChangeArrowheads="1"/>
              </p:cNvSpPr>
              <p:nvPr/>
            </p:nvSpPr>
            <p:spPr bwMode="auto">
              <a:xfrm>
                <a:off x="1132" y="3051"/>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39" name="Oval 43"/>
              <p:cNvSpPr>
                <a:spLocks noChangeArrowheads="1"/>
              </p:cNvSpPr>
              <p:nvPr/>
            </p:nvSpPr>
            <p:spPr bwMode="auto">
              <a:xfrm>
                <a:off x="1562" y="2654"/>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0" name="Oval 44"/>
              <p:cNvSpPr>
                <a:spLocks noChangeArrowheads="1"/>
              </p:cNvSpPr>
              <p:nvPr/>
            </p:nvSpPr>
            <p:spPr bwMode="auto">
              <a:xfrm>
                <a:off x="1693" y="2666"/>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1" name="Oval 45"/>
              <p:cNvSpPr>
                <a:spLocks noChangeArrowheads="1"/>
              </p:cNvSpPr>
              <p:nvPr/>
            </p:nvSpPr>
            <p:spPr bwMode="auto">
              <a:xfrm>
                <a:off x="1439" y="2758"/>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2" name="Oval 46"/>
              <p:cNvSpPr>
                <a:spLocks noChangeArrowheads="1"/>
              </p:cNvSpPr>
              <p:nvPr/>
            </p:nvSpPr>
            <p:spPr bwMode="auto">
              <a:xfrm>
                <a:off x="1572" y="263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3" name="Oval 47"/>
              <p:cNvSpPr>
                <a:spLocks noChangeArrowheads="1"/>
              </p:cNvSpPr>
              <p:nvPr/>
            </p:nvSpPr>
            <p:spPr bwMode="auto">
              <a:xfrm>
                <a:off x="1915" y="2354"/>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4" name="Oval 48"/>
              <p:cNvSpPr>
                <a:spLocks noChangeArrowheads="1"/>
              </p:cNvSpPr>
              <p:nvPr/>
            </p:nvSpPr>
            <p:spPr bwMode="auto">
              <a:xfrm>
                <a:off x="1481" y="2696"/>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5" name="Oval 49"/>
              <p:cNvSpPr>
                <a:spLocks noChangeArrowheads="1"/>
              </p:cNvSpPr>
              <p:nvPr/>
            </p:nvSpPr>
            <p:spPr bwMode="auto">
              <a:xfrm>
                <a:off x="1621" y="260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6" name="Oval 50"/>
              <p:cNvSpPr>
                <a:spLocks noChangeArrowheads="1"/>
              </p:cNvSpPr>
              <p:nvPr/>
            </p:nvSpPr>
            <p:spPr bwMode="auto">
              <a:xfrm>
                <a:off x="1541" y="2633"/>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7" name="Oval 51"/>
              <p:cNvSpPr>
                <a:spLocks noChangeArrowheads="1"/>
              </p:cNvSpPr>
              <p:nvPr/>
            </p:nvSpPr>
            <p:spPr bwMode="auto">
              <a:xfrm>
                <a:off x="1408" y="2699"/>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8" name="Oval 52"/>
              <p:cNvSpPr>
                <a:spLocks noChangeArrowheads="1"/>
              </p:cNvSpPr>
              <p:nvPr/>
            </p:nvSpPr>
            <p:spPr bwMode="auto">
              <a:xfrm>
                <a:off x="1528" y="2640"/>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49" name="Oval 53"/>
              <p:cNvSpPr>
                <a:spLocks noChangeArrowheads="1"/>
              </p:cNvSpPr>
              <p:nvPr/>
            </p:nvSpPr>
            <p:spPr bwMode="auto">
              <a:xfrm>
                <a:off x="1782" y="2503"/>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0" name="Oval 54"/>
              <p:cNvSpPr>
                <a:spLocks noChangeArrowheads="1"/>
              </p:cNvSpPr>
              <p:nvPr/>
            </p:nvSpPr>
            <p:spPr bwMode="auto">
              <a:xfrm>
                <a:off x="1640" y="2647"/>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1" name="Oval 55"/>
              <p:cNvSpPr>
                <a:spLocks noChangeArrowheads="1"/>
              </p:cNvSpPr>
              <p:nvPr/>
            </p:nvSpPr>
            <p:spPr bwMode="auto">
              <a:xfrm>
                <a:off x="1668" y="2621"/>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2" name="Oval 56"/>
              <p:cNvSpPr>
                <a:spLocks noChangeArrowheads="1"/>
              </p:cNvSpPr>
              <p:nvPr/>
            </p:nvSpPr>
            <p:spPr bwMode="auto">
              <a:xfrm>
                <a:off x="1476" y="2701"/>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3" name="Oval 57"/>
              <p:cNvSpPr>
                <a:spLocks noChangeArrowheads="1"/>
              </p:cNvSpPr>
              <p:nvPr/>
            </p:nvSpPr>
            <p:spPr bwMode="auto">
              <a:xfrm>
                <a:off x="1768" y="2522"/>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4" name="Oval 58"/>
              <p:cNvSpPr>
                <a:spLocks noChangeArrowheads="1"/>
              </p:cNvSpPr>
              <p:nvPr/>
            </p:nvSpPr>
            <p:spPr bwMode="auto">
              <a:xfrm>
                <a:off x="1562" y="2619"/>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5" name="Oval 59"/>
              <p:cNvSpPr>
                <a:spLocks noChangeArrowheads="1"/>
              </p:cNvSpPr>
              <p:nvPr/>
            </p:nvSpPr>
            <p:spPr bwMode="auto">
              <a:xfrm>
                <a:off x="2023" y="2404"/>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6" name="Oval 60"/>
              <p:cNvSpPr>
                <a:spLocks noChangeArrowheads="1"/>
              </p:cNvSpPr>
              <p:nvPr/>
            </p:nvSpPr>
            <p:spPr bwMode="auto">
              <a:xfrm>
                <a:off x="2009" y="2394"/>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7" name="Oval 61"/>
              <p:cNvSpPr>
                <a:spLocks noChangeArrowheads="1"/>
              </p:cNvSpPr>
              <p:nvPr/>
            </p:nvSpPr>
            <p:spPr bwMode="auto">
              <a:xfrm>
                <a:off x="1565" y="2616"/>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8" name="Oval 62"/>
              <p:cNvSpPr>
                <a:spLocks noChangeArrowheads="1"/>
              </p:cNvSpPr>
              <p:nvPr/>
            </p:nvSpPr>
            <p:spPr bwMode="auto">
              <a:xfrm>
                <a:off x="1670" y="2659"/>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59" name="Oval 63"/>
              <p:cNvSpPr>
                <a:spLocks noChangeArrowheads="1"/>
              </p:cNvSpPr>
              <p:nvPr/>
            </p:nvSpPr>
            <p:spPr bwMode="auto">
              <a:xfrm>
                <a:off x="1572" y="261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0" name="Oval 64"/>
              <p:cNvSpPr>
                <a:spLocks noChangeArrowheads="1"/>
              </p:cNvSpPr>
              <p:nvPr/>
            </p:nvSpPr>
            <p:spPr bwMode="auto">
              <a:xfrm>
                <a:off x="1637" y="260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1" name="Oval 65"/>
              <p:cNvSpPr>
                <a:spLocks noChangeArrowheads="1"/>
              </p:cNvSpPr>
              <p:nvPr/>
            </p:nvSpPr>
            <p:spPr bwMode="auto">
              <a:xfrm>
                <a:off x="1270" y="2812"/>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2" name="Oval 66"/>
              <p:cNvSpPr>
                <a:spLocks noChangeArrowheads="1"/>
              </p:cNvSpPr>
              <p:nvPr/>
            </p:nvSpPr>
            <p:spPr bwMode="auto">
              <a:xfrm>
                <a:off x="1542" y="2630"/>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3" name="Oval 67"/>
              <p:cNvSpPr>
                <a:spLocks noChangeArrowheads="1"/>
              </p:cNvSpPr>
              <p:nvPr/>
            </p:nvSpPr>
            <p:spPr bwMode="auto">
              <a:xfrm>
                <a:off x="1464" y="2685"/>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4" name="Oval 68"/>
              <p:cNvSpPr>
                <a:spLocks noChangeArrowheads="1"/>
              </p:cNvSpPr>
              <p:nvPr/>
            </p:nvSpPr>
            <p:spPr bwMode="auto">
              <a:xfrm>
                <a:off x="1478" y="2784"/>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5" name="Oval 69"/>
              <p:cNvSpPr>
                <a:spLocks noChangeArrowheads="1"/>
              </p:cNvSpPr>
              <p:nvPr/>
            </p:nvSpPr>
            <p:spPr bwMode="auto">
              <a:xfrm>
                <a:off x="1537" y="2633"/>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6" name="Oval 70"/>
              <p:cNvSpPr>
                <a:spLocks noChangeArrowheads="1"/>
              </p:cNvSpPr>
              <p:nvPr/>
            </p:nvSpPr>
            <p:spPr bwMode="auto">
              <a:xfrm>
                <a:off x="1301" y="270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7" name="Oval 71"/>
              <p:cNvSpPr>
                <a:spLocks noChangeArrowheads="1"/>
              </p:cNvSpPr>
              <p:nvPr/>
            </p:nvSpPr>
            <p:spPr bwMode="auto">
              <a:xfrm>
                <a:off x="1218" y="2966"/>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8" name="Oval 72"/>
              <p:cNvSpPr>
                <a:spLocks noChangeArrowheads="1"/>
              </p:cNvSpPr>
              <p:nvPr/>
            </p:nvSpPr>
            <p:spPr bwMode="auto">
              <a:xfrm>
                <a:off x="1476" y="2678"/>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69" name="Oval 73"/>
              <p:cNvSpPr>
                <a:spLocks noChangeArrowheads="1"/>
              </p:cNvSpPr>
              <p:nvPr/>
            </p:nvSpPr>
            <p:spPr bwMode="auto">
              <a:xfrm>
                <a:off x="2028" y="2297"/>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0" name="Oval 74"/>
              <p:cNvSpPr>
                <a:spLocks noChangeArrowheads="1"/>
              </p:cNvSpPr>
              <p:nvPr/>
            </p:nvSpPr>
            <p:spPr bwMode="auto">
              <a:xfrm>
                <a:off x="1195" y="293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1" name="Oval 75"/>
              <p:cNvSpPr>
                <a:spLocks noChangeArrowheads="1"/>
              </p:cNvSpPr>
              <p:nvPr/>
            </p:nvSpPr>
            <p:spPr bwMode="auto">
              <a:xfrm>
                <a:off x="1605" y="259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2" name="Oval 76"/>
              <p:cNvSpPr>
                <a:spLocks noChangeArrowheads="1"/>
              </p:cNvSpPr>
              <p:nvPr/>
            </p:nvSpPr>
            <p:spPr bwMode="auto">
              <a:xfrm>
                <a:off x="1118" y="290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3" name="Oval 77"/>
              <p:cNvSpPr>
                <a:spLocks noChangeArrowheads="1"/>
              </p:cNvSpPr>
              <p:nvPr/>
            </p:nvSpPr>
            <p:spPr bwMode="auto">
              <a:xfrm>
                <a:off x="1331" y="290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4" name="Oval 78"/>
              <p:cNvSpPr>
                <a:spLocks noChangeArrowheads="1"/>
              </p:cNvSpPr>
              <p:nvPr/>
            </p:nvSpPr>
            <p:spPr bwMode="auto">
              <a:xfrm>
                <a:off x="1190" y="302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5" name="Oval 79"/>
              <p:cNvSpPr>
                <a:spLocks noChangeArrowheads="1"/>
              </p:cNvSpPr>
              <p:nvPr/>
            </p:nvSpPr>
            <p:spPr bwMode="auto">
              <a:xfrm>
                <a:off x="1722" y="2517"/>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6" name="Oval 80"/>
              <p:cNvSpPr>
                <a:spLocks noChangeArrowheads="1"/>
              </p:cNvSpPr>
              <p:nvPr/>
            </p:nvSpPr>
            <p:spPr bwMode="auto">
              <a:xfrm>
                <a:off x="1687" y="2562"/>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7" name="Oval 81"/>
              <p:cNvSpPr>
                <a:spLocks noChangeArrowheads="1"/>
              </p:cNvSpPr>
              <p:nvPr/>
            </p:nvSpPr>
            <p:spPr bwMode="auto">
              <a:xfrm>
                <a:off x="1478" y="2670"/>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8" name="Oval 82"/>
              <p:cNvSpPr>
                <a:spLocks noChangeArrowheads="1"/>
              </p:cNvSpPr>
              <p:nvPr/>
            </p:nvSpPr>
            <p:spPr bwMode="auto">
              <a:xfrm>
                <a:off x="1684" y="2564"/>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79" name="Oval 83"/>
              <p:cNvSpPr>
                <a:spLocks noChangeArrowheads="1"/>
              </p:cNvSpPr>
              <p:nvPr/>
            </p:nvSpPr>
            <p:spPr bwMode="auto">
              <a:xfrm>
                <a:off x="1326" y="2751"/>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0" name="Oval 84"/>
              <p:cNvSpPr>
                <a:spLocks noChangeArrowheads="1"/>
              </p:cNvSpPr>
              <p:nvPr/>
            </p:nvSpPr>
            <p:spPr bwMode="auto">
              <a:xfrm>
                <a:off x="1556" y="2633"/>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1" name="Oval 85"/>
              <p:cNvSpPr>
                <a:spLocks noChangeArrowheads="1"/>
              </p:cNvSpPr>
              <p:nvPr/>
            </p:nvSpPr>
            <p:spPr bwMode="auto">
              <a:xfrm>
                <a:off x="1602" y="261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2" name="Oval 86"/>
              <p:cNvSpPr>
                <a:spLocks noChangeArrowheads="1"/>
              </p:cNvSpPr>
              <p:nvPr/>
            </p:nvSpPr>
            <p:spPr bwMode="auto">
              <a:xfrm>
                <a:off x="1614" y="2619"/>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3" name="Oval 87"/>
              <p:cNvSpPr>
                <a:spLocks noChangeArrowheads="1"/>
              </p:cNvSpPr>
              <p:nvPr/>
            </p:nvSpPr>
            <p:spPr bwMode="auto">
              <a:xfrm>
                <a:off x="1602" y="2626"/>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4" name="Oval 88"/>
              <p:cNvSpPr>
                <a:spLocks noChangeArrowheads="1"/>
              </p:cNvSpPr>
              <p:nvPr/>
            </p:nvSpPr>
            <p:spPr bwMode="auto">
              <a:xfrm>
                <a:off x="1750" y="2557"/>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5" name="Oval 89"/>
              <p:cNvSpPr>
                <a:spLocks noChangeArrowheads="1"/>
              </p:cNvSpPr>
              <p:nvPr/>
            </p:nvSpPr>
            <p:spPr bwMode="auto">
              <a:xfrm>
                <a:off x="1843" y="2524"/>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6" name="Oval 90"/>
              <p:cNvSpPr>
                <a:spLocks noChangeArrowheads="1"/>
              </p:cNvSpPr>
              <p:nvPr/>
            </p:nvSpPr>
            <p:spPr bwMode="auto">
              <a:xfrm>
                <a:off x="1553" y="2798"/>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7" name="Oval 91"/>
              <p:cNvSpPr>
                <a:spLocks noChangeArrowheads="1"/>
              </p:cNvSpPr>
              <p:nvPr/>
            </p:nvSpPr>
            <p:spPr bwMode="auto">
              <a:xfrm>
                <a:off x="1528" y="2652"/>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8" name="Oval 92"/>
              <p:cNvSpPr>
                <a:spLocks noChangeArrowheads="1"/>
              </p:cNvSpPr>
              <p:nvPr/>
            </p:nvSpPr>
            <p:spPr bwMode="auto">
              <a:xfrm>
                <a:off x="1935" y="2463"/>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89" name="Oval 93"/>
              <p:cNvSpPr>
                <a:spLocks noChangeArrowheads="1"/>
              </p:cNvSpPr>
              <p:nvPr/>
            </p:nvSpPr>
            <p:spPr bwMode="auto">
              <a:xfrm>
                <a:off x="1507" y="265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0" name="Oval 94"/>
              <p:cNvSpPr>
                <a:spLocks noChangeArrowheads="1"/>
              </p:cNvSpPr>
              <p:nvPr/>
            </p:nvSpPr>
            <p:spPr bwMode="auto">
              <a:xfrm>
                <a:off x="1574" y="2647"/>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1" name="Oval 95"/>
              <p:cNvSpPr>
                <a:spLocks noChangeArrowheads="1"/>
              </p:cNvSpPr>
              <p:nvPr/>
            </p:nvSpPr>
            <p:spPr bwMode="auto">
              <a:xfrm>
                <a:off x="1611" y="2649"/>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2" name="Oval 96"/>
              <p:cNvSpPr>
                <a:spLocks noChangeArrowheads="1"/>
              </p:cNvSpPr>
              <p:nvPr/>
            </p:nvSpPr>
            <p:spPr bwMode="auto">
              <a:xfrm>
                <a:off x="1574" y="261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3" name="Oval 97"/>
              <p:cNvSpPr>
                <a:spLocks noChangeArrowheads="1"/>
              </p:cNvSpPr>
              <p:nvPr/>
            </p:nvSpPr>
            <p:spPr bwMode="auto">
              <a:xfrm>
                <a:off x="1605" y="260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4" name="Oval 98"/>
              <p:cNvSpPr>
                <a:spLocks noChangeArrowheads="1"/>
              </p:cNvSpPr>
              <p:nvPr/>
            </p:nvSpPr>
            <p:spPr bwMode="auto">
              <a:xfrm>
                <a:off x="1611" y="2593"/>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5" name="Oval 99"/>
              <p:cNvSpPr>
                <a:spLocks noChangeArrowheads="1"/>
              </p:cNvSpPr>
              <p:nvPr/>
            </p:nvSpPr>
            <p:spPr bwMode="auto">
              <a:xfrm>
                <a:off x="1544" y="2699"/>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6" name="Oval 100"/>
              <p:cNvSpPr>
                <a:spLocks noChangeArrowheads="1"/>
              </p:cNvSpPr>
              <p:nvPr/>
            </p:nvSpPr>
            <p:spPr bwMode="auto">
              <a:xfrm>
                <a:off x="1717" y="2515"/>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7" name="Oval 101"/>
              <p:cNvSpPr>
                <a:spLocks noChangeArrowheads="1"/>
              </p:cNvSpPr>
              <p:nvPr/>
            </p:nvSpPr>
            <p:spPr bwMode="auto">
              <a:xfrm>
                <a:off x="1397" y="2732"/>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8" name="Oval 102"/>
              <p:cNvSpPr>
                <a:spLocks noChangeArrowheads="1"/>
              </p:cNvSpPr>
              <p:nvPr/>
            </p:nvSpPr>
            <p:spPr bwMode="auto">
              <a:xfrm>
                <a:off x="1855" y="249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399" name="Oval 103"/>
              <p:cNvSpPr>
                <a:spLocks noChangeArrowheads="1"/>
              </p:cNvSpPr>
              <p:nvPr/>
            </p:nvSpPr>
            <p:spPr bwMode="auto">
              <a:xfrm>
                <a:off x="1644" y="2623"/>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0" name="Oval 104"/>
              <p:cNvSpPr>
                <a:spLocks noChangeArrowheads="1"/>
              </p:cNvSpPr>
              <p:nvPr/>
            </p:nvSpPr>
            <p:spPr bwMode="auto">
              <a:xfrm>
                <a:off x="2203" y="2186"/>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1" name="Oval 105"/>
              <p:cNvSpPr>
                <a:spLocks noChangeArrowheads="1"/>
              </p:cNvSpPr>
              <p:nvPr/>
            </p:nvSpPr>
            <p:spPr bwMode="auto">
              <a:xfrm>
                <a:off x="1514" y="2649"/>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2" name="Oval 106"/>
              <p:cNvSpPr>
                <a:spLocks noChangeArrowheads="1"/>
              </p:cNvSpPr>
              <p:nvPr/>
            </p:nvSpPr>
            <p:spPr bwMode="auto">
              <a:xfrm>
                <a:off x="1268" y="2699"/>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3" name="Oval 107"/>
              <p:cNvSpPr>
                <a:spLocks noChangeArrowheads="1"/>
              </p:cNvSpPr>
              <p:nvPr/>
            </p:nvSpPr>
            <p:spPr bwMode="auto">
              <a:xfrm>
                <a:off x="1441" y="2744"/>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4" name="Oval 108"/>
              <p:cNvSpPr>
                <a:spLocks noChangeArrowheads="1"/>
              </p:cNvSpPr>
              <p:nvPr/>
            </p:nvSpPr>
            <p:spPr bwMode="auto">
              <a:xfrm>
                <a:off x="1450" y="2713"/>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5" name="Oval 109"/>
              <p:cNvSpPr>
                <a:spLocks noChangeArrowheads="1"/>
              </p:cNvSpPr>
              <p:nvPr/>
            </p:nvSpPr>
            <p:spPr bwMode="auto">
              <a:xfrm>
                <a:off x="1408" y="2763"/>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6" name="Oval 110"/>
              <p:cNvSpPr>
                <a:spLocks noChangeArrowheads="1"/>
              </p:cNvSpPr>
              <p:nvPr/>
            </p:nvSpPr>
            <p:spPr bwMode="auto">
              <a:xfrm>
                <a:off x="1591" y="260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7" name="Oval 111"/>
              <p:cNvSpPr>
                <a:spLocks noChangeArrowheads="1"/>
              </p:cNvSpPr>
              <p:nvPr/>
            </p:nvSpPr>
            <p:spPr bwMode="auto">
              <a:xfrm>
                <a:off x="1820" y="2498"/>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8" name="Oval 112"/>
              <p:cNvSpPr>
                <a:spLocks noChangeArrowheads="1"/>
              </p:cNvSpPr>
              <p:nvPr/>
            </p:nvSpPr>
            <p:spPr bwMode="auto">
              <a:xfrm>
                <a:off x="1714" y="2529"/>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09" name="Oval 113"/>
              <p:cNvSpPr>
                <a:spLocks noChangeArrowheads="1"/>
              </p:cNvSpPr>
              <p:nvPr/>
            </p:nvSpPr>
            <p:spPr bwMode="auto">
              <a:xfrm>
                <a:off x="816" y="2874"/>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0" name="Oval 114"/>
              <p:cNvSpPr>
                <a:spLocks noChangeArrowheads="1"/>
              </p:cNvSpPr>
              <p:nvPr/>
            </p:nvSpPr>
            <p:spPr bwMode="auto">
              <a:xfrm>
                <a:off x="1598" y="266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1" name="Oval 115"/>
              <p:cNvSpPr>
                <a:spLocks noChangeArrowheads="1"/>
              </p:cNvSpPr>
              <p:nvPr/>
            </p:nvSpPr>
            <p:spPr bwMode="auto">
              <a:xfrm>
                <a:off x="1254" y="2845"/>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2" name="Oval 116"/>
              <p:cNvSpPr>
                <a:spLocks noChangeArrowheads="1"/>
              </p:cNvSpPr>
              <p:nvPr/>
            </p:nvSpPr>
            <p:spPr bwMode="auto">
              <a:xfrm>
                <a:off x="1591" y="2609"/>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3" name="Oval 117"/>
              <p:cNvSpPr>
                <a:spLocks noChangeArrowheads="1"/>
              </p:cNvSpPr>
              <p:nvPr/>
            </p:nvSpPr>
            <p:spPr bwMode="auto">
              <a:xfrm>
                <a:off x="1480" y="268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4" name="Oval 118"/>
              <p:cNvSpPr>
                <a:spLocks noChangeArrowheads="1"/>
              </p:cNvSpPr>
              <p:nvPr/>
            </p:nvSpPr>
            <p:spPr bwMode="auto">
              <a:xfrm>
                <a:off x="1640" y="2581"/>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5" name="Oval 119"/>
              <p:cNvSpPr>
                <a:spLocks noChangeArrowheads="1"/>
              </p:cNvSpPr>
              <p:nvPr/>
            </p:nvSpPr>
            <p:spPr bwMode="auto">
              <a:xfrm>
                <a:off x="1644" y="263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6" name="Oval 120"/>
              <p:cNvSpPr>
                <a:spLocks noChangeArrowheads="1"/>
              </p:cNvSpPr>
              <p:nvPr/>
            </p:nvSpPr>
            <p:spPr bwMode="auto">
              <a:xfrm>
                <a:off x="1777" y="2559"/>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7" name="Oval 121"/>
              <p:cNvSpPr>
                <a:spLocks noChangeArrowheads="1"/>
              </p:cNvSpPr>
              <p:nvPr/>
            </p:nvSpPr>
            <p:spPr bwMode="auto">
              <a:xfrm>
                <a:off x="1618" y="2616"/>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8" name="Oval 122"/>
              <p:cNvSpPr>
                <a:spLocks noChangeArrowheads="1"/>
              </p:cNvSpPr>
              <p:nvPr/>
            </p:nvSpPr>
            <p:spPr bwMode="auto">
              <a:xfrm>
                <a:off x="1111" y="2826"/>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19" name="Oval 123"/>
              <p:cNvSpPr>
                <a:spLocks noChangeArrowheads="1"/>
              </p:cNvSpPr>
              <p:nvPr/>
            </p:nvSpPr>
            <p:spPr bwMode="auto">
              <a:xfrm>
                <a:off x="1677" y="257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0" name="Oval 124"/>
              <p:cNvSpPr>
                <a:spLocks noChangeArrowheads="1"/>
              </p:cNvSpPr>
              <p:nvPr/>
            </p:nvSpPr>
            <p:spPr bwMode="auto">
              <a:xfrm>
                <a:off x="1471" y="2666"/>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1" name="Oval 125"/>
              <p:cNvSpPr>
                <a:spLocks noChangeArrowheads="1"/>
              </p:cNvSpPr>
              <p:nvPr/>
            </p:nvSpPr>
            <p:spPr bwMode="auto">
              <a:xfrm>
                <a:off x="1644" y="2593"/>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2" name="Oval 126"/>
              <p:cNvSpPr>
                <a:spLocks noChangeArrowheads="1"/>
              </p:cNvSpPr>
              <p:nvPr/>
            </p:nvSpPr>
            <p:spPr bwMode="auto">
              <a:xfrm>
                <a:off x="1459" y="2722"/>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3" name="Oval 127"/>
              <p:cNvSpPr>
                <a:spLocks noChangeArrowheads="1"/>
              </p:cNvSpPr>
              <p:nvPr/>
            </p:nvSpPr>
            <p:spPr bwMode="auto">
              <a:xfrm>
                <a:off x="1969" y="227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4" name="Oval 128"/>
              <p:cNvSpPr>
                <a:spLocks noChangeArrowheads="1"/>
              </p:cNvSpPr>
              <p:nvPr/>
            </p:nvSpPr>
            <p:spPr bwMode="auto">
              <a:xfrm>
                <a:off x="1752" y="2545"/>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5" name="Oval 129"/>
              <p:cNvSpPr>
                <a:spLocks noChangeArrowheads="1"/>
              </p:cNvSpPr>
              <p:nvPr/>
            </p:nvSpPr>
            <p:spPr bwMode="auto">
              <a:xfrm>
                <a:off x="1590" y="2569"/>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6" name="Oval 130"/>
              <p:cNvSpPr>
                <a:spLocks noChangeArrowheads="1"/>
              </p:cNvSpPr>
              <p:nvPr/>
            </p:nvSpPr>
            <p:spPr bwMode="auto">
              <a:xfrm>
                <a:off x="1581" y="265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7" name="Oval 131"/>
              <p:cNvSpPr>
                <a:spLocks noChangeArrowheads="1"/>
              </p:cNvSpPr>
              <p:nvPr/>
            </p:nvSpPr>
            <p:spPr bwMode="auto">
              <a:xfrm>
                <a:off x="1721" y="2552"/>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8" name="Oval 132"/>
              <p:cNvSpPr>
                <a:spLocks noChangeArrowheads="1"/>
              </p:cNvSpPr>
              <p:nvPr/>
            </p:nvSpPr>
            <p:spPr bwMode="auto">
              <a:xfrm>
                <a:off x="1251" y="274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29" name="Oval 133"/>
              <p:cNvSpPr>
                <a:spLocks noChangeArrowheads="1"/>
              </p:cNvSpPr>
              <p:nvPr/>
            </p:nvSpPr>
            <p:spPr bwMode="auto">
              <a:xfrm>
                <a:off x="1628" y="2614"/>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0" name="Oval 134"/>
              <p:cNvSpPr>
                <a:spLocks noChangeArrowheads="1"/>
              </p:cNvSpPr>
              <p:nvPr/>
            </p:nvSpPr>
            <p:spPr bwMode="auto">
              <a:xfrm>
                <a:off x="1785" y="246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1" name="Oval 135"/>
              <p:cNvSpPr>
                <a:spLocks noChangeArrowheads="1"/>
              </p:cNvSpPr>
              <p:nvPr/>
            </p:nvSpPr>
            <p:spPr bwMode="auto">
              <a:xfrm>
                <a:off x="1073" y="2897"/>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2" name="Oval 136"/>
              <p:cNvSpPr>
                <a:spLocks noChangeArrowheads="1"/>
              </p:cNvSpPr>
              <p:nvPr/>
            </p:nvSpPr>
            <p:spPr bwMode="auto">
              <a:xfrm>
                <a:off x="1572" y="2628"/>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3" name="Oval 137"/>
              <p:cNvSpPr>
                <a:spLocks noChangeArrowheads="1"/>
              </p:cNvSpPr>
              <p:nvPr/>
            </p:nvSpPr>
            <p:spPr bwMode="auto">
              <a:xfrm>
                <a:off x="1684" y="2578"/>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4" name="Oval 138"/>
              <p:cNvSpPr>
                <a:spLocks noChangeArrowheads="1"/>
              </p:cNvSpPr>
              <p:nvPr/>
            </p:nvSpPr>
            <p:spPr bwMode="auto">
              <a:xfrm>
                <a:off x="1586" y="260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5" name="Oval 139"/>
              <p:cNvSpPr>
                <a:spLocks noChangeArrowheads="1"/>
              </p:cNvSpPr>
              <p:nvPr/>
            </p:nvSpPr>
            <p:spPr bwMode="auto">
              <a:xfrm>
                <a:off x="2122" y="237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6" name="Oval 140"/>
              <p:cNvSpPr>
                <a:spLocks noChangeArrowheads="1"/>
              </p:cNvSpPr>
              <p:nvPr/>
            </p:nvSpPr>
            <p:spPr bwMode="auto">
              <a:xfrm>
                <a:off x="1195" y="2855"/>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7" name="Oval 141"/>
              <p:cNvSpPr>
                <a:spLocks noChangeArrowheads="1"/>
              </p:cNvSpPr>
              <p:nvPr/>
            </p:nvSpPr>
            <p:spPr bwMode="auto">
              <a:xfrm>
                <a:off x="1574" y="280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8" name="Oval 142"/>
              <p:cNvSpPr>
                <a:spLocks noChangeArrowheads="1"/>
              </p:cNvSpPr>
              <p:nvPr/>
            </p:nvSpPr>
            <p:spPr bwMode="auto">
              <a:xfrm>
                <a:off x="1544" y="2708"/>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39" name="Oval 143"/>
              <p:cNvSpPr>
                <a:spLocks noChangeArrowheads="1"/>
              </p:cNvSpPr>
              <p:nvPr/>
            </p:nvSpPr>
            <p:spPr bwMode="auto">
              <a:xfrm>
                <a:off x="1055" y="2885"/>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0" name="Oval 144"/>
              <p:cNvSpPr>
                <a:spLocks noChangeArrowheads="1"/>
              </p:cNvSpPr>
              <p:nvPr/>
            </p:nvSpPr>
            <p:spPr bwMode="auto">
              <a:xfrm>
                <a:off x="1411" y="278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1" name="Oval 145"/>
              <p:cNvSpPr>
                <a:spLocks noChangeArrowheads="1"/>
              </p:cNvSpPr>
              <p:nvPr/>
            </p:nvSpPr>
            <p:spPr bwMode="auto">
              <a:xfrm>
                <a:off x="1441" y="2692"/>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2" name="Oval 146"/>
              <p:cNvSpPr>
                <a:spLocks noChangeArrowheads="1"/>
              </p:cNvSpPr>
              <p:nvPr/>
            </p:nvSpPr>
            <p:spPr bwMode="auto">
              <a:xfrm>
                <a:off x="1162" y="287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3" name="Oval 147"/>
              <p:cNvSpPr>
                <a:spLocks noChangeArrowheads="1"/>
              </p:cNvSpPr>
              <p:nvPr/>
            </p:nvSpPr>
            <p:spPr bwMode="auto">
              <a:xfrm>
                <a:off x="989" y="2954"/>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4" name="Oval 148"/>
              <p:cNvSpPr>
                <a:spLocks noChangeArrowheads="1"/>
              </p:cNvSpPr>
              <p:nvPr/>
            </p:nvSpPr>
            <p:spPr bwMode="auto">
              <a:xfrm>
                <a:off x="1520" y="2675"/>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5" name="Oval 149"/>
              <p:cNvSpPr>
                <a:spLocks noChangeArrowheads="1"/>
              </p:cNvSpPr>
              <p:nvPr/>
            </p:nvSpPr>
            <p:spPr bwMode="auto">
              <a:xfrm>
                <a:off x="1553" y="2562"/>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6" name="Oval 150"/>
              <p:cNvSpPr>
                <a:spLocks noChangeArrowheads="1"/>
              </p:cNvSpPr>
              <p:nvPr/>
            </p:nvSpPr>
            <p:spPr bwMode="auto">
              <a:xfrm>
                <a:off x="1574" y="261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7" name="Oval 151"/>
              <p:cNvSpPr>
                <a:spLocks noChangeArrowheads="1"/>
              </p:cNvSpPr>
              <p:nvPr/>
            </p:nvSpPr>
            <p:spPr bwMode="auto">
              <a:xfrm>
                <a:off x="1581" y="260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8" name="Oval 152"/>
              <p:cNvSpPr>
                <a:spLocks noChangeArrowheads="1"/>
              </p:cNvSpPr>
              <p:nvPr/>
            </p:nvSpPr>
            <p:spPr bwMode="auto">
              <a:xfrm>
                <a:off x="1822" y="2392"/>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49" name="Oval 153"/>
              <p:cNvSpPr>
                <a:spLocks noChangeArrowheads="1"/>
              </p:cNvSpPr>
              <p:nvPr/>
            </p:nvSpPr>
            <p:spPr bwMode="auto">
              <a:xfrm>
                <a:off x="1441" y="2701"/>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0" name="Oval 154"/>
              <p:cNvSpPr>
                <a:spLocks noChangeArrowheads="1"/>
              </p:cNvSpPr>
              <p:nvPr/>
            </p:nvSpPr>
            <p:spPr bwMode="auto">
              <a:xfrm>
                <a:off x="1483" y="2666"/>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1" name="Oval 155"/>
              <p:cNvSpPr>
                <a:spLocks noChangeArrowheads="1"/>
              </p:cNvSpPr>
              <p:nvPr/>
            </p:nvSpPr>
            <p:spPr bwMode="auto">
              <a:xfrm>
                <a:off x="1476" y="2670"/>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2" name="Oval 156"/>
              <p:cNvSpPr>
                <a:spLocks noChangeArrowheads="1"/>
              </p:cNvSpPr>
              <p:nvPr/>
            </p:nvSpPr>
            <p:spPr bwMode="auto">
              <a:xfrm>
                <a:off x="1583" y="2732"/>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3" name="Oval 157"/>
              <p:cNvSpPr>
                <a:spLocks noChangeArrowheads="1"/>
              </p:cNvSpPr>
              <p:nvPr/>
            </p:nvSpPr>
            <p:spPr bwMode="auto">
              <a:xfrm>
                <a:off x="2131" y="2453"/>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4" name="Oval 158"/>
              <p:cNvSpPr>
                <a:spLocks noChangeArrowheads="1"/>
              </p:cNvSpPr>
              <p:nvPr/>
            </p:nvSpPr>
            <p:spPr bwMode="auto">
              <a:xfrm>
                <a:off x="1583" y="2600"/>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5" name="Oval 159"/>
              <p:cNvSpPr>
                <a:spLocks noChangeArrowheads="1"/>
              </p:cNvSpPr>
              <p:nvPr/>
            </p:nvSpPr>
            <p:spPr bwMode="auto">
              <a:xfrm>
                <a:off x="1521" y="2713"/>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6" name="Oval 160"/>
              <p:cNvSpPr>
                <a:spLocks noChangeArrowheads="1"/>
              </p:cNvSpPr>
              <p:nvPr/>
            </p:nvSpPr>
            <p:spPr bwMode="auto">
              <a:xfrm>
                <a:off x="2066" y="2415"/>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7" name="Oval 161"/>
              <p:cNvSpPr>
                <a:spLocks noChangeArrowheads="1"/>
              </p:cNvSpPr>
              <p:nvPr/>
            </p:nvSpPr>
            <p:spPr bwMode="auto">
              <a:xfrm>
                <a:off x="1375" y="2718"/>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8" name="Oval 162"/>
              <p:cNvSpPr>
                <a:spLocks noChangeArrowheads="1"/>
              </p:cNvSpPr>
              <p:nvPr/>
            </p:nvSpPr>
            <p:spPr bwMode="auto">
              <a:xfrm>
                <a:off x="1095" y="3046"/>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59" name="Oval 163"/>
              <p:cNvSpPr>
                <a:spLocks noChangeArrowheads="1"/>
              </p:cNvSpPr>
              <p:nvPr/>
            </p:nvSpPr>
            <p:spPr bwMode="auto">
              <a:xfrm>
                <a:off x="1506" y="2675"/>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0" name="Oval 164"/>
              <p:cNvSpPr>
                <a:spLocks noChangeArrowheads="1"/>
              </p:cNvSpPr>
              <p:nvPr/>
            </p:nvSpPr>
            <p:spPr bwMode="auto">
              <a:xfrm>
                <a:off x="1591" y="2595"/>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1" name="Oval 165"/>
              <p:cNvSpPr>
                <a:spLocks noChangeArrowheads="1"/>
              </p:cNvSpPr>
              <p:nvPr/>
            </p:nvSpPr>
            <p:spPr bwMode="auto">
              <a:xfrm>
                <a:off x="1822" y="2382"/>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2" name="Oval 166"/>
              <p:cNvSpPr>
                <a:spLocks noChangeArrowheads="1"/>
              </p:cNvSpPr>
              <p:nvPr/>
            </p:nvSpPr>
            <p:spPr bwMode="auto">
              <a:xfrm>
                <a:off x="1527" y="2682"/>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3" name="Oval 167"/>
              <p:cNvSpPr>
                <a:spLocks noChangeArrowheads="1"/>
              </p:cNvSpPr>
              <p:nvPr/>
            </p:nvSpPr>
            <p:spPr bwMode="auto">
              <a:xfrm>
                <a:off x="1670" y="260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4" name="Oval 168"/>
              <p:cNvSpPr>
                <a:spLocks noChangeArrowheads="1"/>
              </p:cNvSpPr>
              <p:nvPr/>
            </p:nvSpPr>
            <p:spPr bwMode="auto">
              <a:xfrm>
                <a:off x="1873" y="2470"/>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5" name="Oval 169"/>
              <p:cNvSpPr>
                <a:spLocks noChangeArrowheads="1"/>
              </p:cNvSpPr>
              <p:nvPr/>
            </p:nvSpPr>
            <p:spPr bwMode="auto">
              <a:xfrm>
                <a:off x="1078" y="2829"/>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6" name="Oval 170"/>
              <p:cNvSpPr>
                <a:spLocks noChangeArrowheads="1"/>
              </p:cNvSpPr>
              <p:nvPr/>
            </p:nvSpPr>
            <p:spPr bwMode="auto">
              <a:xfrm>
                <a:off x="1822" y="2552"/>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7" name="Oval 171"/>
              <p:cNvSpPr>
                <a:spLocks noChangeArrowheads="1"/>
              </p:cNvSpPr>
              <p:nvPr/>
            </p:nvSpPr>
            <p:spPr bwMode="auto">
              <a:xfrm>
                <a:off x="1300" y="285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8" name="Oval 172"/>
              <p:cNvSpPr>
                <a:spLocks noChangeArrowheads="1"/>
              </p:cNvSpPr>
              <p:nvPr/>
            </p:nvSpPr>
            <p:spPr bwMode="auto">
              <a:xfrm>
                <a:off x="1335" y="274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69" name="Oval 173"/>
              <p:cNvSpPr>
                <a:spLocks noChangeArrowheads="1"/>
              </p:cNvSpPr>
              <p:nvPr/>
            </p:nvSpPr>
            <p:spPr bwMode="auto">
              <a:xfrm>
                <a:off x="982" y="3006"/>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0" name="Oval 174"/>
              <p:cNvSpPr>
                <a:spLocks noChangeArrowheads="1"/>
              </p:cNvSpPr>
              <p:nvPr/>
            </p:nvSpPr>
            <p:spPr bwMode="auto">
              <a:xfrm>
                <a:off x="1408" y="2755"/>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1" name="Oval 175"/>
              <p:cNvSpPr>
                <a:spLocks noChangeArrowheads="1"/>
              </p:cNvSpPr>
              <p:nvPr/>
            </p:nvSpPr>
            <p:spPr bwMode="auto">
              <a:xfrm>
                <a:off x="1478" y="2727"/>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2" name="Oval 176"/>
              <p:cNvSpPr>
                <a:spLocks noChangeArrowheads="1"/>
              </p:cNvSpPr>
              <p:nvPr/>
            </p:nvSpPr>
            <p:spPr bwMode="auto">
              <a:xfrm>
                <a:off x="666" y="2970"/>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3" name="Oval 177"/>
              <p:cNvSpPr>
                <a:spLocks noChangeArrowheads="1"/>
              </p:cNvSpPr>
              <p:nvPr/>
            </p:nvSpPr>
            <p:spPr bwMode="auto">
              <a:xfrm>
                <a:off x="1675" y="2576"/>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4" name="Oval 178"/>
              <p:cNvSpPr>
                <a:spLocks noChangeArrowheads="1"/>
              </p:cNvSpPr>
              <p:nvPr/>
            </p:nvSpPr>
            <p:spPr bwMode="auto">
              <a:xfrm>
                <a:off x="1625" y="2583"/>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5" name="Oval 179"/>
              <p:cNvSpPr>
                <a:spLocks noChangeArrowheads="1"/>
              </p:cNvSpPr>
              <p:nvPr/>
            </p:nvSpPr>
            <p:spPr bwMode="auto">
              <a:xfrm>
                <a:off x="1282" y="2779"/>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6" name="Oval 180"/>
              <p:cNvSpPr>
                <a:spLocks noChangeArrowheads="1"/>
              </p:cNvSpPr>
              <p:nvPr/>
            </p:nvSpPr>
            <p:spPr bwMode="auto">
              <a:xfrm>
                <a:off x="1280" y="2781"/>
                <a:ext cx="32"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7" name="Oval 181"/>
              <p:cNvSpPr>
                <a:spLocks noChangeArrowheads="1"/>
              </p:cNvSpPr>
              <p:nvPr/>
            </p:nvSpPr>
            <p:spPr bwMode="auto">
              <a:xfrm>
                <a:off x="1488" y="248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8" name="Oval 182"/>
              <p:cNvSpPr>
                <a:spLocks noChangeArrowheads="1"/>
              </p:cNvSpPr>
              <p:nvPr/>
            </p:nvSpPr>
            <p:spPr bwMode="auto">
              <a:xfrm>
                <a:off x="1366" y="2715"/>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79" name="Oval 183"/>
              <p:cNvSpPr>
                <a:spLocks noChangeArrowheads="1"/>
              </p:cNvSpPr>
              <p:nvPr/>
            </p:nvSpPr>
            <p:spPr bwMode="auto">
              <a:xfrm>
                <a:off x="1597" y="2616"/>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0" name="Oval 184"/>
              <p:cNvSpPr>
                <a:spLocks noChangeArrowheads="1"/>
              </p:cNvSpPr>
              <p:nvPr/>
            </p:nvSpPr>
            <p:spPr bwMode="auto">
              <a:xfrm>
                <a:off x="1467" y="2687"/>
                <a:ext cx="32"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1" name="Oval 185"/>
              <p:cNvSpPr>
                <a:spLocks noChangeArrowheads="1"/>
              </p:cNvSpPr>
              <p:nvPr/>
            </p:nvSpPr>
            <p:spPr bwMode="auto">
              <a:xfrm>
                <a:off x="1551" y="2628"/>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2" name="Oval 186"/>
              <p:cNvSpPr>
                <a:spLocks noChangeArrowheads="1"/>
              </p:cNvSpPr>
              <p:nvPr/>
            </p:nvSpPr>
            <p:spPr bwMode="auto">
              <a:xfrm>
                <a:off x="1069" y="2935"/>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3" name="Oval 187"/>
              <p:cNvSpPr>
                <a:spLocks noChangeArrowheads="1"/>
              </p:cNvSpPr>
              <p:nvPr/>
            </p:nvSpPr>
            <p:spPr bwMode="auto">
              <a:xfrm>
                <a:off x="1501" y="269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4" name="Oval 188"/>
              <p:cNvSpPr>
                <a:spLocks noChangeArrowheads="1"/>
              </p:cNvSpPr>
              <p:nvPr/>
            </p:nvSpPr>
            <p:spPr bwMode="auto">
              <a:xfrm>
                <a:off x="1942" y="253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5" name="Oval 189"/>
              <p:cNvSpPr>
                <a:spLocks noChangeArrowheads="1"/>
              </p:cNvSpPr>
              <p:nvPr/>
            </p:nvSpPr>
            <p:spPr bwMode="auto">
              <a:xfrm>
                <a:off x="1148" y="2869"/>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6" name="Oval 190"/>
              <p:cNvSpPr>
                <a:spLocks noChangeArrowheads="1"/>
              </p:cNvSpPr>
              <p:nvPr/>
            </p:nvSpPr>
            <p:spPr bwMode="auto">
              <a:xfrm>
                <a:off x="1106" y="285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7" name="Oval 191"/>
              <p:cNvSpPr>
                <a:spLocks noChangeArrowheads="1"/>
              </p:cNvSpPr>
              <p:nvPr/>
            </p:nvSpPr>
            <p:spPr bwMode="auto">
              <a:xfrm>
                <a:off x="1385" y="2841"/>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8" name="Oval 192"/>
              <p:cNvSpPr>
                <a:spLocks noChangeArrowheads="1"/>
              </p:cNvSpPr>
              <p:nvPr/>
            </p:nvSpPr>
            <p:spPr bwMode="auto">
              <a:xfrm>
                <a:off x="2439" y="2080"/>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89" name="Oval 193"/>
              <p:cNvSpPr>
                <a:spLocks noChangeArrowheads="1"/>
              </p:cNvSpPr>
              <p:nvPr/>
            </p:nvSpPr>
            <p:spPr bwMode="auto">
              <a:xfrm>
                <a:off x="1927" y="2439"/>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0" name="Oval 194"/>
              <p:cNvSpPr>
                <a:spLocks noChangeArrowheads="1"/>
              </p:cNvSpPr>
              <p:nvPr/>
            </p:nvSpPr>
            <p:spPr bwMode="auto">
              <a:xfrm>
                <a:off x="1244" y="258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1" name="Oval 195"/>
              <p:cNvSpPr>
                <a:spLocks noChangeArrowheads="1"/>
              </p:cNvSpPr>
              <p:nvPr/>
            </p:nvSpPr>
            <p:spPr bwMode="auto">
              <a:xfrm>
                <a:off x="1387" y="2791"/>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2" name="Oval 196"/>
              <p:cNvSpPr>
                <a:spLocks noChangeArrowheads="1"/>
              </p:cNvSpPr>
              <p:nvPr/>
            </p:nvSpPr>
            <p:spPr bwMode="auto">
              <a:xfrm>
                <a:off x="1347" y="2805"/>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3" name="Oval 197"/>
              <p:cNvSpPr>
                <a:spLocks noChangeArrowheads="1"/>
              </p:cNvSpPr>
              <p:nvPr/>
            </p:nvSpPr>
            <p:spPr bwMode="auto">
              <a:xfrm>
                <a:off x="1562" y="2654"/>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4" name="Oval 198"/>
              <p:cNvSpPr>
                <a:spLocks noChangeArrowheads="1"/>
              </p:cNvSpPr>
              <p:nvPr/>
            </p:nvSpPr>
            <p:spPr bwMode="auto">
              <a:xfrm>
                <a:off x="1499" y="2682"/>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5" name="Oval 199"/>
              <p:cNvSpPr>
                <a:spLocks noChangeArrowheads="1"/>
              </p:cNvSpPr>
              <p:nvPr/>
            </p:nvSpPr>
            <p:spPr bwMode="auto">
              <a:xfrm>
                <a:off x="1328" y="2685"/>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6" name="Oval 200"/>
              <p:cNvSpPr>
                <a:spLocks noChangeArrowheads="1"/>
              </p:cNvSpPr>
              <p:nvPr/>
            </p:nvSpPr>
            <p:spPr bwMode="auto">
              <a:xfrm>
                <a:off x="688" y="3122"/>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7" name="Oval 201"/>
              <p:cNvSpPr>
                <a:spLocks noChangeArrowheads="1"/>
              </p:cNvSpPr>
              <p:nvPr/>
            </p:nvSpPr>
            <p:spPr bwMode="auto">
              <a:xfrm>
                <a:off x="1462" y="2559"/>
                <a:ext cx="32"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8" name="Oval 202"/>
              <p:cNvSpPr>
                <a:spLocks noChangeArrowheads="1"/>
              </p:cNvSpPr>
              <p:nvPr/>
            </p:nvSpPr>
            <p:spPr bwMode="auto">
              <a:xfrm>
                <a:off x="1955" y="2368"/>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499" name="Oval 203"/>
              <p:cNvSpPr>
                <a:spLocks noChangeArrowheads="1"/>
              </p:cNvSpPr>
              <p:nvPr/>
            </p:nvSpPr>
            <p:spPr bwMode="auto">
              <a:xfrm>
                <a:off x="1619" y="2614"/>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501" name="Oval 205"/>
            <p:cNvSpPr>
              <a:spLocks noChangeArrowheads="1"/>
            </p:cNvSpPr>
            <p:nvPr/>
          </p:nvSpPr>
          <p:spPr bwMode="auto">
            <a:xfrm>
              <a:off x="1717" y="2529"/>
              <a:ext cx="32"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2" name="Oval 206"/>
            <p:cNvSpPr>
              <a:spLocks noChangeArrowheads="1"/>
            </p:cNvSpPr>
            <p:nvPr/>
          </p:nvSpPr>
          <p:spPr bwMode="auto">
            <a:xfrm>
              <a:off x="1452" y="2685"/>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3" name="Oval 207"/>
            <p:cNvSpPr>
              <a:spLocks noChangeArrowheads="1"/>
            </p:cNvSpPr>
            <p:nvPr/>
          </p:nvSpPr>
          <p:spPr bwMode="auto">
            <a:xfrm>
              <a:off x="2283" y="2193"/>
              <a:ext cx="32"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4" name="Oval 208"/>
            <p:cNvSpPr>
              <a:spLocks noChangeArrowheads="1"/>
            </p:cNvSpPr>
            <p:nvPr/>
          </p:nvSpPr>
          <p:spPr bwMode="auto">
            <a:xfrm>
              <a:off x="1490" y="270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5" name="Oval 209"/>
            <p:cNvSpPr>
              <a:spLocks noChangeArrowheads="1"/>
            </p:cNvSpPr>
            <p:nvPr/>
          </p:nvSpPr>
          <p:spPr bwMode="auto">
            <a:xfrm>
              <a:off x="1670" y="2583"/>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6" name="Oval 210"/>
            <p:cNvSpPr>
              <a:spLocks noChangeArrowheads="1"/>
            </p:cNvSpPr>
            <p:nvPr/>
          </p:nvSpPr>
          <p:spPr bwMode="auto">
            <a:xfrm>
              <a:off x="1860" y="2399"/>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7" name="Oval 211"/>
            <p:cNvSpPr>
              <a:spLocks noChangeArrowheads="1"/>
            </p:cNvSpPr>
            <p:nvPr/>
          </p:nvSpPr>
          <p:spPr bwMode="auto">
            <a:xfrm>
              <a:off x="1043" y="3044"/>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8" name="Oval 212"/>
            <p:cNvSpPr>
              <a:spLocks noChangeArrowheads="1"/>
            </p:cNvSpPr>
            <p:nvPr/>
          </p:nvSpPr>
          <p:spPr bwMode="auto">
            <a:xfrm>
              <a:off x="1385" y="2715"/>
              <a:ext cx="32"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09" name="Oval 213"/>
            <p:cNvSpPr>
              <a:spLocks noChangeArrowheads="1"/>
            </p:cNvSpPr>
            <p:nvPr/>
          </p:nvSpPr>
          <p:spPr bwMode="auto">
            <a:xfrm>
              <a:off x="1238" y="284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0" name="Oval 214"/>
            <p:cNvSpPr>
              <a:spLocks noChangeArrowheads="1"/>
            </p:cNvSpPr>
            <p:nvPr/>
          </p:nvSpPr>
          <p:spPr bwMode="auto">
            <a:xfrm>
              <a:off x="1476" y="268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1" name="Oval 215"/>
            <p:cNvSpPr>
              <a:spLocks noChangeArrowheads="1"/>
            </p:cNvSpPr>
            <p:nvPr/>
          </p:nvSpPr>
          <p:spPr bwMode="auto">
            <a:xfrm>
              <a:off x="1321" y="2758"/>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2" name="Oval 216"/>
            <p:cNvSpPr>
              <a:spLocks noChangeArrowheads="1"/>
            </p:cNvSpPr>
            <p:nvPr/>
          </p:nvSpPr>
          <p:spPr bwMode="auto">
            <a:xfrm>
              <a:off x="2063" y="2252"/>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3" name="Oval 217"/>
            <p:cNvSpPr>
              <a:spLocks noChangeArrowheads="1"/>
            </p:cNvSpPr>
            <p:nvPr/>
          </p:nvSpPr>
          <p:spPr bwMode="auto">
            <a:xfrm>
              <a:off x="989" y="2973"/>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4" name="Oval 218"/>
            <p:cNvSpPr>
              <a:spLocks noChangeArrowheads="1"/>
            </p:cNvSpPr>
            <p:nvPr/>
          </p:nvSpPr>
          <p:spPr bwMode="auto">
            <a:xfrm>
              <a:off x="1602" y="2611"/>
              <a:ext cx="30" cy="41"/>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5" name="Rectangle 219"/>
            <p:cNvSpPr>
              <a:spLocks noChangeArrowheads="1"/>
            </p:cNvSpPr>
            <p:nvPr/>
          </p:nvSpPr>
          <p:spPr bwMode="auto">
            <a:xfrm>
              <a:off x="1649" y="2590"/>
              <a:ext cx="25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Hungary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16" name="Oval 220"/>
            <p:cNvSpPr>
              <a:spLocks noChangeArrowheads="1"/>
            </p:cNvSpPr>
            <p:nvPr/>
          </p:nvSpPr>
          <p:spPr bwMode="auto">
            <a:xfrm>
              <a:off x="1506" y="2675"/>
              <a:ext cx="29"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7" name="Rectangle 221"/>
            <p:cNvSpPr>
              <a:spLocks noChangeArrowheads="1"/>
            </p:cNvSpPr>
            <p:nvPr/>
          </p:nvSpPr>
          <p:spPr bwMode="auto">
            <a:xfrm>
              <a:off x="1551" y="2654"/>
              <a:ext cx="210"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Poland</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18" name="Oval 222"/>
            <p:cNvSpPr>
              <a:spLocks noChangeArrowheads="1"/>
            </p:cNvSpPr>
            <p:nvPr/>
          </p:nvSpPr>
          <p:spPr bwMode="auto">
            <a:xfrm>
              <a:off x="1637" y="2600"/>
              <a:ext cx="31"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19" name="Rectangle 223"/>
            <p:cNvSpPr>
              <a:spLocks noChangeArrowheads="1"/>
            </p:cNvSpPr>
            <p:nvPr/>
          </p:nvSpPr>
          <p:spPr bwMode="auto">
            <a:xfrm>
              <a:off x="1560" y="2529"/>
              <a:ext cx="224"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Estonia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20" name="Oval 224"/>
            <p:cNvSpPr>
              <a:spLocks noChangeArrowheads="1"/>
            </p:cNvSpPr>
            <p:nvPr/>
          </p:nvSpPr>
          <p:spPr bwMode="auto">
            <a:xfrm>
              <a:off x="1873" y="2470"/>
              <a:ext cx="29" cy="42"/>
            </a:xfrm>
            <a:prstGeom prst="ellipse">
              <a:avLst/>
            </a:prstGeom>
            <a:solidFill>
              <a:srgbClr val="FF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21" name="Rectangle 225"/>
            <p:cNvSpPr>
              <a:spLocks noChangeArrowheads="1"/>
            </p:cNvSpPr>
            <p:nvPr/>
          </p:nvSpPr>
          <p:spPr bwMode="auto">
            <a:xfrm>
              <a:off x="1645" y="2377"/>
              <a:ext cx="540"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0000"/>
                  </a:solidFill>
                  <a:effectLst/>
                  <a:latin typeface="Arial" pitchFamily="34" charset="0"/>
                  <a:cs typeface="Arial" pitchFamily="34" charset="0"/>
                </a:rPr>
                <a:t>Russian Federation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22" name="Oval 226"/>
            <p:cNvSpPr>
              <a:spLocks noChangeArrowheads="1"/>
            </p:cNvSpPr>
            <p:nvPr/>
          </p:nvSpPr>
          <p:spPr bwMode="auto">
            <a:xfrm>
              <a:off x="1773" y="2500"/>
              <a:ext cx="30" cy="41"/>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23" name="Rectangle 227"/>
            <p:cNvSpPr>
              <a:spLocks noChangeArrowheads="1"/>
            </p:cNvSpPr>
            <p:nvPr/>
          </p:nvSpPr>
          <p:spPr bwMode="auto">
            <a:xfrm>
              <a:off x="1818" y="2479"/>
              <a:ext cx="243"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Bulgaria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24" name="Oval 228"/>
            <p:cNvSpPr>
              <a:spLocks noChangeArrowheads="1"/>
            </p:cNvSpPr>
            <p:nvPr/>
          </p:nvSpPr>
          <p:spPr bwMode="auto">
            <a:xfrm>
              <a:off x="1670" y="2602"/>
              <a:ext cx="30"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25" name="Rectangle 229"/>
            <p:cNvSpPr>
              <a:spLocks noChangeArrowheads="1"/>
            </p:cNvSpPr>
            <p:nvPr/>
          </p:nvSpPr>
          <p:spPr bwMode="auto">
            <a:xfrm>
              <a:off x="1715" y="2581"/>
              <a:ext cx="264"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Romania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26" name="Oval 230"/>
            <p:cNvSpPr>
              <a:spLocks noChangeArrowheads="1"/>
            </p:cNvSpPr>
            <p:nvPr/>
          </p:nvSpPr>
          <p:spPr bwMode="auto">
            <a:xfrm>
              <a:off x="1621" y="2600"/>
              <a:ext cx="31"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27" name="Rectangle 231"/>
            <p:cNvSpPr>
              <a:spLocks noChangeArrowheads="1"/>
            </p:cNvSpPr>
            <p:nvPr/>
          </p:nvSpPr>
          <p:spPr bwMode="auto">
            <a:xfrm>
              <a:off x="1225" y="2578"/>
              <a:ext cx="442"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Czech Republic</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28" name="Oval 232"/>
            <p:cNvSpPr>
              <a:spLocks noChangeArrowheads="1"/>
            </p:cNvSpPr>
            <p:nvPr/>
          </p:nvSpPr>
          <p:spPr bwMode="auto">
            <a:xfrm>
              <a:off x="1541" y="2633"/>
              <a:ext cx="31" cy="42"/>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29" name="Rectangle 233"/>
            <p:cNvSpPr>
              <a:spLocks noChangeArrowheads="1"/>
            </p:cNvSpPr>
            <p:nvPr/>
          </p:nvSpPr>
          <p:spPr bwMode="auto">
            <a:xfrm>
              <a:off x="1312" y="2611"/>
              <a:ext cx="271"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Germany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30" name="Oval 234"/>
            <p:cNvSpPr>
              <a:spLocks noChangeArrowheads="1"/>
            </p:cNvSpPr>
            <p:nvPr/>
          </p:nvSpPr>
          <p:spPr bwMode="auto">
            <a:xfrm>
              <a:off x="1467" y="2687"/>
              <a:ext cx="32" cy="43"/>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31" name="Rectangle 235"/>
            <p:cNvSpPr>
              <a:spLocks noChangeArrowheads="1"/>
            </p:cNvSpPr>
            <p:nvPr/>
          </p:nvSpPr>
          <p:spPr bwMode="auto">
            <a:xfrm>
              <a:off x="1258" y="2666"/>
              <a:ext cx="253" cy="10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Slovenia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532" name="Rectangle 236"/>
            <p:cNvSpPr>
              <a:spLocks noChangeArrowheads="1"/>
            </p:cNvSpPr>
            <p:nvPr/>
          </p:nvSpPr>
          <p:spPr bwMode="auto">
            <a:xfrm>
              <a:off x="519" y="3353"/>
              <a:ext cx="97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Показатели ниже средних</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34" name="Rectangle 238"/>
            <p:cNvSpPr>
              <a:spLocks noChangeArrowheads="1"/>
            </p:cNvSpPr>
            <p:nvPr/>
          </p:nvSpPr>
          <p:spPr bwMode="auto">
            <a:xfrm>
              <a:off x="1700" y="3353"/>
              <a:ext cx="1037" cy="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Показатели выше средних</a:t>
              </a:r>
              <a:endParaRPr lang="ru-RU"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36" name="Rectangle 240"/>
            <p:cNvSpPr>
              <a:spLocks noChangeArrowheads="1"/>
            </p:cNvSpPr>
            <p:nvPr/>
          </p:nvSpPr>
          <p:spPr bwMode="auto">
            <a:xfrm rot="16200000">
              <a:off x="79" y="3099"/>
              <a:ext cx="540"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dirty="0" smtClean="0">
                  <a:solidFill>
                    <a:srgbClr val="000000"/>
                  </a:solidFill>
                  <a:latin typeface="Arial" pitchFamily="34" charset="0"/>
                  <a:cs typeface="Arial" pitchFamily="34" charset="0"/>
                </a:rPr>
                <a:t>Показатели</a:t>
              </a:r>
            </a:p>
            <a:p>
              <a:pPr marL="0" marR="0" lvl="0" indent="0" algn="l" defTabSz="914400" rtl="0" eaLnBrk="1" fontAlgn="base" latinLnBrk="0" hangingPunct="1">
                <a:lnSpc>
                  <a:spcPct val="100000"/>
                </a:lnSpc>
                <a:spcBef>
                  <a:spcPct val="0"/>
                </a:spcBef>
                <a:spcAft>
                  <a:spcPct val="0"/>
                </a:spcAft>
                <a:buClrTx/>
                <a:buSzTx/>
                <a:buFontTx/>
                <a:buNone/>
                <a:tabLst/>
              </a:pPr>
              <a:r>
                <a:rPr lang="ru-RU" sz="1000" dirty="0" smtClean="0">
                  <a:solidFill>
                    <a:srgbClr val="000000"/>
                  </a:solidFill>
                  <a:latin typeface="Arial" pitchFamily="34" charset="0"/>
                  <a:cs typeface="Arial" pitchFamily="34" charset="0"/>
                </a:rPr>
                <a:t> ниже средних</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37" name="Rectangle 241"/>
            <p:cNvSpPr>
              <a:spLocks noChangeArrowheads="1"/>
            </p:cNvSpPr>
            <p:nvPr/>
          </p:nvSpPr>
          <p:spPr bwMode="auto">
            <a:xfrm rot="16200000">
              <a:off x="446" y="304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38" name="Rectangle 242"/>
            <p:cNvSpPr>
              <a:spLocks noChangeArrowheads="1"/>
            </p:cNvSpPr>
            <p:nvPr/>
          </p:nvSpPr>
          <p:spPr bwMode="auto">
            <a:xfrm rot="16200000">
              <a:off x="66" y="2090"/>
              <a:ext cx="577"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Показатели выше средних</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40" name="Line 244"/>
            <p:cNvSpPr>
              <a:spLocks noChangeShapeType="1"/>
            </p:cNvSpPr>
            <p:nvPr/>
          </p:nvSpPr>
          <p:spPr bwMode="auto">
            <a:xfrm flipV="1">
              <a:off x="267" y="1830"/>
              <a:ext cx="1" cy="1698"/>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1" name="Line 245"/>
            <p:cNvSpPr>
              <a:spLocks noChangeShapeType="1"/>
            </p:cNvSpPr>
            <p:nvPr/>
          </p:nvSpPr>
          <p:spPr bwMode="auto">
            <a:xfrm flipH="1">
              <a:off x="238" y="3464"/>
              <a:ext cx="29"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2" name="Line 246"/>
            <p:cNvSpPr>
              <a:spLocks noChangeShapeType="1"/>
            </p:cNvSpPr>
            <p:nvPr/>
          </p:nvSpPr>
          <p:spPr bwMode="auto">
            <a:xfrm flipH="1">
              <a:off x="238" y="1894"/>
              <a:ext cx="29"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3" name="Rectangle 247"/>
            <p:cNvSpPr>
              <a:spLocks noChangeArrowheads="1"/>
            </p:cNvSpPr>
            <p:nvPr/>
          </p:nvSpPr>
          <p:spPr bwMode="auto">
            <a:xfrm rot="16200000">
              <a:off x="-329" y="2699"/>
              <a:ext cx="927"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Врачей на 1000 жителей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44" name="Rectangle 248"/>
            <p:cNvSpPr>
              <a:spLocks noChangeArrowheads="1"/>
            </p:cNvSpPr>
            <p:nvPr/>
          </p:nvSpPr>
          <p:spPr bwMode="auto">
            <a:xfrm rot="16200000">
              <a:off x="-622" y="2727"/>
              <a:ext cx="162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dirty="0" smtClean="0">
                  <a:solidFill>
                    <a:srgbClr val="000000"/>
                  </a:solidFill>
                  <a:latin typeface="Arial" pitchFamily="34" charset="0"/>
                  <a:cs typeface="Arial" pitchFamily="34" charset="0"/>
                </a:rPr>
                <a:t>в сравнении с доходом на душу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45" name="Line 249"/>
            <p:cNvSpPr>
              <a:spLocks noChangeShapeType="1"/>
            </p:cNvSpPr>
            <p:nvPr/>
          </p:nvSpPr>
          <p:spPr bwMode="auto">
            <a:xfrm>
              <a:off x="267" y="3528"/>
              <a:ext cx="2566"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6" name="Line 250"/>
            <p:cNvSpPr>
              <a:spLocks noChangeShapeType="1"/>
            </p:cNvSpPr>
            <p:nvPr/>
          </p:nvSpPr>
          <p:spPr bwMode="auto">
            <a:xfrm>
              <a:off x="313" y="3528"/>
              <a:ext cx="1" cy="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7" name="Line 251"/>
            <p:cNvSpPr>
              <a:spLocks noChangeShapeType="1"/>
            </p:cNvSpPr>
            <p:nvPr/>
          </p:nvSpPr>
          <p:spPr bwMode="auto">
            <a:xfrm>
              <a:off x="2788" y="3528"/>
              <a:ext cx="1" cy="37"/>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49" name="Rectangle 253"/>
            <p:cNvSpPr>
              <a:spLocks noChangeArrowheads="1"/>
            </p:cNvSpPr>
            <p:nvPr/>
          </p:nvSpPr>
          <p:spPr bwMode="auto">
            <a:xfrm>
              <a:off x="264" y="3576"/>
              <a:ext cx="2320"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1E2D53"/>
                  </a:solidFill>
                  <a:latin typeface="Arial" pitchFamily="34" charset="0"/>
                  <a:cs typeface="Arial" pitchFamily="34" charset="0"/>
                </a:rPr>
                <a:t>Количество врачей на 1000 жителей в сравнении с общими </a:t>
              </a:r>
            </a:p>
            <a:p>
              <a:pPr lvl="0"/>
              <a:r>
                <a:rPr lang="ru-RU" sz="1000" dirty="0" smtClean="0">
                  <a:solidFill>
                    <a:srgbClr val="1E2D53"/>
                  </a:solidFill>
                  <a:latin typeface="Arial" pitchFamily="34" charset="0"/>
                  <a:cs typeface="Arial" pitchFamily="34" charset="0"/>
                </a:rPr>
                <a:t>расходами на здравоохранение на душу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50" name="Rectangle 254"/>
            <p:cNvSpPr>
              <a:spLocks noChangeArrowheads="1"/>
            </p:cNvSpPr>
            <p:nvPr/>
          </p:nvSpPr>
          <p:spPr bwMode="auto">
            <a:xfrm>
              <a:off x="0" y="3830"/>
              <a:ext cx="3074" cy="2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ru-RU" sz="1000" dirty="0" smtClean="0">
                  <a:solidFill>
                    <a:srgbClr val="000000"/>
                  </a:solidFill>
                  <a:latin typeface="Arial" pitchFamily="34" charset="0"/>
                  <a:cs typeface="Arial" pitchFamily="34" charset="0"/>
                </a:rPr>
                <a:t>  Источники: доклад Всемирного банка «Показатели мирового развития»; ВОЗ</a:t>
              </a:r>
              <a:endParaRPr lang="ru-RU" sz="1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5551" name="Rectangle 255"/>
            <p:cNvSpPr>
              <a:spLocks noChangeArrowheads="1"/>
            </p:cNvSpPr>
            <p:nvPr/>
          </p:nvSpPr>
          <p:spPr bwMode="auto">
            <a:xfrm>
              <a:off x="72" y="3940"/>
              <a:ext cx="2691"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Примечание. Указаны</a:t>
              </a:r>
              <a:r>
                <a:rPr kumimoji="0" lang="ru-RU" sz="1000" b="0" i="0" u="none" strike="noStrike" cap="none" normalizeH="0" dirty="0" smtClean="0">
                  <a:ln>
                    <a:noFill/>
                  </a:ln>
                  <a:solidFill>
                    <a:srgbClr val="000000"/>
                  </a:solidFill>
                  <a:effectLst/>
                  <a:latin typeface="Arial" pitchFamily="34" charset="0"/>
                  <a:cs typeface="Arial" pitchFamily="34" charset="0"/>
                </a:rPr>
                <a:t> последние имеющиеся данные по врачам и ВВП</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dirty="0" smtClean="0">
                  <a:ln>
                    <a:noFill/>
                  </a:ln>
                  <a:solidFill>
                    <a:srgbClr val="000000"/>
                  </a:solidFill>
                  <a:effectLst/>
                  <a:latin typeface="Arial" pitchFamily="34" charset="0"/>
                  <a:cs typeface="Arial" pitchFamily="34" charset="0"/>
                </a:rPr>
                <a:t> на душу населения</a:t>
              </a:r>
              <a:r>
                <a:rPr kumimoji="0" lang="ru-RU" sz="1000" b="0" i="0" u="none" strike="noStrike" cap="none" normalizeH="0" baseline="0" dirty="0" smtClean="0">
                  <a:ln>
                    <a:noFill/>
                  </a:ln>
                  <a:solidFill>
                    <a:srgbClr val="000000"/>
                  </a:solidFill>
                  <a:effectLst/>
                  <a:latin typeface="Arial" pitchFamily="34" charset="0"/>
                  <a:cs typeface="Arial" pitchFamily="34" charset="0"/>
                </a:rPr>
                <a:t>. Данные по РФ указаны за 2006 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553" name="Rectangle 257"/>
            <p:cNvSpPr>
              <a:spLocks noChangeArrowheads="1"/>
            </p:cNvSpPr>
            <p:nvPr/>
          </p:nvSpPr>
          <p:spPr bwMode="auto">
            <a:xfrm>
              <a:off x="295" y="1617"/>
              <a:ext cx="2558" cy="3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dirty="0" smtClean="0">
                  <a:solidFill>
                    <a:srgbClr val="1E2D53"/>
                  </a:solidFill>
                  <a:latin typeface="Arial" pitchFamily="34" charset="0"/>
                  <a:cs typeface="Arial" pitchFamily="34" charset="0"/>
                </a:rPr>
                <a:t>Количество врачей на 1000 жителей в сравнении с общими расходами на здравоохранение и доходом</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260"/>
          <p:cNvGrpSpPr>
            <a:grpSpLocks noChangeAspect="1"/>
          </p:cNvGrpSpPr>
          <p:nvPr/>
        </p:nvGrpSpPr>
        <p:grpSpPr bwMode="auto">
          <a:xfrm>
            <a:off x="4645025" y="2224088"/>
            <a:ext cx="5199068" cy="4633912"/>
            <a:chOff x="2926" y="1401"/>
            <a:chExt cx="3275" cy="2919"/>
          </a:xfrm>
        </p:grpSpPr>
        <p:sp>
          <p:nvSpPr>
            <p:cNvPr id="55555" name="AutoShape 259"/>
            <p:cNvSpPr>
              <a:spLocks noChangeAspect="1" noChangeArrowheads="1" noTextEdit="1"/>
            </p:cNvSpPr>
            <p:nvPr/>
          </p:nvSpPr>
          <p:spPr bwMode="auto">
            <a:xfrm>
              <a:off x="2926" y="1401"/>
              <a:ext cx="2834" cy="2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61"/>
            <p:cNvGrpSpPr>
              <a:grpSpLocks/>
            </p:cNvGrpSpPr>
            <p:nvPr/>
          </p:nvGrpSpPr>
          <p:grpSpPr bwMode="auto">
            <a:xfrm>
              <a:off x="2950" y="1432"/>
              <a:ext cx="2789" cy="2854"/>
              <a:chOff x="2950" y="1432"/>
              <a:chExt cx="2789" cy="2854"/>
            </a:xfrm>
          </p:grpSpPr>
          <p:sp>
            <p:nvSpPr>
              <p:cNvPr id="55557" name="Rectangle 261"/>
              <p:cNvSpPr>
                <a:spLocks noChangeArrowheads="1"/>
              </p:cNvSpPr>
              <p:nvPr/>
            </p:nvSpPr>
            <p:spPr bwMode="auto">
              <a:xfrm>
                <a:off x="2950" y="1432"/>
                <a:ext cx="2789" cy="2854"/>
              </a:xfrm>
              <a:prstGeom prst="rect">
                <a:avLst/>
              </a:prstGeom>
              <a:solidFill>
                <a:srgbClr val="EAF2F3"/>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558" name="Rectangle 262"/>
              <p:cNvSpPr>
                <a:spLocks noChangeArrowheads="1"/>
              </p:cNvSpPr>
              <p:nvPr/>
            </p:nvSpPr>
            <p:spPr bwMode="auto">
              <a:xfrm>
                <a:off x="2951" y="1437"/>
                <a:ext cx="2783" cy="2849"/>
              </a:xfrm>
              <a:prstGeom prst="rect">
                <a:avLst/>
              </a:prstGeom>
              <a:solidFill>
                <a:srgbClr val="EAF2F3"/>
              </a:solidFill>
              <a:ln w="4">
                <a:solidFill>
                  <a:srgbClr val="EAF2F3"/>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559" name="Rectangle 263"/>
              <p:cNvSpPr>
                <a:spLocks noChangeArrowheads="1"/>
              </p:cNvSpPr>
              <p:nvPr/>
            </p:nvSpPr>
            <p:spPr bwMode="auto">
              <a:xfrm>
                <a:off x="3184" y="1814"/>
                <a:ext cx="2481" cy="1706"/>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5560" name="Line 264"/>
              <p:cNvSpPr>
                <a:spLocks noChangeShapeType="1"/>
              </p:cNvSpPr>
              <p:nvPr/>
            </p:nvSpPr>
            <p:spPr bwMode="auto">
              <a:xfrm flipV="1">
                <a:off x="4424" y="1814"/>
                <a:ext cx="1" cy="1709"/>
              </a:xfrm>
              <a:prstGeom prst="line">
                <a:avLst/>
              </a:prstGeom>
              <a:noFill/>
              <a:ln w="7">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1" name="Line 265"/>
              <p:cNvSpPr>
                <a:spLocks noChangeShapeType="1"/>
              </p:cNvSpPr>
              <p:nvPr/>
            </p:nvSpPr>
            <p:spPr bwMode="auto">
              <a:xfrm>
                <a:off x="3184" y="2667"/>
                <a:ext cx="2481" cy="1"/>
              </a:xfrm>
              <a:prstGeom prst="line">
                <a:avLst/>
              </a:prstGeom>
              <a:noFill/>
              <a:ln w="7">
                <a:solidFill>
                  <a:srgbClr val="C10534"/>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2" name="Oval 266"/>
              <p:cNvSpPr>
                <a:spLocks noChangeArrowheads="1"/>
              </p:cNvSpPr>
              <p:nvPr/>
            </p:nvSpPr>
            <p:spPr bwMode="auto">
              <a:xfrm>
                <a:off x="4204" y="274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3" name="Oval 267"/>
              <p:cNvSpPr>
                <a:spLocks noChangeArrowheads="1"/>
              </p:cNvSpPr>
              <p:nvPr/>
            </p:nvSpPr>
            <p:spPr bwMode="auto">
              <a:xfrm>
                <a:off x="4305" y="2812"/>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4" name="Oval 268"/>
              <p:cNvSpPr>
                <a:spLocks noChangeArrowheads="1"/>
              </p:cNvSpPr>
              <p:nvPr/>
            </p:nvSpPr>
            <p:spPr bwMode="auto">
              <a:xfrm>
                <a:off x="4500" y="2606"/>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5" name="Oval 269"/>
              <p:cNvSpPr>
                <a:spLocks noChangeArrowheads="1"/>
              </p:cNvSpPr>
              <p:nvPr/>
            </p:nvSpPr>
            <p:spPr bwMode="auto">
              <a:xfrm>
                <a:off x="4334" y="2753"/>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6" name="Oval 270"/>
              <p:cNvSpPr>
                <a:spLocks noChangeArrowheads="1"/>
              </p:cNvSpPr>
              <p:nvPr/>
            </p:nvSpPr>
            <p:spPr bwMode="auto">
              <a:xfrm>
                <a:off x="4184" y="2815"/>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7" name="Oval 271"/>
              <p:cNvSpPr>
                <a:spLocks noChangeArrowheads="1"/>
              </p:cNvSpPr>
              <p:nvPr/>
            </p:nvSpPr>
            <p:spPr bwMode="auto">
              <a:xfrm>
                <a:off x="4538" y="2568"/>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8" name="Oval 272"/>
              <p:cNvSpPr>
                <a:spLocks noChangeArrowheads="1"/>
              </p:cNvSpPr>
              <p:nvPr/>
            </p:nvSpPr>
            <p:spPr bwMode="auto">
              <a:xfrm>
                <a:off x="4672" y="253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69" name="Oval 273"/>
              <p:cNvSpPr>
                <a:spLocks noChangeArrowheads="1"/>
              </p:cNvSpPr>
              <p:nvPr/>
            </p:nvSpPr>
            <p:spPr bwMode="auto">
              <a:xfrm>
                <a:off x="4309" y="2741"/>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0" name="Oval 274"/>
              <p:cNvSpPr>
                <a:spLocks noChangeArrowheads="1"/>
              </p:cNvSpPr>
              <p:nvPr/>
            </p:nvSpPr>
            <p:spPr bwMode="auto">
              <a:xfrm>
                <a:off x="4290" y="2674"/>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1" name="Oval 275"/>
              <p:cNvSpPr>
                <a:spLocks noChangeArrowheads="1"/>
              </p:cNvSpPr>
              <p:nvPr/>
            </p:nvSpPr>
            <p:spPr bwMode="auto">
              <a:xfrm>
                <a:off x="4469" y="2539"/>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2" name="Oval 276"/>
              <p:cNvSpPr>
                <a:spLocks noChangeArrowheads="1"/>
              </p:cNvSpPr>
              <p:nvPr/>
            </p:nvSpPr>
            <p:spPr bwMode="auto">
              <a:xfrm>
                <a:off x="4819" y="2418"/>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3" name="Oval 277"/>
              <p:cNvSpPr>
                <a:spLocks noChangeArrowheads="1"/>
              </p:cNvSpPr>
              <p:nvPr/>
            </p:nvSpPr>
            <p:spPr bwMode="auto">
              <a:xfrm>
                <a:off x="4366" y="251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4" name="Oval 278"/>
              <p:cNvSpPr>
                <a:spLocks noChangeArrowheads="1"/>
              </p:cNvSpPr>
              <p:nvPr/>
            </p:nvSpPr>
            <p:spPr bwMode="auto">
              <a:xfrm>
                <a:off x="4424" y="2568"/>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5" name="Oval 279"/>
              <p:cNvSpPr>
                <a:spLocks noChangeArrowheads="1"/>
              </p:cNvSpPr>
              <p:nvPr/>
            </p:nvSpPr>
            <p:spPr bwMode="auto">
              <a:xfrm>
                <a:off x="4199" y="2784"/>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6" name="Oval 280"/>
              <p:cNvSpPr>
                <a:spLocks noChangeArrowheads="1"/>
              </p:cNvSpPr>
              <p:nvPr/>
            </p:nvSpPr>
            <p:spPr bwMode="auto">
              <a:xfrm>
                <a:off x="4371" y="2627"/>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7" name="Oval 281"/>
              <p:cNvSpPr>
                <a:spLocks noChangeArrowheads="1"/>
              </p:cNvSpPr>
              <p:nvPr/>
            </p:nvSpPr>
            <p:spPr bwMode="auto">
              <a:xfrm>
                <a:off x="4213" y="2798"/>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8" name="Oval 282"/>
              <p:cNvSpPr>
                <a:spLocks noChangeArrowheads="1"/>
              </p:cNvSpPr>
              <p:nvPr/>
            </p:nvSpPr>
            <p:spPr bwMode="auto">
              <a:xfrm>
                <a:off x="4663" y="2494"/>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79" name="Oval 283"/>
              <p:cNvSpPr>
                <a:spLocks noChangeArrowheads="1"/>
              </p:cNvSpPr>
              <p:nvPr/>
            </p:nvSpPr>
            <p:spPr bwMode="auto">
              <a:xfrm>
                <a:off x="4216" y="279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0" name="Oval 284"/>
              <p:cNvSpPr>
                <a:spLocks noChangeArrowheads="1"/>
              </p:cNvSpPr>
              <p:nvPr/>
            </p:nvSpPr>
            <p:spPr bwMode="auto">
              <a:xfrm>
                <a:off x="4327" y="2698"/>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1" name="Oval 285"/>
              <p:cNvSpPr>
                <a:spLocks noChangeArrowheads="1"/>
              </p:cNvSpPr>
              <p:nvPr/>
            </p:nvSpPr>
            <p:spPr bwMode="auto">
              <a:xfrm>
                <a:off x="4500" y="2584"/>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2" name="Oval 286"/>
              <p:cNvSpPr>
                <a:spLocks noChangeArrowheads="1"/>
              </p:cNvSpPr>
              <p:nvPr/>
            </p:nvSpPr>
            <p:spPr bwMode="auto">
              <a:xfrm>
                <a:off x="4881" y="2361"/>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3" name="Oval 287"/>
              <p:cNvSpPr>
                <a:spLocks noChangeArrowheads="1"/>
              </p:cNvSpPr>
              <p:nvPr/>
            </p:nvSpPr>
            <p:spPr bwMode="auto">
              <a:xfrm>
                <a:off x="4216" y="2810"/>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4" name="Oval 288"/>
              <p:cNvSpPr>
                <a:spLocks noChangeArrowheads="1"/>
              </p:cNvSpPr>
              <p:nvPr/>
            </p:nvSpPr>
            <p:spPr bwMode="auto">
              <a:xfrm>
                <a:off x="4312" y="274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5" name="Oval 289"/>
              <p:cNvSpPr>
                <a:spLocks noChangeArrowheads="1"/>
              </p:cNvSpPr>
              <p:nvPr/>
            </p:nvSpPr>
            <p:spPr bwMode="auto">
              <a:xfrm>
                <a:off x="4322" y="2703"/>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6" name="Oval 290"/>
              <p:cNvSpPr>
                <a:spLocks noChangeArrowheads="1"/>
              </p:cNvSpPr>
              <p:nvPr/>
            </p:nvSpPr>
            <p:spPr bwMode="auto">
              <a:xfrm>
                <a:off x="4638" y="2501"/>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7" name="Oval 291"/>
              <p:cNvSpPr>
                <a:spLocks noChangeArrowheads="1"/>
              </p:cNvSpPr>
              <p:nvPr/>
            </p:nvSpPr>
            <p:spPr bwMode="auto">
              <a:xfrm>
                <a:off x="4346" y="274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8" name="Oval 292"/>
              <p:cNvSpPr>
                <a:spLocks noChangeArrowheads="1"/>
              </p:cNvSpPr>
              <p:nvPr/>
            </p:nvSpPr>
            <p:spPr bwMode="auto">
              <a:xfrm>
                <a:off x="4462" y="2632"/>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89" name="Oval 293"/>
              <p:cNvSpPr>
                <a:spLocks noChangeArrowheads="1"/>
              </p:cNvSpPr>
              <p:nvPr/>
            </p:nvSpPr>
            <p:spPr bwMode="auto">
              <a:xfrm>
                <a:off x="4272" y="2748"/>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0" name="Oval 294"/>
              <p:cNvSpPr>
                <a:spLocks noChangeArrowheads="1"/>
              </p:cNvSpPr>
              <p:nvPr/>
            </p:nvSpPr>
            <p:spPr bwMode="auto">
              <a:xfrm>
                <a:off x="4525" y="256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1" name="Oval 295"/>
              <p:cNvSpPr>
                <a:spLocks noChangeArrowheads="1"/>
              </p:cNvSpPr>
              <p:nvPr/>
            </p:nvSpPr>
            <p:spPr bwMode="auto">
              <a:xfrm>
                <a:off x="4240" y="2701"/>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2" name="Oval 296"/>
              <p:cNvSpPr>
                <a:spLocks noChangeArrowheads="1"/>
              </p:cNvSpPr>
              <p:nvPr/>
            </p:nvSpPr>
            <p:spPr bwMode="auto">
              <a:xfrm>
                <a:off x="4326" y="2617"/>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3" name="Oval 297"/>
              <p:cNvSpPr>
                <a:spLocks noChangeArrowheads="1"/>
              </p:cNvSpPr>
              <p:nvPr/>
            </p:nvSpPr>
            <p:spPr bwMode="auto">
              <a:xfrm>
                <a:off x="4275" y="273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4" name="Oval 298"/>
              <p:cNvSpPr>
                <a:spLocks noChangeArrowheads="1"/>
              </p:cNvSpPr>
              <p:nvPr/>
            </p:nvSpPr>
            <p:spPr bwMode="auto">
              <a:xfrm>
                <a:off x="4628" y="2546"/>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5" name="Oval 299"/>
              <p:cNvSpPr>
                <a:spLocks noChangeArrowheads="1"/>
              </p:cNvSpPr>
              <p:nvPr/>
            </p:nvSpPr>
            <p:spPr bwMode="auto">
              <a:xfrm>
                <a:off x="4086" y="2886"/>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6" name="Oval 300"/>
              <p:cNvSpPr>
                <a:spLocks noChangeArrowheads="1"/>
              </p:cNvSpPr>
              <p:nvPr/>
            </p:nvSpPr>
            <p:spPr bwMode="auto">
              <a:xfrm>
                <a:off x="4466" y="2629"/>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7" name="Oval 301"/>
              <p:cNvSpPr>
                <a:spLocks noChangeArrowheads="1"/>
              </p:cNvSpPr>
              <p:nvPr/>
            </p:nvSpPr>
            <p:spPr bwMode="auto">
              <a:xfrm>
                <a:off x="4496" y="2667"/>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8" name="Oval 302"/>
              <p:cNvSpPr>
                <a:spLocks noChangeArrowheads="1"/>
              </p:cNvSpPr>
              <p:nvPr/>
            </p:nvSpPr>
            <p:spPr bwMode="auto">
              <a:xfrm>
                <a:off x="4159" y="2841"/>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599" name="Oval 303"/>
              <p:cNvSpPr>
                <a:spLocks noChangeArrowheads="1"/>
              </p:cNvSpPr>
              <p:nvPr/>
            </p:nvSpPr>
            <p:spPr bwMode="auto">
              <a:xfrm>
                <a:off x="4670" y="2501"/>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0" name="Oval 304"/>
              <p:cNvSpPr>
                <a:spLocks noChangeArrowheads="1"/>
              </p:cNvSpPr>
              <p:nvPr/>
            </p:nvSpPr>
            <p:spPr bwMode="auto">
              <a:xfrm>
                <a:off x="4441" y="2667"/>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1" name="Oval 305"/>
              <p:cNvSpPr>
                <a:spLocks noChangeArrowheads="1"/>
              </p:cNvSpPr>
              <p:nvPr/>
            </p:nvSpPr>
            <p:spPr bwMode="auto">
              <a:xfrm>
                <a:off x="4133" y="2827"/>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2" name="Oval 306"/>
              <p:cNvSpPr>
                <a:spLocks noChangeArrowheads="1"/>
              </p:cNvSpPr>
              <p:nvPr/>
            </p:nvSpPr>
            <p:spPr bwMode="auto">
              <a:xfrm>
                <a:off x="4383" y="2665"/>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3" name="Oval 307"/>
              <p:cNvSpPr>
                <a:spLocks noChangeArrowheads="1"/>
              </p:cNvSpPr>
              <p:nvPr/>
            </p:nvSpPr>
            <p:spPr bwMode="auto">
              <a:xfrm>
                <a:off x="4579" y="253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4" name="Oval 308"/>
              <p:cNvSpPr>
                <a:spLocks noChangeArrowheads="1"/>
              </p:cNvSpPr>
              <p:nvPr/>
            </p:nvSpPr>
            <p:spPr bwMode="auto">
              <a:xfrm>
                <a:off x="4496" y="2527"/>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5" name="Oval 309"/>
              <p:cNvSpPr>
                <a:spLocks noChangeArrowheads="1"/>
              </p:cNvSpPr>
              <p:nvPr/>
            </p:nvSpPr>
            <p:spPr bwMode="auto">
              <a:xfrm>
                <a:off x="4493" y="2587"/>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6" name="Oval 310"/>
              <p:cNvSpPr>
                <a:spLocks noChangeArrowheads="1"/>
              </p:cNvSpPr>
              <p:nvPr/>
            </p:nvSpPr>
            <p:spPr bwMode="auto">
              <a:xfrm>
                <a:off x="4533" y="2587"/>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7" name="Oval 311"/>
              <p:cNvSpPr>
                <a:spLocks noChangeArrowheads="1"/>
              </p:cNvSpPr>
              <p:nvPr/>
            </p:nvSpPr>
            <p:spPr bwMode="auto">
              <a:xfrm>
                <a:off x="4221" y="269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8" name="Oval 312"/>
              <p:cNvSpPr>
                <a:spLocks noChangeArrowheads="1"/>
              </p:cNvSpPr>
              <p:nvPr/>
            </p:nvSpPr>
            <p:spPr bwMode="auto">
              <a:xfrm>
                <a:off x="4164" y="2841"/>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09" name="Oval 313"/>
              <p:cNvSpPr>
                <a:spLocks noChangeArrowheads="1"/>
              </p:cNvSpPr>
              <p:nvPr/>
            </p:nvSpPr>
            <p:spPr bwMode="auto">
              <a:xfrm>
                <a:off x="4429" y="269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0" name="Oval 314"/>
              <p:cNvSpPr>
                <a:spLocks noChangeArrowheads="1"/>
              </p:cNvSpPr>
              <p:nvPr/>
            </p:nvSpPr>
            <p:spPr bwMode="auto">
              <a:xfrm>
                <a:off x="4643" y="2539"/>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1" name="Oval 315"/>
              <p:cNvSpPr>
                <a:spLocks noChangeArrowheads="1"/>
              </p:cNvSpPr>
              <p:nvPr/>
            </p:nvSpPr>
            <p:spPr bwMode="auto">
              <a:xfrm>
                <a:off x="4495" y="2615"/>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2" name="Oval 316"/>
              <p:cNvSpPr>
                <a:spLocks noChangeArrowheads="1"/>
              </p:cNvSpPr>
              <p:nvPr/>
            </p:nvSpPr>
            <p:spPr bwMode="auto">
              <a:xfrm>
                <a:off x="4753" y="2453"/>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3" name="Oval 317"/>
              <p:cNvSpPr>
                <a:spLocks noChangeArrowheads="1"/>
              </p:cNvSpPr>
              <p:nvPr/>
            </p:nvSpPr>
            <p:spPr bwMode="auto">
              <a:xfrm>
                <a:off x="4537" y="2541"/>
                <a:ext cx="28"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4" name="Oval 318"/>
              <p:cNvSpPr>
                <a:spLocks noChangeArrowheads="1"/>
              </p:cNvSpPr>
              <p:nvPr/>
            </p:nvSpPr>
            <p:spPr bwMode="auto">
              <a:xfrm>
                <a:off x="4309" y="274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5" name="Oval 319"/>
              <p:cNvSpPr>
                <a:spLocks noChangeArrowheads="1"/>
              </p:cNvSpPr>
              <p:nvPr/>
            </p:nvSpPr>
            <p:spPr bwMode="auto">
              <a:xfrm>
                <a:off x="4414" y="2684"/>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6" name="Oval 320"/>
              <p:cNvSpPr>
                <a:spLocks noChangeArrowheads="1"/>
              </p:cNvSpPr>
              <p:nvPr/>
            </p:nvSpPr>
            <p:spPr bwMode="auto">
              <a:xfrm>
                <a:off x="4407" y="259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7" name="Oval 321"/>
              <p:cNvSpPr>
                <a:spLocks noChangeArrowheads="1"/>
              </p:cNvSpPr>
              <p:nvPr/>
            </p:nvSpPr>
            <p:spPr bwMode="auto">
              <a:xfrm>
                <a:off x="4565" y="2527"/>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8" name="Oval 322"/>
              <p:cNvSpPr>
                <a:spLocks noChangeArrowheads="1"/>
              </p:cNvSpPr>
              <p:nvPr/>
            </p:nvSpPr>
            <p:spPr bwMode="auto">
              <a:xfrm>
                <a:off x="4260" y="2705"/>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19" name="Oval 323"/>
              <p:cNvSpPr>
                <a:spLocks noChangeArrowheads="1"/>
              </p:cNvSpPr>
              <p:nvPr/>
            </p:nvSpPr>
            <p:spPr bwMode="auto">
              <a:xfrm>
                <a:off x="4542" y="2568"/>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0" name="Oval 324"/>
              <p:cNvSpPr>
                <a:spLocks noChangeArrowheads="1"/>
              </p:cNvSpPr>
              <p:nvPr/>
            </p:nvSpPr>
            <p:spPr bwMode="auto">
              <a:xfrm>
                <a:off x="3961" y="2924"/>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1" name="Oval 325"/>
              <p:cNvSpPr>
                <a:spLocks noChangeArrowheads="1"/>
              </p:cNvSpPr>
              <p:nvPr/>
            </p:nvSpPr>
            <p:spPr bwMode="auto">
              <a:xfrm>
                <a:off x="4412" y="2596"/>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2" name="Oval 326"/>
              <p:cNvSpPr>
                <a:spLocks noChangeArrowheads="1"/>
              </p:cNvSpPr>
              <p:nvPr/>
            </p:nvSpPr>
            <p:spPr bwMode="auto">
              <a:xfrm>
                <a:off x="4434" y="2575"/>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3" name="Oval 327"/>
              <p:cNvSpPr>
                <a:spLocks noChangeArrowheads="1"/>
              </p:cNvSpPr>
              <p:nvPr/>
            </p:nvSpPr>
            <p:spPr bwMode="auto">
              <a:xfrm>
                <a:off x="4442" y="2689"/>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4" name="Oval 328"/>
              <p:cNvSpPr>
                <a:spLocks noChangeArrowheads="1"/>
              </p:cNvSpPr>
              <p:nvPr/>
            </p:nvSpPr>
            <p:spPr bwMode="auto">
              <a:xfrm>
                <a:off x="4449" y="255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5" name="Oval 329"/>
              <p:cNvSpPr>
                <a:spLocks noChangeArrowheads="1"/>
              </p:cNvSpPr>
              <p:nvPr/>
            </p:nvSpPr>
            <p:spPr bwMode="auto">
              <a:xfrm>
                <a:off x="4491" y="256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6" name="Oval 330"/>
              <p:cNvSpPr>
                <a:spLocks noChangeArrowheads="1"/>
              </p:cNvSpPr>
              <p:nvPr/>
            </p:nvSpPr>
            <p:spPr bwMode="auto">
              <a:xfrm>
                <a:off x="4235" y="2841"/>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7" name="Oval 331"/>
              <p:cNvSpPr>
                <a:spLocks noChangeArrowheads="1"/>
              </p:cNvSpPr>
              <p:nvPr/>
            </p:nvSpPr>
            <p:spPr bwMode="auto">
              <a:xfrm>
                <a:off x="4255" y="2701"/>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8" name="Oval 332"/>
              <p:cNvSpPr>
                <a:spLocks noChangeArrowheads="1"/>
              </p:cNvSpPr>
              <p:nvPr/>
            </p:nvSpPr>
            <p:spPr bwMode="auto">
              <a:xfrm>
                <a:off x="4559" y="2549"/>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29" name="Oval 333"/>
              <p:cNvSpPr>
                <a:spLocks noChangeArrowheads="1"/>
              </p:cNvSpPr>
              <p:nvPr/>
            </p:nvSpPr>
            <p:spPr bwMode="auto">
              <a:xfrm>
                <a:off x="4329" y="2734"/>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0" name="Oval 334"/>
              <p:cNvSpPr>
                <a:spLocks noChangeArrowheads="1"/>
              </p:cNvSpPr>
              <p:nvPr/>
            </p:nvSpPr>
            <p:spPr bwMode="auto">
              <a:xfrm>
                <a:off x="4105" y="2815"/>
                <a:ext cx="28"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1" name="Oval 335"/>
              <p:cNvSpPr>
                <a:spLocks noChangeArrowheads="1"/>
              </p:cNvSpPr>
              <p:nvPr/>
            </p:nvSpPr>
            <p:spPr bwMode="auto">
              <a:xfrm>
                <a:off x="4446" y="2594"/>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2" name="Oval 336"/>
              <p:cNvSpPr>
                <a:spLocks noChangeArrowheads="1"/>
              </p:cNvSpPr>
              <p:nvPr/>
            </p:nvSpPr>
            <p:spPr bwMode="auto">
              <a:xfrm>
                <a:off x="4432" y="2655"/>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3" name="Oval 337"/>
              <p:cNvSpPr>
                <a:spLocks noChangeArrowheads="1"/>
              </p:cNvSpPr>
              <p:nvPr/>
            </p:nvSpPr>
            <p:spPr bwMode="auto">
              <a:xfrm>
                <a:off x="4260" y="278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4" name="Oval 338"/>
              <p:cNvSpPr>
                <a:spLocks noChangeArrowheads="1"/>
              </p:cNvSpPr>
              <p:nvPr/>
            </p:nvSpPr>
            <p:spPr bwMode="auto">
              <a:xfrm>
                <a:off x="4378" y="2622"/>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5" name="Oval 339"/>
              <p:cNvSpPr>
                <a:spLocks noChangeArrowheads="1"/>
              </p:cNvSpPr>
              <p:nvPr/>
            </p:nvSpPr>
            <p:spPr bwMode="auto">
              <a:xfrm>
                <a:off x="4375" y="2682"/>
                <a:ext cx="28"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6" name="Oval 340"/>
              <p:cNvSpPr>
                <a:spLocks noChangeArrowheads="1"/>
              </p:cNvSpPr>
              <p:nvPr/>
            </p:nvSpPr>
            <p:spPr bwMode="auto">
              <a:xfrm>
                <a:off x="4050" y="2900"/>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7" name="Oval 341"/>
              <p:cNvSpPr>
                <a:spLocks noChangeArrowheads="1"/>
              </p:cNvSpPr>
              <p:nvPr/>
            </p:nvSpPr>
            <p:spPr bwMode="auto">
              <a:xfrm>
                <a:off x="4446" y="2660"/>
                <a:ext cx="28"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8" name="Oval 342"/>
              <p:cNvSpPr>
                <a:spLocks noChangeArrowheads="1"/>
              </p:cNvSpPr>
              <p:nvPr/>
            </p:nvSpPr>
            <p:spPr bwMode="auto">
              <a:xfrm>
                <a:off x="4407" y="2587"/>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39" name="Oval 343"/>
              <p:cNvSpPr>
                <a:spLocks noChangeArrowheads="1"/>
              </p:cNvSpPr>
              <p:nvPr/>
            </p:nvSpPr>
            <p:spPr bwMode="auto">
              <a:xfrm>
                <a:off x="4184" y="2815"/>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0" name="Oval 344"/>
              <p:cNvSpPr>
                <a:spLocks noChangeArrowheads="1"/>
              </p:cNvSpPr>
              <p:nvPr/>
            </p:nvSpPr>
            <p:spPr bwMode="auto">
              <a:xfrm>
                <a:off x="4537" y="2563"/>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1" name="Oval 345"/>
              <p:cNvSpPr>
                <a:spLocks noChangeArrowheads="1"/>
              </p:cNvSpPr>
              <p:nvPr/>
            </p:nvSpPr>
            <p:spPr bwMode="auto">
              <a:xfrm>
                <a:off x="4454" y="2608"/>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2" name="Oval 346"/>
              <p:cNvSpPr>
                <a:spLocks noChangeArrowheads="1"/>
              </p:cNvSpPr>
              <p:nvPr/>
            </p:nvSpPr>
            <p:spPr bwMode="auto">
              <a:xfrm>
                <a:off x="4601" y="2520"/>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3" name="Oval 347"/>
              <p:cNvSpPr>
                <a:spLocks noChangeArrowheads="1"/>
              </p:cNvSpPr>
              <p:nvPr/>
            </p:nvSpPr>
            <p:spPr bwMode="auto">
              <a:xfrm>
                <a:off x="4523" y="2603"/>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4" name="Oval 348"/>
              <p:cNvSpPr>
                <a:spLocks noChangeArrowheads="1"/>
              </p:cNvSpPr>
              <p:nvPr/>
            </p:nvSpPr>
            <p:spPr bwMode="auto">
              <a:xfrm>
                <a:off x="4505" y="2613"/>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5" name="Oval 349"/>
              <p:cNvSpPr>
                <a:spLocks noChangeArrowheads="1"/>
              </p:cNvSpPr>
              <p:nvPr/>
            </p:nvSpPr>
            <p:spPr bwMode="auto">
              <a:xfrm>
                <a:off x="4420" y="2651"/>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6" name="Oval 350"/>
              <p:cNvSpPr>
                <a:spLocks noChangeArrowheads="1"/>
              </p:cNvSpPr>
              <p:nvPr/>
            </p:nvSpPr>
            <p:spPr bwMode="auto">
              <a:xfrm>
                <a:off x="4430" y="2653"/>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7" name="Oval 351"/>
              <p:cNvSpPr>
                <a:spLocks noChangeArrowheads="1"/>
              </p:cNvSpPr>
              <p:nvPr/>
            </p:nvSpPr>
            <p:spPr bwMode="auto">
              <a:xfrm>
                <a:off x="4278" y="279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8" name="Oval 352"/>
              <p:cNvSpPr>
                <a:spLocks noChangeArrowheads="1"/>
              </p:cNvSpPr>
              <p:nvPr/>
            </p:nvSpPr>
            <p:spPr bwMode="auto">
              <a:xfrm>
                <a:off x="4361" y="2701"/>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49" name="Oval 353"/>
              <p:cNvSpPr>
                <a:spLocks noChangeArrowheads="1"/>
              </p:cNvSpPr>
              <p:nvPr/>
            </p:nvSpPr>
            <p:spPr bwMode="auto">
              <a:xfrm>
                <a:off x="4365" y="2622"/>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0" name="Oval 354"/>
              <p:cNvSpPr>
                <a:spLocks noChangeArrowheads="1"/>
              </p:cNvSpPr>
              <p:nvPr/>
            </p:nvSpPr>
            <p:spPr bwMode="auto">
              <a:xfrm>
                <a:off x="4307" y="274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1" name="Oval 355"/>
              <p:cNvSpPr>
                <a:spLocks noChangeArrowheads="1"/>
              </p:cNvSpPr>
              <p:nvPr/>
            </p:nvSpPr>
            <p:spPr bwMode="auto">
              <a:xfrm>
                <a:off x="4348" y="2727"/>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2" name="Oval 356"/>
              <p:cNvSpPr>
                <a:spLocks noChangeArrowheads="1"/>
              </p:cNvSpPr>
              <p:nvPr/>
            </p:nvSpPr>
            <p:spPr bwMode="auto">
              <a:xfrm>
                <a:off x="4368" y="2601"/>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3" name="Oval 357"/>
              <p:cNvSpPr>
                <a:spLocks noChangeArrowheads="1"/>
              </p:cNvSpPr>
              <p:nvPr/>
            </p:nvSpPr>
            <p:spPr bwMode="auto">
              <a:xfrm>
                <a:off x="4498" y="2575"/>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4" name="Oval 358"/>
              <p:cNvSpPr>
                <a:spLocks noChangeArrowheads="1"/>
              </p:cNvSpPr>
              <p:nvPr/>
            </p:nvSpPr>
            <p:spPr bwMode="auto">
              <a:xfrm>
                <a:off x="4295" y="2679"/>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5" name="Oval 359"/>
              <p:cNvSpPr>
                <a:spLocks noChangeArrowheads="1"/>
              </p:cNvSpPr>
              <p:nvPr/>
            </p:nvSpPr>
            <p:spPr bwMode="auto">
              <a:xfrm>
                <a:off x="4339" y="2736"/>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6" name="Oval 360"/>
              <p:cNvSpPr>
                <a:spLocks noChangeArrowheads="1"/>
              </p:cNvSpPr>
              <p:nvPr/>
            </p:nvSpPr>
            <p:spPr bwMode="auto">
              <a:xfrm>
                <a:off x="4317" y="2717"/>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7" name="Oval 361"/>
              <p:cNvSpPr>
                <a:spLocks noChangeArrowheads="1"/>
              </p:cNvSpPr>
              <p:nvPr/>
            </p:nvSpPr>
            <p:spPr bwMode="auto">
              <a:xfrm>
                <a:off x="4692" y="2420"/>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8" name="Oval 362"/>
              <p:cNvSpPr>
                <a:spLocks noChangeArrowheads="1"/>
              </p:cNvSpPr>
              <p:nvPr/>
            </p:nvSpPr>
            <p:spPr bwMode="auto">
              <a:xfrm>
                <a:off x="4750" y="2468"/>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59" name="Oval 363"/>
              <p:cNvSpPr>
                <a:spLocks noChangeArrowheads="1"/>
              </p:cNvSpPr>
              <p:nvPr/>
            </p:nvSpPr>
            <p:spPr bwMode="auto">
              <a:xfrm>
                <a:off x="4505" y="259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0" name="Oval 364"/>
              <p:cNvSpPr>
                <a:spLocks noChangeArrowheads="1"/>
              </p:cNvSpPr>
              <p:nvPr/>
            </p:nvSpPr>
            <p:spPr bwMode="auto">
              <a:xfrm>
                <a:off x="4831" y="2356"/>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1" name="Oval 365"/>
              <p:cNvSpPr>
                <a:spLocks noChangeArrowheads="1"/>
              </p:cNvSpPr>
              <p:nvPr/>
            </p:nvSpPr>
            <p:spPr bwMode="auto">
              <a:xfrm>
                <a:off x="3721" y="3064"/>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2" name="Oval 366"/>
              <p:cNvSpPr>
                <a:spLocks noChangeArrowheads="1"/>
              </p:cNvSpPr>
              <p:nvPr/>
            </p:nvSpPr>
            <p:spPr bwMode="auto">
              <a:xfrm>
                <a:off x="4332" y="2660"/>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3" name="Oval 367"/>
              <p:cNvSpPr>
                <a:spLocks noChangeArrowheads="1"/>
              </p:cNvSpPr>
              <p:nvPr/>
            </p:nvSpPr>
            <p:spPr bwMode="auto">
              <a:xfrm>
                <a:off x="4611" y="2532"/>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4" name="Oval 368"/>
              <p:cNvSpPr>
                <a:spLocks noChangeArrowheads="1"/>
              </p:cNvSpPr>
              <p:nvPr/>
            </p:nvSpPr>
            <p:spPr bwMode="auto">
              <a:xfrm>
                <a:off x="4756" y="2420"/>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5" name="Oval 369"/>
              <p:cNvSpPr>
                <a:spLocks noChangeArrowheads="1"/>
              </p:cNvSpPr>
              <p:nvPr/>
            </p:nvSpPr>
            <p:spPr bwMode="auto">
              <a:xfrm>
                <a:off x="4206" y="2831"/>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6" name="Oval 370"/>
              <p:cNvSpPr>
                <a:spLocks noChangeArrowheads="1"/>
              </p:cNvSpPr>
              <p:nvPr/>
            </p:nvSpPr>
            <p:spPr bwMode="auto">
              <a:xfrm>
                <a:off x="4484" y="2594"/>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7" name="Oval 371"/>
              <p:cNvSpPr>
                <a:spLocks noChangeArrowheads="1"/>
              </p:cNvSpPr>
              <p:nvPr/>
            </p:nvSpPr>
            <p:spPr bwMode="auto">
              <a:xfrm>
                <a:off x="4446" y="2629"/>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8" name="Oval 372"/>
              <p:cNvSpPr>
                <a:spLocks noChangeArrowheads="1"/>
              </p:cNvSpPr>
              <p:nvPr/>
            </p:nvSpPr>
            <p:spPr bwMode="auto">
              <a:xfrm>
                <a:off x="4287" y="2610"/>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69" name="Oval 373"/>
              <p:cNvSpPr>
                <a:spLocks noChangeArrowheads="1"/>
              </p:cNvSpPr>
              <p:nvPr/>
            </p:nvSpPr>
            <p:spPr bwMode="auto">
              <a:xfrm>
                <a:off x="4511" y="262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0" name="Oval 374"/>
              <p:cNvSpPr>
                <a:spLocks noChangeArrowheads="1"/>
              </p:cNvSpPr>
              <p:nvPr/>
            </p:nvSpPr>
            <p:spPr bwMode="auto">
              <a:xfrm>
                <a:off x="4214" y="2784"/>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1" name="Oval 375"/>
              <p:cNvSpPr>
                <a:spLocks noChangeArrowheads="1"/>
              </p:cNvSpPr>
              <p:nvPr/>
            </p:nvSpPr>
            <p:spPr bwMode="auto">
              <a:xfrm>
                <a:off x="4690" y="2492"/>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2" name="Oval 376"/>
              <p:cNvSpPr>
                <a:spLocks noChangeArrowheads="1"/>
              </p:cNvSpPr>
              <p:nvPr/>
            </p:nvSpPr>
            <p:spPr bwMode="auto">
              <a:xfrm>
                <a:off x="4468" y="2634"/>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3" name="Oval 377"/>
              <p:cNvSpPr>
                <a:spLocks noChangeArrowheads="1"/>
              </p:cNvSpPr>
              <p:nvPr/>
            </p:nvSpPr>
            <p:spPr bwMode="auto">
              <a:xfrm>
                <a:off x="4513" y="2606"/>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4" name="Oval 378"/>
              <p:cNvSpPr>
                <a:spLocks noChangeArrowheads="1"/>
              </p:cNvSpPr>
              <p:nvPr/>
            </p:nvSpPr>
            <p:spPr bwMode="auto">
              <a:xfrm>
                <a:off x="4425" y="261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5" name="Oval 379"/>
              <p:cNvSpPr>
                <a:spLocks noChangeArrowheads="1"/>
              </p:cNvSpPr>
              <p:nvPr/>
            </p:nvSpPr>
            <p:spPr bwMode="auto">
              <a:xfrm>
                <a:off x="4611" y="2522"/>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6" name="Oval 380"/>
              <p:cNvSpPr>
                <a:spLocks noChangeArrowheads="1"/>
              </p:cNvSpPr>
              <p:nvPr/>
            </p:nvSpPr>
            <p:spPr bwMode="auto">
              <a:xfrm>
                <a:off x="4327" y="2613"/>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7" name="Oval 381"/>
              <p:cNvSpPr>
                <a:spLocks noChangeArrowheads="1"/>
              </p:cNvSpPr>
              <p:nvPr/>
            </p:nvSpPr>
            <p:spPr bwMode="auto">
              <a:xfrm>
                <a:off x="4614" y="2525"/>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8" name="Oval 382"/>
              <p:cNvSpPr>
                <a:spLocks noChangeArrowheads="1"/>
              </p:cNvSpPr>
              <p:nvPr/>
            </p:nvSpPr>
            <p:spPr bwMode="auto">
              <a:xfrm>
                <a:off x="4250" y="278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79" name="Oval 383"/>
              <p:cNvSpPr>
                <a:spLocks noChangeArrowheads="1"/>
              </p:cNvSpPr>
              <p:nvPr/>
            </p:nvSpPr>
            <p:spPr bwMode="auto">
              <a:xfrm>
                <a:off x="4787" y="2370"/>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0" name="Oval 384"/>
              <p:cNvSpPr>
                <a:spLocks noChangeArrowheads="1"/>
              </p:cNvSpPr>
              <p:nvPr/>
            </p:nvSpPr>
            <p:spPr bwMode="auto">
              <a:xfrm>
                <a:off x="4140" y="280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1" name="Oval 385"/>
              <p:cNvSpPr>
                <a:spLocks noChangeArrowheads="1"/>
              </p:cNvSpPr>
              <p:nvPr/>
            </p:nvSpPr>
            <p:spPr bwMode="auto">
              <a:xfrm>
                <a:off x="4456" y="2606"/>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2" name="Oval 386"/>
              <p:cNvSpPr>
                <a:spLocks noChangeArrowheads="1"/>
              </p:cNvSpPr>
              <p:nvPr/>
            </p:nvSpPr>
            <p:spPr bwMode="auto">
              <a:xfrm>
                <a:off x="4356" y="2732"/>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3" name="Oval 387"/>
              <p:cNvSpPr>
                <a:spLocks noChangeArrowheads="1"/>
              </p:cNvSpPr>
              <p:nvPr/>
            </p:nvSpPr>
            <p:spPr bwMode="auto">
              <a:xfrm>
                <a:off x="4224" y="2793"/>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4" name="Oval 388"/>
              <p:cNvSpPr>
                <a:spLocks noChangeArrowheads="1"/>
              </p:cNvSpPr>
              <p:nvPr/>
            </p:nvSpPr>
            <p:spPr bwMode="auto">
              <a:xfrm>
                <a:off x="4415" y="2608"/>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5" name="Oval 389"/>
              <p:cNvSpPr>
                <a:spLocks noChangeArrowheads="1"/>
              </p:cNvSpPr>
              <p:nvPr/>
            </p:nvSpPr>
            <p:spPr bwMode="auto">
              <a:xfrm>
                <a:off x="4518" y="2603"/>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6" name="Oval 390"/>
              <p:cNvSpPr>
                <a:spLocks noChangeArrowheads="1"/>
              </p:cNvSpPr>
              <p:nvPr/>
            </p:nvSpPr>
            <p:spPr bwMode="auto">
              <a:xfrm>
                <a:off x="4630" y="2508"/>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7" name="Oval 391"/>
              <p:cNvSpPr>
                <a:spLocks noChangeArrowheads="1"/>
              </p:cNvSpPr>
              <p:nvPr/>
            </p:nvSpPr>
            <p:spPr bwMode="auto">
              <a:xfrm>
                <a:off x="4197" y="2767"/>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8" name="Oval 392"/>
              <p:cNvSpPr>
                <a:spLocks noChangeArrowheads="1"/>
              </p:cNvSpPr>
              <p:nvPr/>
            </p:nvSpPr>
            <p:spPr bwMode="auto">
              <a:xfrm>
                <a:off x="4464" y="2603"/>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89" name="Oval 393"/>
              <p:cNvSpPr>
                <a:spLocks noChangeArrowheads="1"/>
              </p:cNvSpPr>
              <p:nvPr/>
            </p:nvSpPr>
            <p:spPr bwMode="auto">
              <a:xfrm>
                <a:off x="4385" y="2701"/>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0" name="Oval 394"/>
              <p:cNvSpPr>
                <a:spLocks noChangeArrowheads="1"/>
              </p:cNvSpPr>
              <p:nvPr/>
            </p:nvSpPr>
            <p:spPr bwMode="auto">
              <a:xfrm>
                <a:off x="4518" y="2582"/>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1" name="Oval 395"/>
              <p:cNvSpPr>
                <a:spLocks noChangeArrowheads="1"/>
              </p:cNvSpPr>
              <p:nvPr/>
            </p:nvSpPr>
            <p:spPr bwMode="auto">
              <a:xfrm>
                <a:off x="4829" y="2408"/>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2" name="Oval 396"/>
              <p:cNvSpPr>
                <a:spLocks noChangeArrowheads="1"/>
              </p:cNvSpPr>
              <p:nvPr/>
            </p:nvSpPr>
            <p:spPr bwMode="auto">
              <a:xfrm>
                <a:off x="4380" y="2641"/>
                <a:ext cx="28"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3" name="Oval 397"/>
              <p:cNvSpPr>
                <a:spLocks noChangeArrowheads="1"/>
              </p:cNvSpPr>
              <p:nvPr/>
            </p:nvSpPr>
            <p:spPr bwMode="auto">
              <a:xfrm>
                <a:off x="4174" y="2874"/>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4" name="Oval 398"/>
              <p:cNvSpPr>
                <a:spLocks noChangeArrowheads="1"/>
              </p:cNvSpPr>
              <p:nvPr/>
            </p:nvSpPr>
            <p:spPr bwMode="auto">
              <a:xfrm>
                <a:off x="4483" y="2634"/>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5" name="Oval 399"/>
              <p:cNvSpPr>
                <a:spLocks noChangeArrowheads="1"/>
              </p:cNvSpPr>
              <p:nvPr/>
            </p:nvSpPr>
            <p:spPr bwMode="auto">
              <a:xfrm>
                <a:off x="4483" y="2532"/>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6" name="Oval 400"/>
              <p:cNvSpPr>
                <a:spLocks noChangeArrowheads="1"/>
              </p:cNvSpPr>
              <p:nvPr/>
            </p:nvSpPr>
            <p:spPr bwMode="auto">
              <a:xfrm>
                <a:off x="4321" y="2748"/>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7" name="Oval 401"/>
              <p:cNvSpPr>
                <a:spLocks noChangeArrowheads="1"/>
              </p:cNvSpPr>
              <p:nvPr/>
            </p:nvSpPr>
            <p:spPr bwMode="auto">
              <a:xfrm>
                <a:off x="4170" y="2717"/>
                <a:ext cx="31"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8" name="Oval 402"/>
              <p:cNvSpPr>
                <a:spLocks noChangeArrowheads="1"/>
              </p:cNvSpPr>
              <p:nvPr/>
            </p:nvSpPr>
            <p:spPr bwMode="auto">
              <a:xfrm>
                <a:off x="4462" y="263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699" name="Oval 403"/>
              <p:cNvSpPr>
                <a:spLocks noChangeArrowheads="1"/>
              </p:cNvSpPr>
              <p:nvPr/>
            </p:nvSpPr>
            <p:spPr bwMode="auto">
              <a:xfrm>
                <a:off x="4116" y="2784"/>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0" name="Oval 404"/>
              <p:cNvSpPr>
                <a:spLocks noChangeArrowheads="1"/>
              </p:cNvSpPr>
              <p:nvPr/>
            </p:nvSpPr>
            <p:spPr bwMode="auto">
              <a:xfrm>
                <a:off x="4162" y="2789"/>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1" name="Oval 405"/>
              <p:cNvSpPr>
                <a:spLocks noChangeArrowheads="1"/>
              </p:cNvSpPr>
              <p:nvPr/>
            </p:nvSpPr>
            <p:spPr bwMode="auto">
              <a:xfrm>
                <a:off x="4231" y="2741"/>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2" name="Oval 406"/>
              <p:cNvSpPr>
                <a:spLocks noChangeArrowheads="1"/>
              </p:cNvSpPr>
              <p:nvPr/>
            </p:nvSpPr>
            <p:spPr bwMode="auto">
              <a:xfrm>
                <a:off x="4290" y="2658"/>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3" name="Oval 407"/>
              <p:cNvSpPr>
                <a:spLocks noChangeArrowheads="1"/>
              </p:cNvSpPr>
              <p:nvPr/>
            </p:nvSpPr>
            <p:spPr bwMode="auto">
              <a:xfrm>
                <a:off x="4189" y="2703"/>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4" name="Oval 408"/>
              <p:cNvSpPr>
                <a:spLocks noChangeArrowheads="1"/>
              </p:cNvSpPr>
              <p:nvPr/>
            </p:nvSpPr>
            <p:spPr bwMode="auto">
              <a:xfrm>
                <a:off x="4925" y="2266"/>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5" name="Oval 409"/>
              <p:cNvSpPr>
                <a:spLocks noChangeArrowheads="1"/>
              </p:cNvSpPr>
              <p:nvPr/>
            </p:nvSpPr>
            <p:spPr bwMode="auto">
              <a:xfrm>
                <a:off x="4550" y="2551"/>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6" name="Oval 410"/>
              <p:cNvSpPr>
                <a:spLocks noChangeArrowheads="1"/>
              </p:cNvSpPr>
              <p:nvPr/>
            </p:nvSpPr>
            <p:spPr bwMode="auto">
              <a:xfrm>
                <a:off x="4412" y="2582"/>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7" name="Oval 411"/>
              <p:cNvSpPr>
                <a:spLocks noChangeArrowheads="1"/>
              </p:cNvSpPr>
              <p:nvPr/>
            </p:nvSpPr>
            <p:spPr bwMode="auto">
              <a:xfrm>
                <a:off x="4393" y="2601"/>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8" name="Oval 412"/>
              <p:cNvSpPr>
                <a:spLocks noChangeArrowheads="1"/>
              </p:cNvSpPr>
              <p:nvPr/>
            </p:nvSpPr>
            <p:spPr bwMode="auto">
              <a:xfrm>
                <a:off x="4302" y="2796"/>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09" name="Oval 413"/>
              <p:cNvSpPr>
                <a:spLocks noChangeArrowheads="1"/>
              </p:cNvSpPr>
              <p:nvPr/>
            </p:nvSpPr>
            <p:spPr bwMode="auto">
              <a:xfrm>
                <a:off x="4268" y="2805"/>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0" name="Oval 414"/>
              <p:cNvSpPr>
                <a:spLocks noChangeArrowheads="1"/>
              </p:cNvSpPr>
              <p:nvPr/>
            </p:nvSpPr>
            <p:spPr bwMode="auto">
              <a:xfrm>
                <a:off x="4319" y="2710"/>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1" name="Oval 415"/>
              <p:cNvSpPr>
                <a:spLocks noChangeArrowheads="1"/>
              </p:cNvSpPr>
              <p:nvPr/>
            </p:nvSpPr>
            <p:spPr bwMode="auto">
              <a:xfrm>
                <a:off x="4317" y="2755"/>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2" name="Oval 416"/>
              <p:cNvSpPr>
                <a:spLocks noChangeArrowheads="1"/>
              </p:cNvSpPr>
              <p:nvPr/>
            </p:nvSpPr>
            <p:spPr bwMode="auto">
              <a:xfrm>
                <a:off x="4135" y="2879"/>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3" name="Oval 417"/>
              <p:cNvSpPr>
                <a:spLocks noChangeArrowheads="1"/>
              </p:cNvSpPr>
              <p:nvPr/>
            </p:nvSpPr>
            <p:spPr bwMode="auto">
              <a:xfrm>
                <a:off x="4506" y="2560"/>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4" name="Oval 418"/>
              <p:cNvSpPr>
                <a:spLocks noChangeArrowheads="1"/>
              </p:cNvSpPr>
              <p:nvPr/>
            </p:nvSpPr>
            <p:spPr bwMode="auto">
              <a:xfrm>
                <a:off x="4598" y="253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5" name="Oval 419"/>
              <p:cNvSpPr>
                <a:spLocks noChangeArrowheads="1"/>
              </p:cNvSpPr>
              <p:nvPr/>
            </p:nvSpPr>
            <p:spPr bwMode="auto">
              <a:xfrm>
                <a:off x="4300" y="2684"/>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6" name="Oval 420"/>
              <p:cNvSpPr>
                <a:spLocks noChangeArrowheads="1"/>
              </p:cNvSpPr>
              <p:nvPr/>
            </p:nvSpPr>
            <p:spPr bwMode="auto">
              <a:xfrm>
                <a:off x="4299" y="2732"/>
                <a:ext cx="28"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7" name="Oval 421"/>
              <p:cNvSpPr>
                <a:spLocks noChangeArrowheads="1"/>
              </p:cNvSpPr>
              <p:nvPr/>
            </p:nvSpPr>
            <p:spPr bwMode="auto">
              <a:xfrm>
                <a:off x="4071" y="2884"/>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8" name="Oval 422"/>
              <p:cNvSpPr>
                <a:spLocks noChangeArrowheads="1"/>
              </p:cNvSpPr>
              <p:nvPr/>
            </p:nvSpPr>
            <p:spPr bwMode="auto">
              <a:xfrm>
                <a:off x="4719" y="2482"/>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19" name="Oval 423"/>
              <p:cNvSpPr>
                <a:spLocks noChangeArrowheads="1"/>
              </p:cNvSpPr>
              <p:nvPr/>
            </p:nvSpPr>
            <p:spPr bwMode="auto">
              <a:xfrm>
                <a:off x="4810" y="2418"/>
                <a:ext cx="29"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0" name="Oval 424"/>
              <p:cNvSpPr>
                <a:spLocks noChangeArrowheads="1"/>
              </p:cNvSpPr>
              <p:nvPr/>
            </p:nvSpPr>
            <p:spPr bwMode="auto">
              <a:xfrm>
                <a:off x="4515" y="2511"/>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1" name="Oval 425"/>
              <p:cNvSpPr>
                <a:spLocks noChangeArrowheads="1"/>
              </p:cNvSpPr>
              <p:nvPr/>
            </p:nvSpPr>
            <p:spPr bwMode="auto">
              <a:xfrm>
                <a:off x="4366" y="269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2" name="Oval 426"/>
              <p:cNvSpPr>
                <a:spLocks noChangeArrowheads="1"/>
              </p:cNvSpPr>
              <p:nvPr/>
            </p:nvSpPr>
            <p:spPr bwMode="auto">
              <a:xfrm>
                <a:off x="4305" y="2758"/>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3" name="Oval 427"/>
              <p:cNvSpPr>
                <a:spLocks noChangeArrowheads="1"/>
              </p:cNvSpPr>
              <p:nvPr/>
            </p:nvSpPr>
            <p:spPr bwMode="auto">
              <a:xfrm>
                <a:off x="4164" y="2812"/>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4" name="Oval 428"/>
              <p:cNvSpPr>
                <a:spLocks noChangeArrowheads="1"/>
              </p:cNvSpPr>
              <p:nvPr/>
            </p:nvSpPr>
            <p:spPr bwMode="auto">
              <a:xfrm>
                <a:off x="3991" y="2936"/>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5" name="Oval 429"/>
              <p:cNvSpPr>
                <a:spLocks noChangeArrowheads="1"/>
              </p:cNvSpPr>
              <p:nvPr/>
            </p:nvSpPr>
            <p:spPr bwMode="auto">
              <a:xfrm>
                <a:off x="4336" y="2712"/>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6" name="Oval 430"/>
              <p:cNvSpPr>
                <a:spLocks noChangeArrowheads="1"/>
              </p:cNvSpPr>
              <p:nvPr/>
            </p:nvSpPr>
            <p:spPr bwMode="auto">
              <a:xfrm>
                <a:off x="4464" y="2629"/>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7" name="Oval 431"/>
              <p:cNvSpPr>
                <a:spLocks noChangeArrowheads="1"/>
              </p:cNvSpPr>
              <p:nvPr/>
            </p:nvSpPr>
            <p:spPr bwMode="auto">
              <a:xfrm>
                <a:off x="4099" y="2739"/>
                <a:ext cx="29"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8" name="Oval 432"/>
              <p:cNvSpPr>
                <a:spLocks noChangeArrowheads="1"/>
              </p:cNvSpPr>
              <p:nvPr/>
            </p:nvSpPr>
            <p:spPr bwMode="auto">
              <a:xfrm>
                <a:off x="4211" y="2798"/>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29" name="Oval 433"/>
              <p:cNvSpPr>
                <a:spLocks noChangeArrowheads="1"/>
              </p:cNvSpPr>
              <p:nvPr/>
            </p:nvSpPr>
            <p:spPr bwMode="auto">
              <a:xfrm>
                <a:off x="4626" y="2515"/>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0" name="Oval 434"/>
              <p:cNvSpPr>
                <a:spLocks noChangeArrowheads="1"/>
              </p:cNvSpPr>
              <p:nvPr/>
            </p:nvSpPr>
            <p:spPr bwMode="auto">
              <a:xfrm>
                <a:off x="4635" y="2456"/>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1" name="Oval 435"/>
              <p:cNvSpPr>
                <a:spLocks noChangeArrowheads="1"/>
              </p:cNvSpPr>
              <p:nvPr/>
            </p:nvSpPr>
            <p:spPr bwMode="auto">
              <a:xfrm>
                <a:off x="4476" y="2617"/>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2" name="Oval 436"/>
              <p:cNvSpPr>
                <a:spLocks noChangeArrowheads="1"/>
              </p:cNvSpPr>
              <p:nvPr/>
            </p:nvSpPr>
            <p:spPr bwMode="auto">
              <a:xfrm>
                <a:off x="4557" y="2541"/>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3" name="Oval 437"/>
              <p:cNvSpPr>
                <a:spLocks noChangeArrowheads="1"/>
              </p:cNvSpPr>
              <p:nvPr/>
            </p:nvSpPr>
            <p:spPr bwMode="auto">
              <a:xfrm>
                <a:off x="4408" y="2622"/>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4" name="Oval 438"/>
              <p:cNvSpPr>
                <a:spLocks noChangeArrowheads="1"/>
              </p:cNvSpPr>
              <p:nvPr/>
            </p:nvSpPr>
            <p:spPr bwMode="auto">
              <a:xfrm>
                <a:off x="4327" y="2677"/>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5" name="Oval 439"/>
              <p:cNvSpPr>
                <a:spLocks noChangeArrowheads="1"/>
              </p:cNvSpPr>
              <p:nvPr/>
            </p:nvSpPr>
            <p:spPr bwMode="auto">
              <a:xfrm>
                <a:off x="4444" y="264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6" name="Oval 440"/>
              <p:cNvSpPr>
                <a:spLocks noChangeArrowheads="1"/>
              </p:cNvSpPr>
              <p:nvPr/>
            </p:nvSpPr>
            <p:spPr bwMode="auto">
              <a:xfrm>
                <a:off x="4544" y="2610"/>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7" name="Oval 441"/>
              <p:cNvSpPr>
                <a:spLocks noChangeArrowheads="1"/>
              </p:cNvSpPr>
              <p:nvPr/>
            </p:nvSpPr>
            <p:spPr bwMode="auto">
              <a:xfrm>
                <a:off x="4422" y="272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8" name="Oval 442"/>
              <p:cNvSpPr>
                <a:spLocks noChangeArrowheads="1"/>
              </p:cNvSpPr>
              <p:nvPr/>
            </p:nvSpPr>
            <p:spPr bwMode="auto">
              <a:xfrm>
                <a:off x="4155" y="2812"/>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39" name="Oval 443"/>
              <p:cNvSpPr>
                <a:spLocks noChangeArrowheads="1"/>
              </p:cNvSpPr>
              <p:nvPr/>
            </p:nvSpPr>
            <p:spPr bwMode="auto">
              <a:xfrm>
                <a:off x="4349" y="2636"/>
                <a:ext cx="31"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0" name="Oval 444"/>
              <p:cNvSpPr>
                <a:spLocks noChangeArrowheads="1"/>
              </p:cNvSpPr>
              <p:nvPr/>
            </p:nvSpPr>
            <p:spPr bwMode="auto">
              <a:xfrm>
                <a:off x="4535" y="2617"/>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1" name="Oval 445"/>
              <p:cNvSpPr>
                <a:spLocks noChangeArrowheads="1"/>
              </p:cNvSpPr>
              <p:nvPr/>
            </p:nvSpPr>
            <p:spPr bwMode="auto">
              <a:xfrm>
                <a:off x="4874" y="2349"/>
                <a:ext cx="31"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2" name="Oval 446"/>
              <p:cNvSpPr>
                <a:spLocks noChangeArrowheads="1"/>
              </p:cNvSpPr>
              <p:nvPr/>
            </p:nvSpPr>
            <p:spPr bwMode="auto">
              <a:xfrm>
                <a:off x="4660" y="2520"/>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3" name="Oval 447"/>
              <p:cNvSpPr>
                <a:spLocks noChangeArrowheads="1"/>
              </p:cNvSpPr>
              <p:nvPr/>
            </p:nvSpPr>
            <p:spPr bwMode="auto">
              <a:xfrm>
                <a:off x="4500" y="264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4" name="Oval 448"/>
              <p:cNvSpPr>
                <a:spLocks noChangeArrowheads="1"/>
              </p:cNvSpPr>
              <p:nvPr/>
            </p:nvSpPr>
            <p:spPr bwMode="auto">
              <a:xfrm>
                <a:off x="4312" y="273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5" name="Oval 449"/>
              <p:cNvSpPr>
                <a:spLocks noChangeArrowheads="1"/>
              </p:cNvSpPr>
              <p:nvPr/>
            </p:nvSpPr>
            <p:spPr bwMode="auto">
              <a:xfrm>
                <a:off x="4398" y="2686"/>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6" name="Oval 450"/>
              <p:cNvSpPr>
                <a:spLocks noChangeArrowheads="1"/>
              </p:cNvSpPr>
              <p:nvPr/>
            </p:nvSpPr>
            <p:spPr bwMode="auto">
              <a:xfrm>
                <a:off x="4341" y="2715"/>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7" name="Oval 451"/>
              <p:cNvSpPr>
                <a:spLocks noChangeArrowheads="1"/>
              </p:cNvSpPr>
              <p:nvPr/>
            </p:nvSpPr>
            <p:spPr bwMode="auto">
              <a:xfrm>
                <a:off x="4756" y="2442"/>
                <a:ext cx="31"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8" name="Oval 452"/>
              <p:cNvSpPr>
                <a:spLocks noChangeArrowheads="1"/>
              </p:cNvSpPr>
              <p:nvPr/>
            </p:nvSpPr>
            <p:spPr bwMode="auto">
              <a:xfrm>
                <a:off x="4447" y="2579"/>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49" name="Oval 453"/>
              <p:cNvSpPr>
                <a:spLocks noChangeArrowheads="1"/>
              </p:cNvSpPr>
              <p:nvPr/>
            </p:nvSpPr>
            <p:spPr bwMode="auto">
              <a:xfrm>
                <a:off x="4078" y="2815"/>
                <a:ext cx="30" cy="42"/>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0" name="Oval 454"/>
              <p:cNvSpPr>
                <a:spLocks noChangeArrowheads="1"/>
              </p:cNvSpPr>
              <p:nvPr/>
            </p:nvSpPr>
            <p:spPr bwMode="auto">
              <a:xfrm>
                <a:off x="4868" y="2358"/>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1" name="Oval 455"/>
              <p:cNvSpPr>
                <a:spLocks noChangeArrowheads="1"/>
              </p:cNvSpPr>
              <p:nvPr/>
            </p:nvSpPr>
            <p:spPr bwMode="auto">
              <a:xfrm>
                <a:off x="4545" y="2584"/>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2" name="Oval 456"/>
              <p:cNvSpPr>
                <a:spLocks noChangeArrowheads="1"/>
              </p:cNvSpPr>
              <p:nvPr/>
            </p:nvSpPr>
            <p:spPr bwMode="auto">
              <a:xfrm>
                <a:off x="4407" y="2658"/>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3" name="Oval 457"/>
              <p:cNvSpPr>
                <a:spLocks noChangeArrowheads="1"/>
              </p:cNvSpPr>
              <p:nvPr/>
            </p:nvSpPr>
            <p:spPr bwMode="auto">
              <a:xfrm>
                <a:off x="4164" y="2720"/>
                <a:ext cx="30"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4" name="Oval 458"/>
              <p:cNvSpPr>
                <a:spLocks noChangeArrowheads="1"/>
              </p:cNvSpPr>
              <p:nvPr/>
            </p:nvSpPr>
            <p:spPr bwMode="auto">
              <a:xfrm>
                <a:off x="4831" y="2377"/>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5" name="Oval 459"/>
              <p:cNvSpPr>
                <a:spLocks noChangeArrowheads="1"/>
              </p:cNvSpPr>
              <p:nvPr/>
            </p:nvSpPr>
            <p:spPr bwMode="auto">
              <a:xfrm>
                <a:off x="4493" y="2629"/>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6" name="Oval 460"/>
              <p:cNvSpPr>
                <a:spLocks noChangeArrowheads="1"/>
              </p:cNvSpPr>
              <p:nvPr/>
            </p:nvSpPr>
            <p:spPr bwMode="auto">
              <a:xfrm>
                <a:off x="4184" y="2824"/>
                <a:ext cx="29"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758" name="Oval 462"/>
            <p:cNvSpPr>
              <a:spLocks noChangeArrowheads="1"/>
            </p:cNvSpPr>
            <p:nvPr/>
          </p:nvSpPr>
          <p:spPr bwMode="auto">
            <a:xfrm>
              <a:off x="4611" y="2506"/>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59" name="Oval 463"/>
            <p:cNvSpPr>
              <a:spLocks noChangeArrowheads="1"/>
            </p:cNvSpPr>
            <p:nvPr/>
          </p:nvSpPr>
          <p:spPr bwMode="auto">
            <a:xfrm>
              <a:off x="4419" y="2696"/>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0" name="Oval 464"/>
            <p:cNvSpPr>
              <a:spLocks noChangeArrowheads="1"/>
            </p:cNvSpPr>
            <p:nvPr/>
          </p:nvSpPr>
          <p:spPr bwMode="auto">
            <a:xfrm>
              <a:off x="4392" y="2653"/>
              <a:ext cx="28" cy="40"/>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1" name="Oval 465"/>
            <p:cNvSpPr>
              <a:spLocks noChangeArrowheads="1"/>
            </p:cNvSpPr>
            <p:nvPr/>
          </p:nvSpPr>
          <p:spPr bwMode="auto">
            <a:xfrm>
              <a:off x="4228" y="2791"/>
              <a:ext cx="30"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2" name="Oval 466"/>
            <p:cNvSpPr>
              <a:spLocks noChangeArrowheads="1"/>
            </p:cNvSpPr>
            <p:nvPr/>
          </p:nvSpPr>
          <p:spPr bwMode="auto">
            <a:xfrm>
              <a:off x="4208" y="2791"/>
              <a:ext cx="28"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3" name="Oval 467"/>
            <p:cNvSpPr>
              <a:spLocks noChangeArrowheads="1"/>
            </p:cNvSpPr>
            <p:nvPr/>
          </p:nvSpPr>
          <p:spPr bwMode="auto">
            <a:xfrm>
              <a:off x="4424" y="2641"/>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4" name="Oval 468"/>
            <p:cNvSpPr>
              <a:spLocks noChangeArrowheads="1"/>
            </p:cNvSpPr>
            <p:nvPr/>
          </p:nvSpPr>
          <p:spPr bwMode="auto">
            <a:xfrm>
              <a:off x="4454" y="2520"/>
              <a:ext cx="29" cy="43"/>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5" name="Oval 469"/>
            <p:cNvSpPr>
              <a:spLocks noChangeArrowheads="1"/>
            </p:cNvSpPr>
            <p:nvPr/>
          </p:nvSpPr>
          <p:spPr bwMode="auto">
            <a:xfrm>
              <a:off x="4500" y="2598"/>
              <a:ext cx="30" cy="41"/>
            </a:xfrm>
            <a:prstGeom prst="ellipse">
              <a:avLst/>
            </a:prstGeom>
            <a:noFill/>
            <a:ln w="7">
              <a:solidFill>
                <a:srgbClr val="D9C263"/>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6" name="Oval 470"/>
            <p:cNvSpPr>
              <a:spLocks noChangeArrowheads="1"/>
            </p:cNvSpPr>
            <p:nvPr/>
          </p:nvSpPr>
          <p:spPr bwMode="auto">
            <a:xfrm>
              <a:off x="4601" y="2520"/>
              <a:ext cx="30" cy="43"/>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7" name="Rectangle 471"/>
            <p:cNvSpPr>
              <a:spLocks noChangeArrowheads="1"/>
            </p:cNvSpPr>
            <p:nvPr/>
          </p:nvSpPr>
          <p:spPr bwMode="auto">
            <a:xfrm>
              <a:off x="4647" y="2499"/>
              <a:ext cx="243"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Hungary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68" name="Oval 472"/>
            <p:cNvSpPr>
              <a:spLocks noChangeArrowheads="1"/>
            </p:cNvSpPr>
            <p:nvPr/>
          </p:nvSpPr>
          <p:spPr bwMode="auto">
            <a:xfrm>
              <a:off x="4598" y="2530"/>
              <a:ext cx="30"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69" name="Rectangle 473"/>
            <p:cNvSpPr>
              <a:spLocks noChangeArrowheads="1"/>
            </p:cNvSpPr>
            <p:nvPr/>
          </p:nvSpPr>
          <p:spPr bwMode="auto">
            <a:xfrm>
              <a:off x="4641" y="2508"/>
              <a:ext cx="20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Poland</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70" name="Oval 474"/>
            <p:cNvSpPr>
              <a:spLocks noChangeArrowheads="1"/>
            </p:cNvSpPr>
            <p:nvPr/>
          </p:nvSpPr>
          <p:spPr bwMode="auto">
            <a:xfrm>
              <a:off x="4544" y="2568"/>
              <a:ext cx="28" cy="42"/>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71" name="Rectangle 475"/>
            <p:cNvSpPr>
              <a:spLocks noChangeArrowheads="1"/>
            </p:cNvSpPr>
            <p:nvPr/>
          </p:nvSpPr>
          <p:spPr bwMode="auto">
            <a:xfrm>
              <a:off x="4469" y="2610"/>
              <a:ext cx="218"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Estonia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72" name="Oval 476"/>
            <p:cNvSpPr>
              <a:spLocks noChangeArrowheads="1"/>
            </p:cNvSpPr>
            <p:nvPr/>
          </p:nvSpPr>
          <p:spPr bwMode="auto">
            <a:xfrm>
              <a:off x="4810" y="2418"/>
              <a:ext cx="29" cy="40"/>
            </a:xfrm>
            <a:prstGeom prst="ellipse">
              <a:avLst/>
            </a:prstGeom>
            <a:solidFill>
              <a:srgbClr val="FF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73" name="Rectangle 477"/>
            <p:cNvSpPr>
              <a:spLocks noChangeArrowheads="1"/>
            </p:cNvSpPr>
            <p:nvPr/>
          </p:nvSpPr>
          <p:spPr bwMode="auto">
            <a:xfrm>
              <a:off x="4341" y="2335"/>
              <a:ext cx="525"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FF0000"/>
                  </a:solidFill>
                  <a:effectLst/>
                  <a:latin typeface="Arial" pitchFamily="34" charset="0"/>
                  <a:cs typeface="Arial" pitchFamily="34" charset="0"/>
                </a:rPr>
                <a:t>Russian Federation</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74" name="Oval 478"/>
            <p:cNvSpPr>
              <a:spLocks noChangeArrowheads="1"/>
            </p:cNvSpPr>
            <p:nvPr/>
          </p:nvSpPr>
          <p:spPr bwMode="auto">
            <a:xfrm>
              <a:off x="4663" y="2494"/>
              <a:ext cx="31" cy="43"/>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75" name="Rectangle 479"/>
            <p:cNvSpPr>
              <a:spLocks noChangeArrowheads="1"/>
            </p:cNvSpPr>
            <p:nvPr/>
          </p:nvSpPr>
          <p:spPr bwMode="auto">
            <a:xfrm>
              <a:off x="4468" y="2411"/>
              <a:ext cx="23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Bulgaria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76" name="Oval 480"/>
            <p:cNvSpPr>
              <a:spLocks noChangeArrowheads="1"/>
            </p:cNvSpPr>
            <p:nvPr/>
          </p:nvSpPr>
          <p:spPr bwMode="auto">
            <a:xfrm>
              <a:off x="4719" y="2482"/>
              <a:ext cx="29"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77" name="Rectangle 481"/>
            <p:cNvSpPr>
              <a:spLocks noChangeArrowheads="1"/>
            </p:cNvSpPr>
            <p:nvPr/>
          </p:nvSpPr>
          <p:spPr bwMode="auto">
            <a:xfrm>
              <a:off x="4763" y="2461"/>
              <a:ext cx="25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Romania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78" name="Oval 482"/>
            <p:cNvSpPr>
              <a:spLocks noChangeArrowheads="1"/>
            </p:cNvSpPr>
            <p:nvPr/>
          </p:nvSpPr>
          <p:spPr bwMode="auto">
            <a:xfrm>
              <a:off x="4579" y="2530"/>
              <a:ext cx="30" cy="40"/>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79" name="Rectangle 483"/>
            <p:cNvSpPr>
              <a:spLocks noChangeArrowheads="1"/>
            </p:cNvSpPr>
            <p:nvPr/>
          </p:nvSpPr>
          <p:spPr bwMode="auto">
            <a:xfrm>
              <a:off x="4196" y="2508"/>
              <a:ext cx="43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Czech Republic</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80" name="Oval 484"/>
            <p:cNvSpPr>
              <a:spLocks noChangeArrowheads="1"/>
            </p:cNvSpPr>
            <p:nvPr/>
          </p:nvSpPr>
          <p:spPr bwMode="auto">
            <a:xfrm>
              <a:off x="4496" y="2527"/>
              <a:ext cx="31" cy="41"/>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81" name="Rectangle 485"/>
            <p:cNvSpPr>
              <a:spLocks noChangeArrowheads="1"/>
            </p:cNvSpPr>
            <p:nvPr/>
          </p:nvSpPr>
          <p:spPr bwMode="auto">
            <a:xfrm>
              <a:off x="4275" y="2506"/>
              <a:ext cx="262"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Germany</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82" name="Oval 486"/>
            <p:cNvSpPr>
              <a:spLocks noChangeArrowheads="1"/>
            </p:cNvSpPr>
            <p:nvPr/>
          </p:nvSpPr>
          <p:spPr bwMode="auto">
            <a:xfrm>
              <a:off x="4408" y="2622"/>
              <a:ext cx="31" cy="43"/>
            </a:xfrm>
            <a:prstGeom prst="ellipse">
              <a:avLst/>
            </a:prstGeom>
            <a:solidFill>
              <a:srgbClr val="000000"/>
            </a:solidFill>
            <a:ln w="7">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83" name="Rectangle 487"/>
            <p:cNvSpPr>
              <a:spLocks noChangeArrowheads="1"/>
            </p:cNvSpPr>
            <p:nvPr/>
          </p:nvSpPr>
          <p:spPr bwMode="auto">
            <a:xfrm>
              <a:off x="4206" y="2601"/>
              <a:ext cx="247"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Arial" pitchFamily="34" charset="0"/>
                  <a:cs typeface="Arial" pitchFamily="34" charset="0"/>
                </a:rPr>
                <a:t>Slovenia</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5784" name="Rectangle 488"/>
            <p:cNvSpPr>
              <a:spLocks noChangeArrowheads="1"/>
            </p:cNvSpPr>
            <p:nvPr/>
          </p:nvSpPr>
          <p:spPr bwMode="auto">
            <a:xfrm>
              <a:off x="3412" y="3352"/>
              <a:ext cx="97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Показатели ниже средних</a:t>
              </a:r>
              <a:endParaRPr lang="ru-RU" dirty="0" smtClean="0">
                <a:latin typeface="Arial" pitchFamily="34" charset="0"/>
                <a:cs typeface="Arial" pitchFamily="34" charset="0"/>
              </a:endParaRPr>
            </a:p>
          </p:txBody>
        </p:sp>
        <p:sp>
          <p:nvSpPr>
            <p:cNvPr id="55786" name="Rectangle 490"/>
            <p:cNvSpPr>
              <a:spLocks noChangeArrowheads="1"/>
            </p:cNvSpPr>
            <p:nvPr/>
          </p:nvSpPr>
          <p:spPr bwMode="auto">
            <a:xfrm>
              <a:off x="4591" y="3361"/>
              <a:ext cx="1002"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Показатели выше средних</a:t>
              </a:r>
              <a:endParaRPr lang="ru-RU" sz="1000" dirty="0" smtClean="0">
                <a:latin typeface="Arial" pitchFamily="34" charset="0"/>
                <a:cs typeface="Arial" pitchFamily="34" charset="0"/>
              </a:endParaRPr>
            </a:p>
          </p:txBody>
        </p:sp>
        <p:sp>
          <p:nvSpPr>
            <p:cNvPr id="55788" name="Rectangle 492"/>
            <p:cNvSpPr>
              <a:spLocks noChangeArrowheads="1"/>
            </p:cNvSpPr>
            <p:nvPr/>
          </p:nvSpPr>
          <p:spPr bwMode="auto">
            <a:xfrm rot="16200000">
              <a:off x="3016" y="3097"/>
              <a:ext cx="518"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Показатели </a:t>
              </a:r>
            </a:p>
            <a:p>
              <a:pPr lvl="0"/>
              <a:r>
                <a:rPr lang="ru-RU" sz="1000" dirty="0" smtClean="0">
                  <a:solidFill>
                    <a:srgbClr val="000000"/>
                  </a:solidFill>
                  <a:latin typeface="Arial" pitchFamily="34" charset="0"/>
                  <a:cs typeface="Arial" pitchFamily="34" charset="0"/>
                </a:rPr>
                <a:t>ниже средних</a:t>
              </a:r>
              <a:endParaRPr lang="ru-RU" sz="1000" dirty="0" smtClean="0">
                <a:latin typeface="Arial" pitchFamily="34" charset="0"/>
                <a:cs typeface="Arial" pitchFamily="34" charset="0"/>
              </a:endParaRPr>
            </a:p>
          </p:txBody>
        </p:sp>
        <p:sp>
          <p:nvSpPr>
            <p:cNvPr id="55789" name="Rectangle 493"/>
            <p:cNvSpPr>
              <a:spLocks noChangeArrowheads="1"/>
            </p:cNvSpPr>
            <p:nvPr/>
          </p:nvSpPr>
          <p:spPr bwMode="auto">
            <a:xfrm rot="16200000">
              <a:off x="3310" y="3099"/>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790" name="Rectangle 494"/>
            <p:cNvSpPr>
              <a:spLocks noChangeArrowheads="1"/>
            </p:cNvSpPr>
            <p:nvPr/>
          </p:nvSpPr>
          <p:spPr bwMode="auto">
            <a:xfrm rot="16200000">
              <a:off x="3052" y="2039"/>
              <a:ext cx="613" cy="3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ru-RU" sz="1000" dirty="0" smtClean="0">
                  <a:solidFill>
                    <a:srgbClr val="000000"/>
                  </a:solidFill>
                  <a:latin typeface="Arial" pitchFamily="34" charset="0"/>
                  <a:cs typeface="Arial" pitchFamily="34" charset="0"/>
                </a:rPr>
                <a:t>Показатели</a:t>
              </a:r>
            </a:p>
            <a:p>
              <a:r>
                <a:rPr lang="ru-RU" sz="1000" dirty="0" smtClean="0">
                  <a:solidFill>
                    <a:srgbClr val="000000"/>
                  </a:solidFill>
                  <a:latin typeface="Arial" pitchFamily="34" charset="0"/>
                  <a:cs typeface="Arial" pitchFamily="34" charset="0"/>
                </a:rPr>
                <a:t> выше средних</a:t>
              </a:r>
              <a:endParaRPr lang="ru-RU" sz="10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792" name="Line 496"/>
            <p:cNvSpPr>
              <a:spLocks noChangeShapeType="1"/>
            </p:cNvSpPr>
            <p:nvPr/>
          </p:nvSpPr>
          <p:spPr bwMode="auto">
            <a:xfrm flipV="1">
              <a:off x="3184" y="1814"/>
              <a:ext cx="1" cy="1709"/>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93" name="Line 497"/>
            <p:cNvSpPr>
              <a:spLocks noChangeShapeType="1"/>
            </p:cNvSpPr>
            <p:nvPr/>
          </p:nvSpPr>
          <p:spPr bwMode="auto">
            <a:xfrm flipH="1">
              <a:off x="3156" y="3459"/>
              <a:ext cx="28"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94" name="Line 498"/>
            <p:cNvSpPr>
              <a:spLocks noChangeShapeType="1"/>
            </p:cNvSpPr>
            <p:nvPr/>
          </p:nvSpPr>
          <p:spPr bwMode="auto">
            <a:xfrm flipH="1">
              <a:off x="3156" y="1878"/>
              <a:ext cx="28"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95" name="Rectangle 499"/>
            <p:cNvSpPr>
              <a:spLocks noChangeArrowheads="1"/>
            </p:cNvSpPr>
            <p:nvPr/>
          </p:nvSpPr>
          <p:spPr bwMode="auto">
            <a:xfrm rot="16200000">
              <a:off x="2644" y="2708"/>
              <a:ext cx="824"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dirty="0" smtClean="0">
                  <a:solidFill>
                    <a:srgbClr val="000000"/>
                  </a:solidFill>
                  <a:latin typeface="Arial" pitchFamily="34" charset="0"/>
                  <a:cs typeface="Arial" pitchFamily="34" charset="0"/>
                </a:rPr>
                <a:t>Коек на 1000 жителей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796" name="Rectangle 500"/>
            <p:cNvSpPr>
              <a:spLocks noChangeArrowheads="1"/>
            </p:cNvSpPr>
            <p:nvPr/>
          </p:nvSpPr>
          <p:spPr bwMode="auto">
            <a:xfrm rot="16200000">
              <a:off x="2302" y="2728"/>
              <a:ext cx="1619" cy="9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1000" dirty="0" smtClean="0">
                  <a:solidFill>
                    <a:srgbClr val="000000"/>
                  </a:solidFill>
                  <a:latin typeface="Arial" pitchFamily="34" charset="0"/>
                  <a:cs typeface="Arial" pitchFamily="34" charset="0"/>
                </a:rPr>
                <a:t>в сравнении с доходом на душу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797" name="Line 501"/>
            <p:cNvSpPr>
              <a:spLocks noChangeShapeType="1"/>
            </p:cNvSpPr>
            <p:nvPr/>
          </p:nvSpPr>
          <p:spPr bwMode="auto">
            <a:xfrm>
              <a:off x="3184" y="3523"/>
              <a:ext cx="2481" cy="1"/>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98" name="Line 502"/>
            <p:cNvSpPr>
              <a:spLocks noChangeShapeType="1"/>
            </p:cNvSpPr>
            <p:nvPr/>
          </p:nvSpPr>
          <p:spPr bwMode="auto">
            <a:xfrm>
              <a:off x="3228" y="3523"/>
              <a:ext cx="1" cy="38"/>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799" name="Line 503"/>
            <p:cNvSpPr>
              <a:spLocks noChangeShapeType="1"/>
            </p:cNvSpPr>
            <p:nvPr/>
          </p:nvSpPr>
          <p:spPr bwMode="auto">
            <a:xfrm>
              <a:off x="5621" y="3523"/>
              <a:ext cx="1" cy="38"/>
            </a:xfrm>
            <a:prstGeom prst="line">
              <a:avLst/>
            </a:prstGeom>
            <a:noFill/>
            <a:ln w="4">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800" name="Rectangle 504"/>
            <p:cNvSpPr>
              <a:spLocks noChangeArrowheads="1"/>
            </p:cNvSpPr>
            <p:nvPr/>
          </p:nvSpPr>
          <p:spPr bwMode="auto">
            <a:xfrm>
              <a:off x="4137" y="3563"/>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801" name="Rectangle 505"/>
            <p:cNvSpPr>
              <a:spLocks noChangeArrowheads="1"/>
            </p:cNvSpPr>
            <p:nvPr/>
          </p:nvSpPr>
          <p:spPr bwMode="auto">
            <a:xfrm>
              <a:off x="3249" y="3576"/>
              <a:ext cx="2952"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1E2D53"/>
                  </a:solidFill>
                  <a:latin typeface="Arial" pitchFamily="34" charset="0"/>
                  <a:cs typeface="Arial" pitchFamily="34" charset="0"/>
                </a:rPr>
                <a:t>Количество больничных коек на 1000 жителей в сравнении с</a:t>
              </a:r>
            </a:p>
            <a:p>
              <a:pPr lvl="0"/>
              <a:r>
                <a:rPr lang="ru-RU" sz="1000" dirty="0" smtClean="0">
                  <a:solidFill>
                    <a:srgbClr val="1E2D53"/>
                  </a:solidFill>
                  <a:latin typeface="Arial" pitchFamily="34" charset="0"/>
                  <a:cs typeface="Arial" pitchFamily="34" charset="0"/>
                </a:rPr>
                <a:t> общими расходами на здравоохранение на душу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802" name="Rectangle 506"/>
            <p:cNvSpPr>
              <a:spLocks noChangeArrowheads="1"/>
            </p:cNvSpPr>
            <p:nvPr/>
          </p:nvSpPr>
          <p:spPr bwMode="auto">
            <a:xfrm>
              <a:off x="2973" y="3827"/>
              <a:ext cx="272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Источники: доклад Всемирного банка «Показатели мирового развития»;</a:t>
              </a:r>
            </a:p>
            <a:p>
              <a:pPr lvl="0"/>
              <a:r>
                <a:rPr lang="ru-RU" sz="1000" dirty="0" smtClean="0">
                  <a:solidFill>
                    <a:srgbClr val="000000"/>
                  </a:solidFill>
                  <a:latin typeface="Arial" pitchFamily="34" charset="0"/>
                  <a:cs typeface="Arial" pitchFamily="34" charset="0"/>
                </a:rPr>
                <a:t> ВОЗ </a:t>
              </a:r>
              <a:r>
                <a:rPr kumimoji="0" lang="ru-RU" sz="1000" b="0" i="0" u="none" strike="noStrike" cap="none" normalizeH="0" baseline="0" dirty="0" smtClean="0">
                  <a:ln>
                    <a:noFill/>
                  </a:ln>
                  <a:solidFill>
                    <a:srgbClr val="000000"/>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803" name="Rectangle 507"/>
            <p:cNvSpPr>
              <a:spLocks noChangeArrowheads="1"/>
            </p:cNvSpPr>
            <p:nvPr/>
          </p:nvSpPr>
          <p:spPr bwMode="auto">
            <a:xfrm>
              <a:off x="2982" y="3998"/>
              <a:ext cx="2682" cy="29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ru-RU" sz="1000" dirty="0" smtClean="0">
                  <a:solidFill>
                    <a:srgbClr val="000000"/>
                  </a:solidFill>
                  <a:latin typeface="Arial" pitchFamily="34" charset="0"/>
                  <a:cs typeface="Arial" pitchFamily="34" charset="0"/>
                </a:rPr>
                <a:t>Примечание. Указаны последние имеющиеся данные по койкам и ВВП</a:t>
              </a:r>
            </a:p>
            <a:p>
              <a:pPr lvl="0"/>
              <a:r>
                <a:rPr lang="ru-RU" sz="1000" dirty="0" smtClean="0">
                  <a:solidFill>
                    <a:srgbClr val="000000"/>
                  </a:solidFill>
                  <a:latin typeface="Arial" pitchFamily="34" charset="0"/>
                  <a:cs typeface="Arial" pitchFamily="34" charset="0"/>
                </a:rPr>
                <a:t> на душу населения. Данные по РФ указаны за 2006 г.</a:t>
              </a:r>
              <a:endParaRPr lang="ru-RU"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Arial"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805" name="Rectangle 509"/>
            <p:cNvSpPr>
              <a:spLocks noChangeArrowheads="1"/>
            </p:cNvSpPr>
            <p:nvPr/>
          </p:nvSpPr>
          <p:spPr bwMode="auto">
            <a:xfrm>
              <a:off x="3203" y="1585"/>
              <a:ext cx="2057" cy="1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kumimoji="0" lang="ru-RU" sz="1000" b="0" i="0" u="none" strike="noStrike" cap="none" normalizeH="0" baseline="0" dirty="0" smtClean="0">
                  <a:ln>
                    <a:noFill/>
                  </a:ln>
                  <a:solidFill>
                    <a:srgbClr val="1E2D53"/>
                  </a:solidFill>
                  <a:effectLst/>
                  <a:latin typeface="Arial" pitchFamily="34" charset="0"/>
                  <a:cs typeface="Arial" pitchFamily="34" charset="0"/>
                </a:rPr>
                <a:t>Количество коек на 1000 жителей </a:t>
              </a:r>
              <a:r>
                <a:rPr lang="ru-RU" sz="1000" dirty="0" smtClean="0">
                  <a:solidFill>
                    <a:srgbClr val="1E2D53"/>
                  </a:solidFill>
                  <a:latin typeface="Arial" pitchFamily="34" charset="0"/>
                  <a:cs typeface="Arial" pitchFamily="34" charset="0"/>
                </a:rPr>
                <a:t>в сравнении с общими расходами на здравоохранение и доходом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15" name="Rectangle 237"/>
          <p:cNvSpPr>
            <a:spLocks noChangeArrowheads="1"/>
          </p:cNvSpPr>
          <p:nvPr/>
        </p:nvSpPr>
        <p:spPr bwMode="auto">
          <a:xfrm>
            <a:off x="1307759" y="5452784"/>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6" name="Rectangle 491"/>
          <p:cNvSpPr>
            <a:spLocks noChangeArrowheads="1"/>
          </p:cNvSpPr>
          <p:nvPr/>
        </p:nvSpPr>
        <p:spPr bwMode="auto">
          <a:xfrm>
            <a:off x="7673569" y="5415585"/>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 name="Rectangle 495"/>
          <p:cNvSpPr>
            <a:spLocks noChangeArrowheads="1"/>
          </p:cNvSpPr>
          <p:nvPr/>
        </p:nvSpPr>
        <p:spPr bwMode="auto">
          <a:xfrm rot="16200000">
            <a:off x="5255385" y="3415120"/>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8" name="Rectangle 252"/>
          <p:cNvSpPr>
            <a:spLocks noChangeArrowheads="1"/>
          </p:cNvSpPr>
          <p:nvPr/>
        </p:nvSpPr>
        <p:spPr bwMode="auto">
          <a:xfrm>
            <a:off x="2043115" y="5664200"/>
            <a:ext cx="65"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ru-RU" smtClean="0"/>
              <a:t>Работа заслуживает высокой оценки!</a:t>
            </a:r>
            <a:endParaRPr lang="en-US" smtClean="0"/>
          </a:p>
        </p:txBody>
      </p:sp>
      <p:sp>
        <p:nvSpPr>
          <p:cNvPr id="6147" name="Content Placeholder 4"/>
          <p:cNvSpPr>
            <a:spLocks noGrp="1"/>
          </p:cNvSpPr>
          <p:nvPr>
            <p:ph idx="1"/>
          </p:nvPr>
        </p:nvSpPr>
        <p:spPr/>
        <p:txBody>
          <a:bodyPr/>
          <a:lstStyle/>
          <a:p>
            <a:r>
              <a:rPr lang="ru-RU" sz="2400" dirty="0" smtClean="0"/>
              <a:t>Прекрасно подготовленный документ</a:t>
            </a:r>
          </a:p>
          <a:p>
            <a:r>
              <a:rPr lang="ru-RU" sz="2400" dirty="0" smtClean="0"/>
              <a:t>Группа специалистов Банка представляет свои комментарии по каждому разделу</a:t>
            </a:r>
            <a:endParaRPr lang="en-US" sz="2400" dirty="0" smtClean="0"/>
          </a:p>
          <a:p>
            <a:endParaRPr lang="en-US" sz="2400" dirty="0" smtClean="0"/>
          </a:p>
          <a:p>
            <a:r>
              <a:rPr lang="ru-RU" sz="2400" dirty="0" smtClean="0"/>
              <a:t>Пересмотреть план презентации</a:t>
            </a:r>
            <a:r>
              <a:rPr lang="en-US" sz="2400" dirty="0" smtClean="0"/>
              <a:t>?</a:t>
            </a:r>
          </a:p>
          <a:p>
            <a:endParaRPr lang="en-US" dirty="0" smtClean="0"/>
          </a:p>
          <a:p>
            <a:endParaRPr lang="en-US" dirty="0" smtClean="0"/>
          </a:p>
        </p:txBody>
      </p:sp>
      <p:sp>
        <p:nvSpPr>
          <p:cNvPr id="6148" name="Slide Number Placeholder 2"/>
          <p:cNvSpPr>
            <a:spLocks noGrp="1"/>
          </p:cNvSpPr>
          <p:nvPr>
            <p:ph type="sldNum" sz="quarter" idx="12"/>
          </p:nvPr>
        </p:nvSpPr>
        <p:spPr>
          <a:noFill/>
        </p:spPr>
        <p:txBody>
          <a:bodyPr/>
          <a:lstStyle/>
          <a:p>
            <a:fld id="{2FC9B5A6-F9D8-4E7E-B558-1F2EB5CD1705}" type="slidenum">
              <a:rPr lang="en-US" smtClean="0"/>
              <a:pPr/>
              <a:t>2</a:t>
            </a:fld>
            <a:endParaRPr lang="en-US" smtClean="0"/>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ru-RU" dirty="0" smtClean="0"/>
              <a:t>Российская Федерация в сравнении с Европейским Союзом</a:t>
            </a:r>
            <a:endParaRPr lang="en-US" dirty="0" smtClean="0"/>
          </a:p>
        </p:txBody>
      </p:sp>
      <p:graphicFrame>
        <p:nvGraphicFramePr>
          <p:cNvPr id="6" name="Content Placeholder 5"/>
          <p:cNvGraphicFramePr>
            <a:graphicFrameLocks noGrp="1"/>
          </p:cNvGraphicFramePr>
          <p:nvPr>
            <p:ph idx="1"/>
          </p:nvPr>
        </p:nvGraphicFramePr>
        <p:xfrm>
          <a:off x="457200" y="1600200"/>
          <a:ext cx="8229600" cy="4352827"/>
        </p:xfrm>
        <a:graphic>
          <a:graphicData uri="http://schemas.openxmlformats.org/drawingml/2006/table">
            <a:tbl>
              <a:tblPr firstRow="1" bandRow="1">
                <a:tableStyleId>{5C22544A-7EE6-4342-B048-85BDC9FD1C3A}</a:tableStyleId>
              </a:tblPr>
              <a:tblGrid>
                <a:gridCol w="2057400"/>
                <a:gridCol w="2057400"/>
                <a:gridCol w="2057400"/>
                <a:gridCol w="2057400"/>
              </a:tblGrid>
              <a:tr h="809625">
                <a:tc>
                  <a:txBody>
                    <a:bodyPr/>
                    <a:lstStyle/>
                    <a:p>
                      <a:endParaRPr lang="en-US" dirty="0"/>
                    </a:p>
                  </a:txBody>
                  <a:tcPr/>
                </a:tc>
                <a:tc>
                  <a:txBody>
                    <a:bodyPr/>
                    <a:lstStyle/>
                    <a:p>
                      <a:pPr algn="ctr" rtl="0" fontAlgn="t"/>
                      <a:r>
                        <a:rPr lang="ru-RU" sz="1600" b="1" i="0" u="none" strike="noStrike" dirty="0" smtClean="0">
                          <a:solidFill>
                            <a:srgbClr val="000000"/>
                          </a:solidFill>
                          <a:latin typeface="Calibri"/>
                        </a:rPr>
                        <a:t>Россия</a:t>
                      </a:r>
                      <a:endParaRPr lang="en-US" sz="1600" b="1" i="0" u="none" strike="noStrike" dirty="0" smtClean="0">
                        <a:solidFill>
                          <a:srgbClr val="000000"/>
                        </a:solidFill>
                        <a:latin typeface="Calibri"/>
                      </a:endParaRPr>
                    </a:p>
                    <a:p>
                      <a:pPr algn="ctr" rtl="0" fontAlgn="t"/>
                      <a:r>
                        <a:rPr lang="en-US" sz="1600" b="1" i="0" u="none" strike="noStrike" dirty="0" smtClean="0">
                          <a:solidFill>
                            <a:srgbClr val="000000"/>
                          </a:solidFill>
                          <a:latin typeface="Calibri"/>
                        </a:rPr>
                        <a:t>*</a:t>
                      </a:r>
                      <a:r>
                        <a:rPr lang="en-US" sz="1600" b="1" i="0" u="none" strike="noStrike" dirty="0">
                          <a:solidFill>
                            <a:srgbClr val="000000"/>
                          </a:solidFill>
                          <a:latin typeface="Calibri"/>
                        </a:rPr>
                        <a:t>2006</a:t>
                      </a:r>
                    </a:p>
                  </a:txBody>
                  <a:tcPr marL="0" marR="0" marT="0" marB="0"/>
                </a:tc>
                <a:tc>
                  <a:txBody>
                    <a:bodyPr/>
                    <a:lstStyle/>
                    <a:p>
                      <a:pPr algn="ctr" rtl="0" fontAlgn="t"/>
                      <a:r>
                        <a:rPr lang="ru-RU" sz="1600" b="1" i="0" u="none" strike="noStrike" dirty="0" smtClean="0">
                          <a:solidFill>
                            <a:srgbClr val="000000"/>
                          </a:solidFill>
                          <a:latin typeface="Calibri"/>
                        </a:rPr>
                        <a:t>Первая десятка </a:t>
                      </a:r>
                    </a:p>
                    <a:p>
                      <a:pPr algn="ctr" rtl="0" fontAlgn="t"/>
                      <a:r>
                        <a:rPr lang="ru-RU" sz="1600" b="1" i="0" u="none" strike="noStrike" dirty="0" smtClean="0">
                          <a:solidFill>
                            <a:srgbClr val="000000"/>
                          </a:solidFill>
                          <a:latin typeface="Calibri"/>
                        </a:rPr>
                        <a:t>стран ЕС</a:t>
                      </a:r>
                      <a:endParaRPr lang="en-US" sz="1600" b="1" i="0" u="none" strike="noStrike" dirty="0">
                        <a:solidFill>
                          <a:srgbClr val="000000"/>
                        </a:solidFill>
                        <a:latin typeface="Calibri"/>
                      </a:endParaRPr>
                    </a:p>
                  </a:txBody>
                  <a:tcPr marL="0" marR="0" marT="0" marB="0"/>
                </a:tc>
                <a:tc>
                  <a:txBody>
                    <a:bodyPr/>
                    <a:lstStyle/>
                    <a:p>
                      <a:pPr algn="ctr" rtl="0" fontAlgn="t"/>
                      <a:r>
                        <a:rPr lang="ru-RU" sz="1600" b="1" i="0" u="none" strike="noStrike" dirty="0" smtClean="0">
                          <a:solidFill>
                            <a:srgbClr val="000000"/>
                          </a:solidFill>
                          <a:latin typeface="Calibri"/>
                        </a:rPr>
                        <a:t>Европейский Союз</a:t>
                      </a:r>
                      <a:endParaRPr lang="en-US" sz="1600" b="1" i="0" u="none" strike="noStrike" dirty="0">
                        <a:solidFill>
                          <a:srgbClr val="000000"/>
                        </a:solidFill>
                        <a:latin typeface="Calibri"/>
                      </a:endParaRPr>
                    </a:p>
                  </a:txBody>
                  <a:tcPr marL="0" marR="0" marT="0" marB="0"/>
                </a:tc>
              </a:tr>
              <a:tr h="1047848">
                <a:tc>
                  <a:txBody>
                    <a:bodyPr/>
                    <a:lstStyle/>
                    <a:p>
                      <a:pPr algn="l" rtl="0" fontAlgn="t"/>
                      <a:r>
                        <a:rPr lang="ru-RU" sz="1600" b="0" i="0" u="none" strike="noStrike" dirty="0" smtClean="0">
                          <a:solidFill>
                            <a:srgbClr val="000000"/>
                          </a:solidFill>
                          <a:latin typeface="Calibri"/>
                        </a:rPr>
                        <a:t>Больничных</a:t>
                      </a:r>
                      <a:r>
                        <a:rPr lang="ru-RU" sz="1600" b="0" i="0" u="none" strike="noStrike" baseline="0" dirty="0" smtClean="0">
                          <a:solidFill>
                            <a:srgbClr val="000000"/>
                          </a:solidFill>
                          <a:latin typeface="Calibri"/>
                        </a:rPr>
                        <a:t> учреждений на 100 тыс. жителей</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4</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5</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2</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6</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a:solidFill>
                            <a:srgbClr val="000000"/>
                          </a:solidFill>
                          <a:latin typeface="Calibri"/>
                        </a:rPr>
                        <a:t>3</a:t>
                      </a:r>
                    </a:p>
                  </a:txBody>
                  <a:tcPr marL="0" marR="0" marT="0" marB="0"/>
                </a:tc>
              </a:tr>
              <a:tr h="701692">
                <a:tc>
                  <a:txBody>
                    <a:bodyPr/>
                    <a:lstStyle/>
                    <a:p>
                      <a:pPr algn="l" rtl="0" fontAlgn="t"/>
                      <a:r>
                        <a:rPr lang="ru-RU" sz="1600" b="0" i="0" u="none" strike="noStrike" dirty="0" smtClean="0">
                          <a:solidFill>
                            <a:srgbClr val="000000"/>
                          </a:solidFill>
                          <a:latin typeface="Calibri"/>
                        </a:rPr>
                        <a:t>Больничных</a:t>
                      </a:r>
                      <a:r>
                        <a:rPr lang="ru-RU" sz="1600" b="0" i="0" u="none" strike="noStrike" baseline="0" dirty="0" smtClean="0">
                          <a:solidFill>
                            <a:srgbClr val="000000"/>
                          </a:solidFill>
                          <a:latin typeface="Calibri"/>
                        </a:rPr>
                        <a:t> коек на </a:t>
                      </a:r>
                    </a:p>
                    <a:p>
                      <a:pPr algn="l" rtl="0" fontAlgn="t"/>
                      <a:r>
                        <a:rPr lang="ru-RU" sz="1600" b="0" i="0" u="none" strike="noStrike" baseline="0" dirty="0" smtClean="0">
                          <a:solidFill>
                            <a:srgbClr val="000000"/>
                          </a:solidFill>
                          <a:latin typeface="Calibri"/>
                        </a:rPr>
                        <a:t>10 тыс. жителей</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96</a:t>
                      </a:r>
                      <a:r>
                        <a:rPr lang="ru-RU" sz="1600" b="0" i="0" u="none" strike="noStrike" dirty="0" smtClean="0">
                          <a:solidFill>
                            <a:srgbClr val="000000"/>
                          </a:solidFill>
                          <a:latin typeface="Calibri"/>
                        </a:rPr>
                        <a:t>,6</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62</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5</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57</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0</a:t>
                      </a:r>
                      <a:endParaRPr lang="en-US" sz="1600" b="0" i="0" u="none" strike="noStrike" dirty="0">
                        <a:solidFill>
                          <a:srgbClr val="000000"/>
                        </a:solidFill>
                        <a:latin typeface="Calibri"/>
                      </a:endParaRPr>
                    </a:p>
                  </a:txBody>
                  <a:tcPr marL="0" marR="0" marT="0" marB="0"/>
                </a:tc>
              </a:tr>
              <a:tr h="523925">
                <a:tc>
                  <a:txBody>
                    <a:bodyPr/>
                    <a:lstStyle/>
                    <a:p>
                      <a:pPr algn="l" rtl="0" fontAlgn="t"/>
                      <a:r>
                        <a:rPr lang="ru-RU" sz="1600" b="0" i="0" u="none" strike="noStrike" dirty="0" smtClean="0">
                          <a:solidFill>
                            <a:srgbClr val="000000"/>
                          </a:solidFill>
                          <a:latin typeface="Calibri"/>
                        </a:rPr>
                        <a:t>Средняя занятость койки</a:t>
                      </a:r>
                      <a:r>
                        <a:rPr lang="en-US" sz="1600" b="0" i="0" u="none" strike="noStrike" dirty="0" smtClean="0">
                          <a:solidFill>
                            <a:srgbClr val="000000"/>
                          </a:solidFill>
                          <a:latin typeface="Calibri"/>
                        </a:rPr>
                        <a:t>, </a:t>
                      </a:r>
                      <a:r>
                        <a:rPr lang="en-US" sz="1600" b="0" i="0" u="none" strike="noStrike" dirty="0">
                          <a:solidFill>
                            <a:srgbClr val="000000"/>
                          </a:solidFill>
                          <a:latin typeface="Calibri"/>
                        </a:rPr>
                        <a:t>%</a:t>
                      </a:r>
                    </a:p>
                  </a:txBody>
                  <a:tcPr marL="0" marR="0" marT="0" marB="0"/>
                </a:tc>
                <a:tc>
                  <a:txBody>
                    <a:bodyPr/>
                    <a:lstStyle/>
                    <a:p>
                      <a:pPr algn="ctr" rtl="0" fontAlgn="t"/>
                      <a:r>
                        <a:rPr lang="ru-RU" sz="1600" b="0" i="0" u="none" strike="noStrike" dirty="0" smtClean="0">
                          <a:solidFill>
                            <a:srgbClr val="000000"/>
                          </a:solidFill>
                          <a:latin typeface="Calibri"/>
                        </a:rPr>
                        <a:t>87,0</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70</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6</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76</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3</a:t>
                      </a:r>
                      <a:endParaRPr lang="en-US" sz="1600" b="0" i="0" u="none" strike="noStrike" dirty="0">
                        <a:solidFill>
                          <a:srgbClr val="000000"/>
                        </a:solidFill>
                        <a:latin typeface="Calibri"/>
                      </a:endParaRPr>
                    </a:p>
                  </a:txBody>
                  <a:tcPr marL="0" marR="0" marT="0" marB="0"/>
                </a:tc>
              </a:tr>
              <a:tr h="1269737">
                <a:tc>
                  <a:txBody>
                    <a:bodyPr/>
                    <a:lstStyle/>
                    <a:p>
                      <a:pPr algn="l" rtl="0" fontAlgn="t"/>
                      <a:r>
                        <a:rPr lang="ru-RU" sz="1600" b="0" i="0" u="none" strike="noStrike" dirty="0" smtClean="0">
                          <a:solidFill>
                            <a:srgbClr val="000000"/>
                          </a:solidFill>
                          <a:latin typeface="Calibri"/>
                        </a:rPr>
                        <a:t>Средняя</a:t>
                      </a:r>
                      <a:r>
                        <a:rPr lang="ru-RU" sz="1600" b="0" i="0" u="none" strike="noStrike" baseline="0" dirty="0" smtClean="0">
                          <a:solidFill>
                            <a:srgbClr val="000000"/>
                          </a:solidFill>
                          <a:latin typeface="Calibri"/>
                        </a:rPr>
                        <a:t> продолжительность пребывания больного  в</a:t>
                      </a:r>
                      <a:r>
                        <a:rPr lang="en-US" sz="1600" b="0" i="0" u="none" strike="noStrike" dirty="0" smtClean="0">
                          <a:solidFill>
                            <a:srgbClr val="000000"/>
                          </a:solidFill>
                          <a:latin typeface="Calibri"/>
                        </a:rPr>
                        <a:t> </a:t>
                      </a:r>
                      <a:r>
                        <a:rPr lang="ru-RU" sz="1600" b="0" i="0" u="none" strike="noStrike" dirty="0" smtClean="0">
                          <a:solidFill>
                            <a:srgbClr val="000000"/>
                          </a:solidFill>
                          <a:latin typeface="Calibri"/>
                        </a:rPr>
                        <a:t>учреждениях интенсивной терапии</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13</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2</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7</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6</a:t>
                      </a:r>
                      <a:endParaRPr lang="en-US" sz="1600" b="0" i="0" u="none" strike="noStrike" dirty="0">
                        <a:solidFill>
                          <a:srgbClr val="000000"/>
                        </a:solidFill>
                        <a:latin typeface="Calibri"/>
                      </a:endParaRPr>
                    </a:p>
                  </a:txBody>
                  <a:tcPr marL="0" marR="0" marT="0" marB="0"/>
                </a:tc>
                <a:tc>
                  <a:txBody>
                    <a:bodyPr/>
                    <a:lstStyle/>
                    <a:p>
                      <a:pPr algn="ctr" rtl="0" fontAlgn="t"/>
                      <a:r>
                        <a:rPr lang="en-US" sz="1600" b="0" i="0" u="none" strike="noStrike" dirty="0" smtClean="0">
                          <a:solidFill>
                            <a:srgbClr val="000000"/>
                          </a:solidFill>
                          <a:latin typeface="Calibri"/>
                        </a:rPr>
                        <a:t>6</a:t>
                      </a:r>
                      <a:r>
                        <a:rPr lang="ru-RU" sz="1600" b="0" i="0" u="none" strike="noStrike" dirty="0" smtClean="0">
                          <a:solidFill>
                            <a:srgbClr val="000000"/>
                          </a:solidFill>
                          <a:latin typeface="Calibri"/>
                        </a:rPr>
                        <a:t>,</a:t>
                      </a:r>
                      <a:r>
                        <a:rPr lang="en-US" sz="1600" b="0" i="0" u="none" strike="noStrike" dirty="0" smtClean="0">
                          <a:solidFill>
                            <a:srgbClr val="000000"/>
                          </a:solidFill>
                          <a:latin typeface="Calibri"/>
                        </a:rPr>
                        <a:t>5</a:t>
                      </a:r>
                      <a:endParaRPr lang="en-US" sz="1600" b="0" i="0" u="none" strike="noStrike" dirty="0">
                        <a:solidFill>
                          <a:srgbClr val="000000"/>
                        </a:solidFill>
                        <a:latin typeface="Calibri"/>
                      </a:endParaRPr>
                    </a:p>
                  </a:txBody>
                  <a:tcPr marL="0" marR="0" marT="0" marB="0"/>
                </a:tc>
              </a:tr>
            </a:tbl>
          </a:graphicData>
        </a:graphic>
      </p:graphicFrame>
      <p:sp>
        <p:nvSpPr>
          <p:cNvPr id="28707" name="TextBox 6"/>
          <p:cNvSpPr txBox="1">
            <a:spLocks noChangeArrowheads="1"/>
          </p:cNvSpPr>
          <p:nvPr/>
        </p:nvSpPr>
        <p:spPr bwMode="auto">
          <a:xfrm>
            <a:off x="533400" y="6181725"/>
            <a:ext cx="5105400" cy="276999"/>
          </a:xfrm>
          <a:prstGeom prst="rect">
            <a:avLst/>
          </a:prstGeom>
          <a:noFill/>
          <a:ln w="9525">
            <a:noFill/>
            <a:miter lim="800000"/>
            <a:headEnd/>
            <a:tailEnd/>
          </a:ln>
        </p:spPr>
        <p:txBody>
          <a:bodyPr wrap="square">
            <a:spAutoFit/>
          </a:bodyPr>
          <a:lstStyle/>
          <a:p>
            <a:r>
              <a:rPr lang="ru-RU" sz="1200" dirty="0" smtClean="0"/>
              <a:t>Источник</a:t>
            </a:r>
            <a:r>
              <a:rPr lang="en-US" sz="1200" dirty="0" smtClean="0"/>
              <a:t>: </a:t>
            </a:r>
            <a:r>
              <a:rPr lang="ru-RU" sz="1200" dirty="0" smtClean="0"/>
              <a:t>база данных ВОЗ «Здоровье для всех» (</a:t>
            </a:r>
            <a:r>
              <a:rPr lang="en-US" sz="1200" dirty="0" smtClean="0"/>
              <a:t>Health </a:t>
            </a:r>
            <a:r>
              <a:rPr lang="en-US" sz="1200" dirty="0"/>
              <a:t>for </a:t>
            </a:r>
            <a:r>
              <a:rPr lang="en-US" sz="1200" dirty="0" smtClean="0"/>
              <a:t>All</a:t>
            </a:r>
            <a:r>
              <a:rPr lang="ru-RU" sz="1200" dirty="0" smtClean="0"/>
              <a:t>)</a:t>
            </a:r>
            <a:endParaRPr lang="en-US" sz="1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16387" name="Rectangle 1035"/>
          <p:cNvSpPr>
            <a:spLocks noGrp="1" noChangeArrowheads="1"/>
          </p:cNvSpPr>
          <p:nvPr>
            <p:ph type="title"/>
          </p:nvPr>
        </p:nvSpPr>
        <p:spPr>
          <a:xfrm>
            <a:off x="0" y="669925"/>
            <a:ext cx="9144000" cy="855663"/>
          </a:xfrm>
        </p:spPr>
        <p:txBody>
          <a:bodyPr/>
          <a:lstStyle/>
          <a:p>
            <a:pPr eaLnBrk="1" hangingPunct="1">
              <a:defRPr/>
            </a:pPr>
            <a:r>
              <a:rPr lang="ru-RU" sz="2000" dirty="0" smtClean="0">
                <a:latin typeface="+mn-lt"/>
              </a:rPr>
              <a:t>Фискальное пространство для здравоохранения</a:t>
            </a:r>
            <a:r>
              <a:rPr lang="en-GB" sz="2000" dirty="0" smtClean="0">
                <a:latin typeface="+mn-lt"/>
              </a:rPr>
              <a:t/>
            </a:r>
            <a:br>
              <a:rPr lang="en-GB" sz="2000" dirty="0" smtClean="0">
                <a:latin typeface="+mn-lt"/>
              </a:rPr>
            </a:br>
            <a:r>
              <a:rPr lang="ru-RU" sz="2000" dirty="0" smtClean="0">
                <a:latin typeface="+mn-lt"/>
              </a:rPr>
              <a:t>Более слабая нагрузка на страны с формирующимся рынком</a:t>
            </a:r>
            <a:endParaRPr lang="en-US" sz="2800" dirty="0" smtClean="0">
              <a:latin typeface="Book Antiqua" pitchFamily="18" charset="0"/>
            </a:endParaRPr>
          </a:p>
        </p:txBody>
      </p:sp>
      <p:sp>
        <p:nvSpPr>
          <p:cNvPr id="29700" name="Slide Number Placeholder 4"/>
          <p:cNvSpPr>
            <a:spLocks noGrp="1"/>
          </p:cNvSpPr>
          <p:nvPr>
            <p:ph type="sldNum" sz="quarter" idx="12"/>
          </p:nvPr>
        </p:nvSpPr>
        <p:spPr>
          <a:noFill/>
        </p:spPr>
        <p:txBody>
          <a:bodyPr/>
          <a:lstStyle/>
          <a:p>
            <a:fld id="{BF6471AF-56DF-4A85-ADE9-19271D20789E}" type="slidenum">
              <a:rPr lang="en-US" smtClean="0"/>
              <a:pPr/>
              <a:t>21</a:t>
            </a:fld>
            <a:endParaRPr lang="en-US" dirty="0" smtClean="0"/>
          </a:p>
        </p:txBody>
      </p:sp>
      <p:sp>
        <p:nvSpPr>
          <p:cNvPr id="29702" name="TextBox 6"/>
          <p:cNvSpPr txBox="1">
            <a:spLocks noChangeArrowheads="1"/>
          </p:cNvSpPr>
          <p:nvPr/>
        </p:nvSpPr>
        <p:spPr bwMode="auto">
          <a:xfrm>
            <a:off x="266700" y="6502400"/>
            <a:ext cx="1231900" cy="307777"/>
          </a:xfrm>
          <a:prstGeom prst="rect">
            <a:avLst/>
          </a:prstGeom>
          <a:noFill/>
          <a:ln w="9525">
            <a:noFill/>
            <a:miter lim="800000"/>
            <a:headEnd/>
            <a:tailEnd/>
          </a:ln>
        </p:spPr>
        <p:txBody>
          <a:bodyPr>
            <a:spAutoFit/>
          </a:bodyPr>
          <a:lstStyle/>
          <a:p>
            <a:r>
              <a:rPr lang="ru-RU" sz="1400" dirty="0" smtClean="0"/>
              <a:t>МВФ</a:t>
            </a:r>
            <a:r>
              <a:rPr lang="en-US" sz="1400" dirty="0" smtClean="0"/>
              <a:t>, 2011</a:t>
            </a:r>
            <a:r>
              <a:rPr lang="ru-RU" sz="1400" dirty="0" smtClean="0"/>
              <a:t> г.</a:t>
            </a:r>
            <a:endParaRPr lang="en-US" sz="1400" dirty="0"/>
          </a:p>
        </p:txBody>
      </p:sp>
      <p:grpSp>
        <p:nvGrpSpPr>
          <p:cNvPr id="2" name="Group 85"/>
          <p:cNvGrpSpPr>
            <a:grpSpLocks noChangeAspect="1"/>
          </p:cNvGrpSpPr>
          <p:nvPr/>
        </p:nvGrpSpPr>
        <p:grpSpPr bwMode="auto">
          <a:xfrm>
            <a:off x="552450" y="1395413"/>
            <a:ext cx="8380417" cy="5462586"/>
            <a:chOff x="348" y="879"/>
            <a:chExt cx="5279" cy="3441"/>
          </a:xfrm>
        </p:grpSpPr>
        <p:sp>
          <p:nvSpPr>
            <p:cNvPr id="53332" name="AutoShape 84"/>
            <p:cNvSpPr>
              <a:spLocks noChangeAspect="1" noChangeArrowheads="1" noTextEdit="1"/>
            </p:cNvSpPr>
            <p:nvPr/>
          </p:nvSpPr>
          <p:spPr bwMode="auto">
            <a:xfrm>
              <a:off x="348" y="879"/>
              <a:ext cx="4944" cy="31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334" name="Rectangle 86"/>
            <p:cNvSpPr>
              <a:spLocks noChangeArrowheads="1"/>
            </p:cNvSpPr>
            <p:nvPr/>
          </p:nvSpPr>
          <p:spPr bwMode="auto">
            <a:xfrm>
              <a:off x="436" y="919"/>
              <a:ext cx="4944" cy="31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dirty="0"/>
            </a:p>
          </p:txBody>
        </p:sp>
        <p:sp>
          <p:nvSpPr>
            <p:cNvPr id="53335" name="Rectangle 87"/>
            <p:cNvSpPr>
              <a:spLocks noChangeArrowheads="1"/>
            </p:cNvSpPr>
            <p:nvPr/>
          </p:nvSpPr>
          <p:spPr bwMode="auto">
            <a:xfrm>
              <a:off x="822" y="953"/>
              <a:ext cx="4415" cy="229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336" name="Freeform 88"/>
            <p:cNvSpPr>
              <a:spLocks noEditPoints="1"/>
            </p:cNvSpPr>
            <p:nvPr/>
          </p:nvSpPr>
          <p:spPr bwMode="auto">
            <a:xfrm>
              <a:off x="856" y="2075"/>
              <a:ext cx="4331" cy="1169"/>
            </a:xfrm>
            <a:custGeom>
              <a:avLst/>
              <a:gdLst/>
              <a:ahLst/>
              <a:cxnLst>
                <a:cxn ang="0">
                  <a:pos x="117" y="78"/>
                </a:cxn>
                <a:cxn ang="0">
                  <a:pos x="0" y="1169"/>
                </a:cxn>
                <a:cxn ang="0">
                  <a:pos x="193" y="0"/>
                </a:cxn>
                <a:cxn ang="0">
                  <a:pos x="310" y="1169"/>
                </a:cxn>
                <a:cxn ang="0">
                  <a:pos x="193" y="0"/>
                </a:cxn>
                <a:cxn ang="0">
                  <a:pos x="503" y="302"/>
                </a:cxn>
                <a:cxn ang="0">
                  <a:pos x="386" y="1169"/>
                </a:cxn>
                <a:cxn ang="0">
                  <a:pos x="579" y="271"/>
                </a:cxn>
                <a:cxn ang="0">
                  <a:pos x="697" y="1169"/>
                </a:cxn>
                <a:cxn ang="0">
                  <a:pos x="579" y="271"/>
                </a:cxn>
                <a:cxn ang="0">
                  <a:pos x="881" y="47"/>
                </a:cxn>
                <a:cxn ang="0">
                  <a:pos x="772" y="1169"/>
                </a:cxn>
                <a:cxn ang="0">
                  <a:pos x="965" y="132"/>
                </a:cxn>
                <a:cxn ang="0">
                  <a:pos x="1074" y="1169"/>
                </a:cxn>
                <a:cxn ang="0">
                  <a:pos x="965" y="132"/>
                </a:cxn>
                <a:cxn ang="0">
                  <a:pos x="1267" y="217"/>
                </a:cxn>
                <a:cxn ang="0">
                  <a:pos x="1150" y="1169"/>
                </a:cxn>
                <a:cxn ang="0">
                  <a:pos x="1343" y="356"/>
                </a:cxn>
                <a:cxn ang="0">
                  <a:pos x="1460" y="1169"/>
                </a:cxn>
                <a:cxn ang="0">
                  <a:pos x="1343" y="356"/>
                </a:cxn>
                <a:cxn ang="0">
                  <a:pos x="1653" y="302"/>
                </a:cxn>
                <a:cxn ang="0">
                  <a:pos x="1536" y="1169"/>
                </a:cxn>
                <a:cxn ang="0">
                  <a:pos x="1729" y="287"/>
                </a:cxn>
                <a:cxn ang="0">
                  <a:pos x="1846" y="1169"/>
                </a:cxn>
                <a:cxn ang="0">
                  <a:pos x="1729" y="287"/>
                </a:cxn>
                <a:cxn ang="0">
                  <a:pos x="2031" y="503"/>
                </a:cxn>
                <a:cxn ang="0">
                  <a:pos x="1922" y="1169"/>
                </a:cxn>
                <a:cxn ang="0">
                  <a:pos x="2115" y="380"/>
                </a:cxn>
                <a:cxn ang="0">
                  <a:pos x="2224" y="1169"/>
                </a:cxn>
                <a:cxn ang="0">
                  <a:pos x="2115" y="380"/>
                </a:cxn>
                <a:cxn ang="0">
                  <a:pos x="2417" y="364"/>
                </a:cxn>
                <a:cxn ang="0">
                  <a:pos x="2300" y="1169"/>
                </a:cxn>
                <a:cxn ang="0">
                  <a:pos x="2493" y="271"/>
                </a:cxn>
                <a:cxn ang="0">
                  <a:pos x="2610" y="1169"/>
                </a:cxn>
                <a:cxn ang="0">
                  <a:pos x="2493" y="271"/>
                </a:cxn>
                <a:cxn ang="0">
                  <a:pos x="2803" y="519"/>
                </a:cxn>
                <a:cxn ang="0">
                  <a:pos x="2686" y="1169"/>
                </a:cxn>
                <a:cxn ang="0">
                  <a:pos x="2879" y="527"/>
                </a:cxn>
                <a:cxn ang="0">
                  <a:pos x="2996" y="1169"/>
                </a:cxn>
                <a:cxn ang="0">
                  <a:pos x="2879" y="527"/>
                </a:cxn>
                <a:cxn ang="0">
                  <a:pos x="3181" y="380"/>
                </a:cxn>
                <a:cxn ang="0">
                  <a:pos x="3072" y="1169"/>
                </a:cxn>
                <a:cxn ang="0">
                  <a:pos x="3265" y="697"/>
                </a:cxn>
                <a:cxn ang="0">
                  <a:pos x="3374" y="1169"/>
                </a:cxn>
                <a:cxn ang="0">
                  <a:pos x="3265" y="697"/>
                </a:cxn>
                <a:cxn ang="0">
                  <a:pos x="3567" y="705"/>
                </a:cxn>
                <a:cxn ang="0">
                  <a:pos x="3450" y="1169"/>
                </a:cxn>
                <a:cxn ang="0">
                  <a:pos x="3643" y="883"/>
                </a:cxn>
                <a:cxn ang="0">
                  <a:pos x="3760" y="1169"/>
                </a:cxn>
                <a:cxn ang="0">
                  <a:pos x="3643" y="883"/>
                </a:cxn>
                <a:cxn ang="0">
                  <a:pos x="3953" y="860"/>
                </a:cxn>
                <a:cxn ang="0">
                  <a:pos x="3836" y="1169"/>
                </a:cxn>
                <a:cxn ang="0">
                  <a:pos x="4029" y="921"/>
                </a:cxn>
                <a:cxn ang="0">
                  <a:pos x="4146" y="1169"/>
                </a:cxn>
                <a:cxn ang="0">
                  <a:pos x="4029" y="921"/>
                </a:cxn>
                <a:cxn ang="0">
                  <a:pos x="4331" y="991"/>
                </a:cxn>
                <a:cxn ang="0">
                  <a:pos x="4222" y="1169"/>
                </a:cxn>
              </a:cxnLst>
              <a:rect l="0" t="0" r="r" b="b"/>
              <a:pathLst>
                <a:path w="4331" h="1169">
                  <a:moveTo>
                    <a:pt x="0" y="78"/>
                  </a:moveTo>
                  <a:lnTo>
                    <a:pt x="117" y="78"/>
                  </a:lnTo>
                  <a:lnTo>
                    <a:pt x="117" y="1169"/>
                  </a:lnTo>
                  <a:lnTo>
                    <a:pt x="0" y="1169"/>
                  </a:lnTo>
                  <a:lnTo>
                    <a:pt x="0" y="78"/>
                  </a:lnTo>
                  <a:close/>
                  <a:moveTo>
                    <a:pt x="193" y="0"/>
                  </a:moveTo>
                  <a:lnTo>
                    <a:pt x="310" y="0"/>
                  </a:lnTo>
                  <a:lnTo>
                    <a:pt x="310" y="1169"/>
                  </a:lnTo>
                  <a:lnTo>
                    <a:pt x="193" y="1169"/>
                  </a:lnTo>
                  <a:lnTo>
                    <a:pt x="193" y="0"/>
                  </a:lnTo>
                  <a:close/>
                  <a:moveTo>
                    <a:pt x="386" y="302"/>
                  </a:moveTo>
                  <a:lnTo>
                    <a:pt x="503" y="302"/>
                  </a:lnTo>
                  <a:lnTo>
                    <a:pt x="503" y="1169"/>
                  </a:lnTo>
                  <a:lnTo>
                    <a:pt x="386" y="1169"/>
                  </a:lnTo>
                  <a:lnTo>
                    <a:pt x="386" y="302"/>
                  </a:lnTo>
                  <a:close/>
                  <a:moveTo>
                    <a:pt x="579" y="271"/>
                  </a:moveTo>
                  <a:lnTo>
                    <a:pt x="697" y="271"/>
                  </a:lnTo>
                  <a:lnTo>
                    <a:pt x="697" y="1169"/>
                  </a:lnTo>
                  <a:lnTo>
                    <a:pt x="579" y="1169"/>
                  </a:lnTo>
                  <a:lnTo>
                    <a:pt x="579" y="271"/>
                  </a:lnTo>
                  <a:close/>
                  <a:moveTo>
                    <a:pt x="772" y="47"/>
                  </a:moveTo>
                  <a:lnTo>
                    <a:pt x="881" y="47"/>
                  </a:lnTo>
                  <a:lnTo>
                    <a:pt x="881" y="1169"/>
                  </a:lnTo>
                  <a:lnTo>
                    <a:pt x="772" y="1169"/>
                  </a:lnTo>
                  <a:lnTo>
                    <a:pt x="772" y="47"/>
                  </a:lnTo>
                  <a:close/>
                  <a:moveTo>
                    <a:pt x="965" y="132"/>
                  </a:moveTo>
                  <a:lnTo>
                    <a:pt x="1074" y="132"/>
                  </a:lnTo>
                  <a:lnTo>
                    <a:pt x="1074" y="1169"/>
                  </a:lnTo>
                  <a:lnTo>
                    <a:pt x="965" y="1169"/>
                  </a:lnTo>
                  <a:lnTo>
                    <a:pt x="965" y="132"/>
                  </a:lnTo>
                  <a:close/>
                  <a:moveTo>
                    <a:pt x="1150" y="217"/>
                  </a:moveTo>
                  <a:lnTo>
                    <a:pt x="1267" y="217"/>
                  </a:lnTo>
                  <a:lnTo>
                    <a:pt x="1267" y="1169"/>
                  </a:lnTo>
                  <a:lnTo>
                    <a:pt x="1150" y="1169"/>
                  </a:lnTo>
                  <a:lnTo>
                    <a:pt x="1150" y="217"/>
                  </a:lnTo>
                  <a:close/>
                  <a:moveTo>
                    <a:pt x="1343" y="356"/>
                  </a:moveTo>
                  <a:lnTo>
                    <a:pt x="1460" y="356"/>
                  </a:lnTo>
                  <a:lnTo>
                    <a:pt x="1460" y="1169"/>
                  </a:lnTo>
                  <a:lnTo>
                    <a:pt x="1343" y="1169"/>
                  </a:lnTo>
                  <a:lnTo>
                    <a:pt x="1343" y="356"/>
                  </a:lnTo>
                  <a:close/>
                  <a:moveTo>
                    <a:pt x="1536" y="302"/>
                  </a:moveTo>
                  <a:lnTo>
                    <a:pt x="1653" y="302"/>
                  </a:lnTo>
                  <a:lnTo>
                    <a:pt x="1653" y="1169"/>
                  </a:lnTo>
                  <a:lnTo>
                    <a:pt x="1536" y="1169"/>
                  </a:lnTo>
                  <a:lnTo>
                    <a:pt x="1536" y="302"/>
                  </a:lnTo>
                  <a:close/>
                  <a:moveTo>
                    <a:pt x="1729" y="287"/>
                  </a:moveTo>
                  <a:lnTo>
                    <a:pt x="1846" y="287"/>
                  </a:lnTo>
                  <a:lnTo>
                    <a:pt x="1846" y="1169"/>
                  </a:lnTo>
                  <a:lnTo>
                    <a:pt x="1729" y="1169"/>
                  </a:lnTo>
                  <a:lnTo>
                    <a:pt x="1729" y="287"/>
                  </a:lnTo>
                  <a:close/>
                  <a:moveTo>
                    <a:pt x="1922" y="503"/>
                  </a:moveTo>
                  <a:lnTo>
                    <a:pt x="2031" y="503"/>
                  </a:lnTo>
                  <a:lnTo>
                    <a:pt x="2031" y="1169"/>
                  </a:lnTo>
                  <a:lnTo>
                    <a:pt x="1922" y="1169"/>
                  </a:lnTo>
                  <a:lnTo>
                    <a:pt x="1922" y="503"/>
                  </a:lnTo>
                  <a:close/>
                  <a:moveTo>
                    <a:pt x="2115" y="380"/>
                  </a:moveTo>
                  <a:lnTo>
                    <a:pt x="2224" y="380"/>
                  </a:lnTo>
                  <a:lnTo>
                    <a:pt x="2224" y="1169"/>
                  </a:lnTo>
                  <a:lnTo>
                    <a:pt x="2115" y="1169"/>
                  </a:lnTo>
                  <a:lnTo>
                    <a:pt x="2115" y="380"/>
                  </a:lnTo>
                  <a:close/>
                  <a:moveTo>
                    <a:pt x="2300" y="364"/>
                  </a:moveTo>
                  <a:lnTo>
                    <a:pt x="2417" y="364"/>
                  </a:lnTo>
                  <a:lnTo>
                    <a:pt x="2417" y="1169"/>
                  </a:lnTo>
                  <a:lnTo>
                    <a:pt x="2300" y="1169"/>
                  </a:lnTo>
                  <a:lnTo>
                    <a:pt x="2300" y="364"/>
                  </a:lnTo>
                  <a:close/>
                  <a:moveTo>
                    <a:pt x="2493" y="271"/>
                  </a:moveTo>
                  <a:lnTo>
                    <a:pt x="2610" y="271"/>
                  </a:lnTo>
                  <a:lnTo>
                    <a:pt x="2610" y="1169"/>
                  </a:lnTo>
                  <a:lnTo>
                    <a:pt x="2493" y="1169"/>
                  </a:lnTo>
                  <a:lnTo>
                    <a:pt x="2493" y="271"/>
                  </a:lnTo>
                  <a:close/>
                  <a:moveTo>
                    <a:pt x="2686" y="519"/>
                  </a:moveTo>
                  <a:lnTo>
                    <a:pt x="2803" y="519"/>
                  </a:lnTo>
                  <a:lnTo>
                    <a:pt x="2803" y="1169"/>
                  </a:lnTo>
                  <a:lnTo>
                    <a:pt x="2686" y="1169"/>
                  </a:lnTo>
                  <a:lnTo>
                    <a:pt x="2686" y="519"/>
                  </a:lnTo>
                  <a:close/>
                  <a:moveTo>
                    <a:pt x="2879" y="527"/>
                  </a:moveTo>
                  <a:lnTo>
                    <a:pt x="2996" y="527"/>
                  </a:lnTo>
                  <a:lnTo>
                    <a:pt x="2996" y="1169"/>
                  </a:lnTo>
                  <a:lnTo>
                    <a:pt x="2879" y="1169"/>
                  </a:lnTo>
                  <a:lnTo>
                    <a:pt x="2879" y="527"/>
                  </a:lnTo>
                  <a:close/>
                  <a:moveTo>
                    <a:pt x="3072" y="380"/>
                  </a:moveTo>
                  <a:lnTo>
                    <a:pt x="3181" y="380"/>
                  </a:lnTo>
                  <a:lnTo>
                    <a:pt x="3181" y="1169"/>
                  </a:lnTo>
                  <a:lnTo>
                    <a:pt x="3072" y="1169"/>
                  </a:lnTo>
                  <a:lnTo>
                    <a:pt x="3072" y="380"/>
                  </a:lnTo>
                  <a:close/>
                  <a:moveTo>
                    <a:pt x="3265" y="697"/>
                  </a:moveTo>
                  <a:lnTo>
                    <a:pt x="3374" y="697"/>
                  </a:lnTo>
                  <a:lnTo>
                    <a:pt x="3374" y="1169"/>
                  </a:lnTo>
                  <a:lnTo>
                    <a:pt x="3265" y="1169"/>
                  </a:lnTo>
                  <a:lnTo>
                    <a:pt x="3265" y="697"/>
                  </a:lnTo>
                  <a:close/>
                  <a:moveTo>
                    <a:pt x="3450" y="705"/>
                  </a:moveTo>
                  <a:lnTo>
                    <a:pt x="3567" y="705"/>
                  </a:lnTo>
                  <a:lnTo>
                    <a:pt x="3567" y="1169"/>
                  </a:lnTo>
                  <a:lnTo>
                    <a:pt x="3450" y="1169"/>
                  </a:lnTo>
                  <a:lnTo>
                    <a:pt x="3450" y="705"/>
                  </a:lnTo>
                  <a:close/>
                  <a:moveTo>
                    <a:pt x="3643" y="883"/>
                  </a:moveTo>
                  <a:lnTo>
                    <a:pt x="3760" y="883"/>
                  </a:lnTo>
                  <a:lnTo>
                    <a:pt x="3760" y="1169"/>
                  </a:lnTo>
                  <a:lnTo>
                    <a:pt x="3643" y="1169"/>
                  </a:lnTo>
                  <a:lnTo>
                    <a:pt x="3643" y="883"/>
                  </a:lnTo>
                  <a:close/>
                  <a:moveTo>
                    <a:pt x="3836" y="860"/>
                  </a:moveTo>
                  <a:lnTo>
                    <a:pt x="3953" y="860"/>
                  </a:lnTo>
                  <a:lnTo>
                    <a:pt x="3953" y="1169"/>
                  </a:lnTo>
                  <a:lnTo>
                    <a:pt x="3836" y="1169"/>
                  </a:lnTo>
                  <a:lnTo>
                    <a:pt x="3836" y="860"/>
                  </a:lnTo>
                  <a:close/>
                  <a:moveTo>
                    <a:pt x="4029" y="921"/>
                  </a:moveTo>
                  <a:lnTo>
                    <a:pt x="4146" y="921"/>
                  </a:lnTo>
                  <a:lnTo>
                    <a:pt x="4146" y="1169"/>
                  </a:lnTo>
                  <a:lnTo>
                    <a:pt x="4029" y="1169"/>
                  </a:lnTo>
                  <a:lnTo>
                    <a:pt x="4029" y="921"/>
                  </a:lnTo>
                  <a:close/>
                  <a:moveTo>
                    <a:pt x="4222" y="991"/>
                  </a:moveTo>
                  <a:lnTo>
                    <a:pt x="4331" y="991"/>
                  </a:lnTo>
                  <a:lnTo>
                    <a:pt x="4331" y="1169"/>
                  </a:lnTo>
                  <a:lnTo>
                    <a:pt x="4222" y="1169"/>
                  </a:lnTo>
                  <a:lnTo>
                    <a:pt x="4222" y="991"/>
                  </a:lnTo>
                  <a:close/>
                </a:path>
              </a:pathLst>
            </a:custGeom>
            <a:solidFill>
              <a:srgbClr val="006666"/>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3337" name="Freeform 89"/>
            <p:cNvSpPr>
              <a:spLocks noEditPoints="1"/>
            </p:cNvSpPr>
            <p:nvPr/>
          </p:nvSpPr>
          <p:spPr bwMode="auto">
            <a:xfrm>
              <a:off x="856" y="1541"/>
              <a:ext cx="4331" cy="1525"/>
            </a:xfrm>
            <a:custGeom>
              <a:avLst/>
              <a:gdLst/>
              <a:ahLst/>
              <a:cxnLst>
                <a:cxn ang="0">
                  <a:pos x="117" y="0"/>
                </a:cxn>
                <a:cxn ang="0">
                  <a:pos x="0" y="612"/>
                </a:cxn>
                <a:cxn ang="0">
                  <a:pos x="193" y="201"/>
                </a:cxn>
                <a:cxn ang="0">
                  <a:pos x="310" y="534"/>
                </a:cxn>
                <a:cxn ang="0">
                  <a:pos x="193" y="201"/>
                </a:cxn>
                <a:cxn ang="0">
                  <a:pos x="503" y="240"/>
                </a:cxn>
                <a:cxn ang="0">
                  <a:pos x="386" y="836"/>
                </a:cxn>
                <a:cxn ang="0">
                  <a:pos x="579" y="240"/>
                </a:cxn>
                <a:cxn ang="0">
                  <a:pos x="697" y="805"/>
                </a:cxn>
                <a:cxn ang="0">
                  <a:pos x="579" y="240"/>
                </a:cxn>
                <a:cxn ang="0">
                  <a:pos x="881" y="263"/>
                </a:cxn>
                <a:cxn ang="0">
                  <a:pos x="772" y="581"/>
                </a:cxn>
                <a:cxn ang="0">
                  <a:pos x="965" y="294"/>
                </a:cxn>
                <a:cxn ang="0">
                  <a:pos x="1074" y="666"/>
                </a:cxn>
                <a:cxn ang="0">
                  <a:pos x="965" y="294"/>
                </a:cxn>
                <a:cxn ang="0">
                  <a:pos x="1267" y="426"/>
                </a:cxn>
                <a:cxn ang="0">
                  <a:pos x="1150" y="751"/>
                </a:cxn>
                <a:cxn ang="0">
                  <a:pos x="1343" y="472"/>
                </a:cxn>
                <a:cxn ang="0">
                  <a:pos x="1460" y="890"/>
                </a:cxn>
                <a:cxn ang="0">
                  <a:pos x="1343" y="472"/>
                </a:cxn>
                <a:cxn ang="0">
                  <a:pos x="1653" y="503"/>
                </a:cxn>
                <a:cxn ang="0">
                  <a:pos x="1536" y="836"/>
                </a:cxn>
                <a:cxn ang="0">
                  <a:pos x="1729" y="604"/>
                </a:cxn>
                <a:cxn ang="0">
                  <a:pos x="1846" y="821"/>
                </a:cxn>
                <a:cxn ang="0">
                  <a:pos x="1729" y="604"/>
                </a:cxn>
                <a:cxn ang="0">
                  <a:pos x="2031" y="627"/>
                </a:cxn>
                <a:cxn ang="0">
                  <a:pos x="1922" y="1037"/>
                </a:cxn>
                <a:cxn ang="0">
                  <a:pos x="2115" y="635"/>
                </a:cxn>
                <a:cxn ang="0">
                  <a:pos x="2224" y="914"/>
                </a:cxn>
                <a:cxn ang="0">
                  <a:pos x="2115" y="635"/>
                </a:cxn>
                <a:cxn ang="0">
                  <a:pos x="2417" y="643"/>
                </a:cxn>
                <a:cxn ang="0">
                  <a:pos x="2300" y="898"/>
                </a:cxn>
                <a:cxn ang="0">
                  <a:pos x="2493" y="650"/>
                </a:cxn>
                <a:cxn ang="0">
                  <a:pos x="2610" y="805"/>
                </a:cxn>
                <a:cxn ang="0">
                  <a:pos x="2493" y="650"/>
                </a:cxn>
                <a:cxn ang="0">
                  <a:pos x="2803" y="650"/>
                </a:cxn>
                <a:cxn ang="0">
                  <a:pos x="2686" y="1053"/>
                </a:cxn>
                <a:cxn ang="0">
                  <a:pos x="2879" y="720"/>
                </a:cxn>
                <a:cxn ang="0">
                  <a:pos x="2996" y="1061"/>
                </a:cxn>
                <a:cxn ang="0">
                  <a:pos x="2879" y="720"/>
                </a:cxn>
                <a:cxn ang="0">
                  <a:pos x="3181" y="735"/>
                </a:cxn>
                <a:cxn ang="0">
                  <a:pos x="3072" y="914"/>
                </a:cxn>
                <a:cxn ang="0">
                  <a:pos x="3265" y="906"/>
                </a:cxn>
                <a:cxn ang="0">
                  <a:pos x="3374" y="1231"/>
                </a:cxn>
                <a:cxn ang="0">
                  <a:pos x="3265" y="906"/>
                </a:cxn>
                <a:cxn ang="0">
                  <a:pos x="3567" y="968"/>
                </a:cxn>
                <a:cxn ang="0">
                  <a:pos x="3450" y="1239"/>
                </a:cxn>
                <a:cxn ang="0">
                  <a:pos x="3643" y="1262"/>
                </a:cxn>
                <a:cxn ang="0">
                  <a:pos x="3760" y="1417"/>
                </a:cxn>
                <a:cxn ang="0">
                  <a:pos x="3643" y="1262"/>
                </a:cxn>
                <a:cxn ang="0">
                  <a:pos x="3953" y="1270"/>
                </a:cxn>
                <a:cxn ang="0">
                  <a:pos x="3836" y="1394"/>
                </a:cxn>
                <a:cxn ang="0">
                  <a:pos x="4029" y="1347"/>
                </a:cxn>
                <a:cxn ang="0">
                  <a:pos x="4146" y="1455"/>
                </a:cxn>
                <a:cxn ang="0">
                  <a:pos x="4029" y="1347"/>
                </a:cxn>
                <a:cxn ang="0">
                  <a:pos x="4331" y="1479"/>
                </a:cxn>
                <a:cxn ang="0">
                  <a:pos x="4222" y="1525"/>
                </a:cxn>
              </a:cxnLst>
              <a:rect l="0" t="0" r="r" b="b"/>
              <a:pathLst>
                <a:path w="4331" h="1525">
                  <a:moveTo>
                    <a:pt x="0" y="0"/>
                  </a:moveTo>
                  <a:lnTo>
                    <a:pt x="117" y="0"/>
                  </a:lnTo>
                  <a:lnTo>
                    <a:pt x="117" y="612"/>
                  </a:lnTo>
                  <a:lnTo>
                    <a:pt x="0" y="612"/>
                  </a:lnTo>
                  <a:lnTo>
                    <a:pt x="0" y="0"/>
                  </a:lnTo>
                  <a:close/>
                  <a:moveTo>
                    <a:pt x="193" y="201"/>
                  </a:moveTo>
                  <a:lnTo>
                    <a:pt x="310" y="201"/>
                  </a:lnTo>
                  <a:lnTo>
                    <a:pt x="310" y="534"/>
                  </a:lnTo>
                  <a:lnTo>
                    <a:pt x="193" y="534"/>
                  </a:lnTo>
                  <a:lnTo>
                    <a:pt x="193" y="201"/>
                  </a:lnTo>
                  <a:close/>
                  <a:moveTo>
                    <a:pt x="386" y="240"/>
                  </a:moveTo>
                  <a:lnTo>
                    <a:pt x="503" y="240"/>
                  </a:lnTo>
                  <a:lnTo>
                    <a:pt x="503" y="836"/>
                  </a:lnTo>
                  <a:lnTo>
                    <a:pt x="386" y="836"/>
                  </a:lnTo>
                  <a:lnTo>
                    <a:pt x="386" y="240"/>
                  </a:lnTo>
                  <a:close/>
                  <a:moveTo>
                    <a:pt x="579" y="240"/>
                  </a:moveTo>
                  <a:lnTo>
                    <a:pt x="697" y="240"/>
                  </a:lnTo>
                  <a:lnTo>
                    <a:pt x="697" y="805"/>
                  </a:lnTo>
                  <a:lnTo>
                    <a:pt x="579" y="805"/>
                  </a:lnTo>
                  <a:lnTo>
                    <a:pt x="579" y="240"/>
                  </a:lnTo>
                  <a:close/>
                  <a:moveTo>
                    <a:pt x="772" y="263"/>
                  </a:moveTo>
                  <a:lnTo>
                    <a:pt x="881" y="263"/>
                  </a:lnTo>
                  <a:lnTo>
                    <a:pt x="881" y="581"/>
                  </a:lnTo>
                  <a:lnTo>
                    <a:pt x="772" y="581"/>
                  </a:lnTo>
                  <a:lnTo>
                    <a:pt x="772" y="263"/>
                  </a:lnTo>
                  <a:close/>
                  <a:moveTo>
                    <a:pt x="965" y="294"/>
                  </a:moveTo>
                  <a:lnTo>
                    <a:pt x="1074" y="294"/>
                  </a:lnTo>
                  <a:lnTo>
                    <a:pt x="1074" y="666"/>
                  </a:lnTo>
                  <a:lnTo>
                    <a:pt x="965" y="666"/>
                  </a:lnTo>
                  <a:lnTo>
                    <a:pt x="965" y="294"/>
                  </a:lnTo>
                  <a:close/>
                  <a:moveTo>
                    <a:pt x="1150" y="426"/>
                  </a:moveTo>
                  <a:lnTo>
                    <a:pt x="1267" y="426"/>
                  </a:lnTo>
                  <a:lnTo>
                    <a:pt x="1267" y="751"/>
                  </a:lnTo>
                  <a:lnTo>
                    <a:pt x="1150" y="751"/>
                  </a:lnTo>
                  <a:lnTo>
                    <a:pt x="1150" y="426"/>
                  </a:lnTo>
                  <a:close/>
                  <a:moveTo>
                    <a:pt x="1343" y="472"/>
                  </a:moveTo>
                  <a:lnTo>
                    <a:pt x="1460" y="472"/>
                  </a:lnTo>
                  <a:lnTo>
                    <a:pt x="1460" y="890"/>
                  </a:lnTo>
                  <a:lnTo>
                    <a:pt x="1343" y="890"/>
                  </a:lnTo>
                  <a:lnTo>
                    <a:pt x="1343" y="472"/>
                  </a:lnTo>
                  <a:close/>
                  <a:moveTo>
                    <a:pt x="1536" y="503"/>
                  </a:moveTo>
                  <a:lnTo>
                    <a:pt x="1653" y="503"/>
                  </a:lnTo>
                  <a:lnTo>
                    <a:pt x="1653" y="836"/>
                  </a:lnTo>
                  <a:lnTo>
                    <a:pt x="1536" y="836"/>
                  </a:lnTo>
                  <a:lnTo>
                    <a:pt x="1536" y="503"/>
                  </a:lnTo>
                  <a:close/>
                  <a:moveTo>
                    <a:pt x="1729" y="604"/>
                  </a:moveTo>
                  <a:lnTo>
                    <a:pt x="1846" y="604"/>
                  </a:lnTo>
                  <a:lnTo>
                    <a:pt x="1846" y="821"/>
                  </a:lnTo>
                  <a:lnTo>
                    <a:pt x="1729" y="821"/>
                  </a:lnTo>
                  <a:lnTo>
                    <a:pt x="1729" y="604"/>
                  </a:lnTo>
                  <a:close/>
                  <a:moveTo>
                    <a:pt x="1922" y="627"/>
                  </a:moveTo>
                  <a:lnTo>
                    <a:pt x="2031" y="627"/>
                  </a:lnTo>
                  <a:lnTo>
                    <a:pt x="2031" y="1037"/>
                  </a:lnTo>
                  <a:lnTo>
                    <a:pt x="1922" y="1037"/>
                  </a:lnTo>
                  <a:lnTo>
                    <a:pt x="1922" y="627"/>
                  </a:lnTo>
                  <a:close/>
                  <a:moveTo>
                    <a:pt x="2115" y="635"/>
                  </a:moveTo>
                  <a:lnTo>
                    <a:pt x="2224" y="635"/>
                  </a:lnTo>
                  <a:lnTo>
                    <a:pt x="2224" y="914"/>
                  </a:lnTo>
                  <a:lnTo>
                    <a:pt x="2115" y="914"/>
                  </a:lnTo>
                  <a:lnTo>
                    <a:pt x="2115" y="635"/>
                  </a:lnTo>
                  <a:close/>
                  <a:moveTo>
                    <a:pt x="2300" y="643"/>
                  </a:moveTo>
                  <a:lnTo>
                    <a:pt x="2417" y="643"/>
                  </a:lnTo>
                  <a:lnTo>
                    <a:pt x="2417" y="898"/>
                  </a:lnTo>
                  <a:lnTo>
                    <a:pt x="2300" y="898"/>
                  </a:lnTo>
                  <a:lnTo>
                    <a:pt x="2300" y="643"/>
                  </a:lnTo>
                  <a:close/>
                  <a:moveTo>
                    <a:pt x="2493" y="650"/>
                  </a:moveTo>
                  <a:lnTo>
                    <a:pt x="2610" y="650"/>
                  </a:lnTo>
                  <a:lnTo>
                    <a:pt x="2610" y="805"/>
                  </a:lnTo>
                  <a:lnTo>
                    <a:pt x="2493" y="805"/>
                  </a:lnTo>
                  <a:lnTo>
                    <a:pt x="2493" y="650"/>
                  </a:lnTo>
                  <a:close/>
                  <a:moveTo>
                    <a:pt x="2686" y="650"/>
                  </a:moveTo>
                  <a:lnTo>
                    <a:pt x="2803" y="650"/>
                  </a:lnTo>
                  <a:lnTo>
                    <a:pt x="2803" y="1053"/>
                  </a:lnTo>
                  <a:lnTo>
                    <a:pt x="2686" y="1053"/>
                  </a:lnTo>
                  <a:lnTo>
                    <a:pt x="2686" y="650"/>
                  </a:lnTo>
                  <a:close/>
                  <a:moveTo>
                    <a:pt x="2879" y="720"/>
                  </a:moveTo>
                  <a:lnTo>
                    <a:pt x="2996" y="720"/>
                  </a:lnTo>
                  <a:lnTo>
                    <a:pt x="2996" y="1061"/>
                  </a:lnTo>
                  <a:lnTo>
                    <a:pt x="2879" y="1061"/>
                  </a:lnTo>
                  <a:lnTo>
                    <a:pt x="2879" y="720"/>
                  </a:lnTo>
                  <a:close/>
                  <a:moveTo>
                    <a:pt x="3072" y="735"/>
                  </a:moveTo>
                  <a:lnTo>
                    <a:pt x="3181" y="735"/>
                  </a:lnTo>
                  <a:lnTo>
                    <a:pt x="3181" y="914"/>
                  </a:lnTo>
                  <a:lnTo>
                    <a:pt x="3072" y="914"/>
                  </a:lnTo>
                  <a:lnTo>
                    <a:pt x="3072" y="735"/>
                  </a:lnTo>
                  <a:close/>
                  <a:moveTo>
                    <a:pt x="3265" y="906"/>
                  </a:moveTo>
                  <a:lnTo>
                    <a:pt x="3374" y="906"/>
                  </a:lnTo>
                  <a:lnTo>
                    <a:pt x="3374" y="1231"/>
                  </a:lnTo>
                  <a:lnTo>
                    <a:pt x="3265" y="1231"/>
                  </a:lnTo>
                  <a:lnTo>
                    <a:pt x="3265" y="906"/>
                  </a:lnTo>
                  <a:close/>
                  <a:moveTo>
                    <a:pt x="3450" y="968"/>
                  </a:moveTo>
                  <a:lnTo>
                    <a:pt x="3567" y="968"/>
                  </a:lnTo>
                  <a:lnTo>
                    <a:pt x="3567" y="1239"/>
                  </a:lnTo>
                  <a:lnTo>
                    <a:pt x="3450" y="1239"/>
                  </a:lnTo>
                  <a:lnTo>
                    <a:pt x="3450" y="968"/>
                  </a:lnTo>
                  <a:close/>
                  <a:moveTo>
                    <a:pt x="3643" y="1262"/>
                  </a:moveTo>
                  <a:lnTo>
                    <a:pt x="3760" y="1262"/>
                  </a:lnTo>
                  <a:lnTo>
                    <a:pt x="3760" y="1417"/>
                  </a:lnTo>
                  <a:lnTo>
                    <a:pt x="3643" y="1417"/>
                  </a:lnTo>
                  <a:lnTo>
                    <a:pt x="3643" y="1262"/>
                  </a:lnTo>
                  <a:close/>
                  <a:moveTo>
                    <a:pt x="3836" y="1270"/>
                  </a:moveTo>
                  <a:lnTo>
                    <a:pt x="3953" y="1270"/>
                  </a:lnTo>
                  <a:lnTo>
                    <a:pt x="3953" y="1394"/>
                  </a:lnTo>
                  <a:lnTo>
                    <a:pt x="3836" y="1394"/>
                  </a:lnTo>
                  <a:lnTo>
                    <a:pt x="3836" y="1270"/>
                  </a:lnTo>
                  <a:close/>
                  <a:moveTo>
                    <a:pt x="4029" y="1347"/>
                  </a:moveTo>
                  <a:lnTo>
                    <a:pt x="4146" y="1347"/>
                  </a:lnTo>
                  <a:lnTo>
                    <a:pt x="4146" y="1455"/>
                  </a:lnTo>
                  <a:lnTo>
                    <a:pt x="4029" y="1455"/>
                  </a:lnTo>
                  <a:lnTo>
                    <a:pt x="4029" y="1347"/>
                  </a:lnTo>
                  <a:close/>
                  <a:moveTo>
                    <a:pt x="4222" y="1479"/>
                  </a:moveTo>
                  <a:lnTo>
                    <a:pt x="4331" y="1479"/>
                  </a:lnTo>
                  <a:lnTo>
                    <a:pt x="4331" y="1525"/>
                  </a:lnTo>
                  <a:lnTo>
                    <a:pt x="4222" y="1525"/>
                  </a:lnTo>
                  <a:lnTo>
                    <a:pt x="4222" y="1479"/>
                  </a:lnTo>
                  <a:close/>
                </a:path>
              </a:pathLst>
            </a:custGeom>
            <a:solidFill>
              <a:srgbClr val="FF5050"/>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3338" name="Rectangle 90"/>
            <p:cNvSpPr>
              <a:spLocks noChangeArrowheads="1"/>
            </p:cNvSpPr>
            <p:nvPr/>
          </p:nvSpPr>
          <p:spPr bwMode="auto">
            <a:xfrm>
              <a:off x="814" y="956"/>
              <a:ext cx="8" cy="2284"/>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39" name="Rectangle 91"/>
            <p:cNvSpPr>
              <a:spLocks noChangeArrowheads="1"/>
            </p:cNvSpPr>
            <p:nvPr/>
          </p:nvSpPr>
          <p:spPr bwMode="auto">
            <a:xfrm>
              <a:off x="818" y="3236"/>
              <a:ext cx="42" cy="8"/>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0" name="Rectangle 92"/>
            <p:cNvSpPr>
              <a:spLocks noChangeArrowheads="1"/>
            </p:cNvSpPr>
            <p:nvPr/>
          </p:nvSpPr>
          <p:spPr bwMode="auto">
            <a:xfrm>
              <a:off x="818" y="2780"/>
              <a:ext cx="42" cy="7"/>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1" name="Rectangle 93"/>
            <p:cNvSpPr>
              <a:spLocks noChangeArrowheads="1"/>
            </p:cNvSpPr>
            <p:nvPr/>
          </p:nvSpPr>
          <p:spPr bwMode="auto">
            <a:xfrm>
              <a:off x="818" y="2323"/>
              <a:ext cx="42" cy="8"/>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2" name="Rectangle 94"/>
            <p:cNvSpPr>
              <a:spLocks noChangeArrowheads="1"/>
            </p:cNvSpPr>
            <p:nvPr/>
          </p:nvSpPr>
          <p:spPr bwMode="auto">
            <a:xfrm>
              <a:off x="818" y="1866"/>
              <a:ext cx="42" cy="8"/>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3" name="Rectangle 95"/>
            <p:cNvSpPr>
              <a:spLocks noChangeArrowheads="1"/>
            </p:cNvSpPr>
            <p:nvPr/>
          </p:nvSpPr>
          <p:spPr bwMode="auto">
            <a:xfrm>
              <a:off x="818" y="1409"/>
              <a:ext cx="42" cy="8"/>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4" name="Rectangle 96"/>
            <p:cNvSpPr>
              <a:spLocks noChangeArrowheads="1"/>
            </p:cNvSpPr>
            <p:nvPr/>
          </p:nvSpPr>
          <p:spPr bwMode="auto">
            <a:xfrm>
              <a:off x="818" y="953"/>
              <a:ext cx="42" cy="7"/>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5" name="Rectangle 97"/>
            <p:cNvSpPr>
              <a:spLocks noChangeArrowheads="1"/>
            </p:cNvSpPr>
            <p:nvPr/>
          </p:nvSpPr>
          <p:spPr bwMode="auto">
            <a:xfrm>
              <a:off x="818" y="3236"/>
              <a:ext cx="4407" cy="8"/>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6" name="Rectangle 98"/>
            <p:cNvSpPr>
              <a:spLocks noChangeArrowheads="1"/>
            </p:cNvSpPr>
            <p:nvPr/>
          </p:nvSpPr>
          <p:spPr bwMode="auto">
            <a:xfrm>
              <a:off x="814"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7" name="Rectangle 99"/>
            <p:cNvSpPr>
              <a:spLocks noChangeArrowheads="1"/>
            </p:cNvSpPr>
            <p:nvPr/>
          </p:nvSpPr>
          <p:spPr bwMode="auto">
            <a:xfrm>
              <a:off x="1007"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8" name="Rectangle 100"/>
            <p:cNvSpPr>
              <a:spLocks noChangeArrowheads="1"/>
            </p:cNvSpPr>
            <p:nvPr/>
          </p:nvSpPr>
          <p:spPr bwMode="auto">
            <a:xfrm>
              <a:off x="1200"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49" name="Rectangle 101"/>
            <p:cNvSpPr>
              <a:spLocks noChangeArrowheads="1"/>
            </p:cNvSpPr>
            <p:nvPr/>
          </p:nvSpPr>
          <p:spPr bwMode="auto">
            <a:xfrm>
              <a:off x="1393"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0" name="Rectangle 102"/>
            <p:cNvSpPr>
              <a:spLocks noChangeArrowheads="1"/>
            </p:cNvSpPr>
            <p:nvPr/>
          </p:nvSpPr>
          <p:spPr bwMode="auto">
            <a:xfrm>
              <a:off x="1586"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1" name="Rectangle 103"/>
            <p:cNvSpPr>
              <a:spLocks noChangeArrowheads="1"/>
            </p:cNvSpPr>
            <p:nvPr/>
          </p:nvSpPr>
          <p:spPr bwMode="auto">
            <a:xfrm>
              <a:off x="1771"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2" name="Rectangle 104"/>
            <p:cNvSpPr>
              <a:spLocks noChangeArrowheads="1"/>
            </p:cNvSpPr>
            <p:nvPr/>
          </p:nvSpPr>
          <p:spPr bwMode="auto">
            <a:xfrm>
              <a:off x="1964"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3" name="Rectangle 105"/>
            <p:cNvSpPr>
              <a:spLocks noChangeArrowheads="1"/>
            </p:cNvSpPr>
            <p:nvPr/>
          </p:nvSpPr>
          <p:spPr bwMode="auto">
            <a:xfrm>
              <a:off x="2157"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4" name="Rectangle 106"/>
            <p:cNvSpPr>
              <a:spLocks noChangeArrowheads="1"/>
            </p:cNvSpPr>
            <p:nvPr/>
          </p:nvSpPr>
          <p:spPr bwMode="auto">
            <a:xfrm>
              <a:off x="2350"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5" name="Rectangle 107"/>
            <p:cNvSpPr>
              <a:spLocks noChangeArrowheads="1"/>
            </p:cNvSpPr>
            <p:nvPr/>
          </p:nvSpPr>
          <p:spPr bwMode="auto">
            <a:xfrm>
              <a:off x="2543"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6" name="Rectangle 108"/>
            <p:cNvSpPr>
              <a:spLocks noChangeArrowheads="1"/>
            </p:cNvSpPr>
            <p:nvPr/>
          </p:nvSpPr>
          <p:spPr bwMode="auto">
            <a:xfrm>
              <a:off x="2736"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7" name="Rectangle 109"/>
            <p:cNvSpPr>
              <a:spLocks noChangeArrowheads="1"/>
            </p:cNvSpPr>
            <p:nvPr/>
          </p:nvSpPr>
          <p:spPr bwMode="auto">
            <a:xfrm>
              <a:off x="2921"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8" name="Rectangle 110"/>
            <p:cNvSpPr>
              <a:spLocks noChangeArrowheads="1"/>
            </p:cNvSpPr>
            <p:nvPr/>
          </p:nvSpPr>
          <p:spPr bwMode="auto">
            <a:xfrm>
              <a:off x="3114"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59" name="Rectangle 111"/>
            <p:cNvSpPr>
              <a:spLocks noChangeArrowheads="1"/>
            </p:cNvSpPr>
            <p:nvPr/>
          </p:nvSpPr>
          <p:spPr bwMode="auto">
            <a:xfrm>
              <a:off x="3307"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0" name="Rectangle 112"/>
            <p:cNvSpPr>
              <a:spLocks noChangeArrowheads="1"/>
            </p:cNvSpPr>
            <p:nvPr/>
          </p:nvSpPr>
          <p:spPr bwMode="auto">
            <a:xfrm>
              <a:off x="3500"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1" name="Rectangle 113"/>
            <p:cNvSpPr>
              <a:spLocks noChangeArrowheads="1"/>
            </p:cNvSpPr>
            <p:nvPr/>
          </p:nvSpPr>
          <p:spPr bwMode="auto">
            <a:xfrm>
              <a:off x="3693"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2" name="Rectangle 114"/>
            <p:cNvSpPr>
              <a:spLocks noChangeArrowheads="1"/>
            </p:cNvSpPr>
            <p:nvPr/>
          </p:nvSpPr>
          <p:spPr bwMode="auto">
            <a:xfrm>
              <a:off x="3886"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3" name="Rectangle 115"/>
            <p:cNvSpPr>
              <a:spLocks noChangeArrowheads="1"/>
            </p:cNvSpPr>
            <p:nvPr/>
          </p:nvSpPr>
          <p:spPr bwMode="auto">
            <a:xfrm>
              <a:off x="4071"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4" name="Rectangle 116"/>
            <p:cNvSpPr>
              <a:spLocks noChangeArrowheads="1"/>
            </p:cNvSpPr>
            <p:nvPr/>
          </p:nvSpPr>
          <p:spPr bwMode="auto">
            <a:xfrm>
              <a:off x="4264"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5" name="Rectangle 117"/>
            <p:cNvSpPr>
              <a:spLocks noChangeArrowheads="1"/>
            </p:cNvSpPr>
            <p:nvPr/>
          </p:nvSpPr>
          <p:spPr bwMode="auto">
            <a:xfrm>
              <a:off x="4457"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6" name="Rectangle 118"/>
            <p:cNvSpPr>
              <a:spLocks noChangeArrowheads="1"/>
            </p:cNvSpPr>
            <p:nvPr/>
          </p:nvSpPr>
          <p:spPr bwMode="auto">
            <a:xfrm>
              <a:off x="4650"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7" name="Rectangle 119"/>
            <p:cNvSpPr>
              <a:spLocks noChangeArrowheads="1"/>
            </p:cNvSpPr>
            <p:nvPr/>
          </p:nvSpPr>
          <p:spPr bwMode="auto">
            <a:xfrm>
              <a:off x="4843"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8" name="Rectangle 120"/>
            <p:cNvSpPr>
              <a:spLocks noChangeArrowheads="1"/>
            </p:cNvSpPr>
            <p:nvPr/>
          </p:nvSpPr>
          <p:spPr bwMode="auto">
            <a:xfrm>
              <a:off x="5036"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69" name="Rectangle 121"/>
            <p:cNvSpPr>
              <a:spLocks noChangeArrowheads="1"/>
            </p:cNvSpPr>
            <p:nvPr/>
          </p:nvSpPr>
          <p:spPr bwMode="auto">
            <a:xfrm>
              <a:off x="5221" y="3240"/>
              <a:ext cx="8" cy="31"/>
            </a:xfrm>
            <a:prstGeom prst="rect">
              <a:avLst/>
            </a:prstGeom>
            <a:solidFill>
              <a:srgbClr val="868686"/>
            </a:solidFill>
            <a:ln w="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70" name="Freeform 122"/>
            <p:cNvSpPr>
              <a:spLocks noEditPoints="1"/>
            </p:cNvSpPr>
            <p:nvPr/>
          </p:nvSpPr>
          <p:spPr bwMode="auto">
            <a:xfrm>
              <a:off x="906" y="2338"/>
              <a:ext cx="4214" cy="16"/>
            </a:xfrm>
            <a:custGeom>
              <a:avLst/>
              <a:gdLst/>
              <a:ahLst/>
              <a:cxnLst>
                <a:cxn ang="0">
                  <a:pos x="144" y="0"/>
                </a:cxn>
                <a:cxn ang="0">
                  <a:pos x="336" y="0"/>
                </a:cxn>
                <a:cxn ang="0">
                  <a:pos x="480" y="16"/>
                </a:cxn>
                <a:cxn ang="0">
                  <a:pos x="592" y="32"/>
                </a:cxn>
                <a:cxn ang="0">
                  <a:pos x="656" y="32"/>
                </a:cxn>
                <a:cxn ang="0">
                  <a:pos x="768" y="16"/>
                </a:cxn>
                <a:cxn ang="0">
                  <a:pos x="912" y="0"/>
                </a:cxn>
                <a:cxn ang="0">
                  <a:pos x="1168" y="0"/>
                </a:cxn>
                <a:cxn ang="0">
                  <a:pos x="1360" y="0"/>
                </a:cxn>
                <a:cxn ang="0">
                  <a:pos x="1504" y="16"/>
                </a:cxn>
                <a:cxn ang="0">
                  <a:pos x="1616" y="32"/>
                </a:cxn>
                <a:cxn ang="0">
                  <a:pos x="1680" y="32"/>
                </a:cxn>
                <a:cxn ang="0">
                  <a:pos x="1840" y="32"/>
                </a:cxn>
                <a:cxn ang="0">
                  <a:pos x="1936" y="32"/>
                </a:cxn>
                <a:cxn ang="0">
                  <a:pos x="2048" y="16"/>
                </a:cxn>
                <a:cxn ang="0">
                  <a:pos x="2192" y="32"/>
                </a:cxn>
                <a:cxn ang="0">
                  <a:pos x="2304" y="16"/>
                </a:cxn>
                <a:cxn ang="0">
                  <a:pos x="2448" y="0"/>
                </a:cxn>
                <a:cxn ang="0">
                  <a:pos x="2704" y="0"/>
                </a:cxn>
                <a:cxn ang="0">
                  <a:pos x="2896" y="0"/>
                </a:cxn>
                <a:cxn ang="0">
                  <a:pos x="3040" y="16"/>
                </a:cxn>
                <a:cxn ang="0">
                  <a:pos x="3152" y="32"/>
                </a:cxn>
                <a:cxn ang="0">
                  <a:pos x="3216" y="32"/>
                </a:cxn>
                <a:cxn ang="0">
                  <a:pos x="3328" y="16"/>
                </a:cxn>
                <a:cxn ang="0">
                  <a:pos x="3472" y="0"/>
                </a:cxn>
                <a:cxn ang="0">
                  <a:pos x="3728" y="0"/>
                </a:cxn>
                <a:cxn ang="0">
                  <a:pos x="3920" y="0"/>
                </a:cxn>
                <a:cxn ang="0">
                  <a:pos x="4048" y="0"/>
                </a:cxn>
                <a:cxn ang="0">
                  <a:pos x="4176" y="0"/>
                </a:cxn>
                <a:cxn ang="0">
                  <a:pos x="4320" y="16"/>
                </a:cxn>
                <a:cxn ang="0">
                  <a:pos x="4448" y="16"/>
                </a:cxn>
                <a:cxn ang="0">
                  <a:pos x="4576" y="16"/>
                </a:cxn>
                <a:cxn ang="0">
                  <a:pos x="4688" y="32"/>
                </a:cxn>
                <a:cxn ang="0">
                  <a:pos x="4816" y="32"/>
                </a:cxn>
                <a:cxn ang="0">
                  <a:pos x="4944" y="32"/>
                </a:cxn>
                <a:cxn ang="0">
                  <a:pos x="5008" y="32"/>
                </a:cxn>
                <a:cxn ang="0">
                  <a:pos x="5120" y="16"/>
                </a:cxn>
                <a:cxn ang="0">
                  <a:pos x="5264" y="0"/>
                </a:cxn>
                <a:cxn ang="0">
                  <a:pos x="5520" y="0"/>
                </a:cxn>
                <a:cxn ang="0">
                  <a:pos x="5712" y="0"/>
                </a:cxn>
                <a:cxn ang="0">
                  <a:pos x="5856" y="16"/>
                </a:cxn>
                <a:cxn ang="0">
                  <a:pos x="5968" y="32"/>
                </a:cxn>
                <a:cxn ang="0">
                  <a:pos x="6032" y="32"/>
                </a:cxn>
                <a:cxn ang="0">
                  <a:pos x="6144" y="16"/>
                </a:cxn>
                <a:cxn ang="0">
                  <a:pos x="6288" y="0"/>
                </a:cxn>
                <a:cxn ang="0">
                  <a:pos x="6544" y="0"/>
                </a:cxn>
                <a:cxn ang="0">
                  <a:pos x="6544" y="0"/>
                </a:cxn>
                <a:cxn ang="0">
                  <a:pos x="6800" y="0"/>
                </a:cxn>
                <a:cxn ang="0">
                  <a:pos x="6960" y="0"/>
                </a:cxn>
                <a:cxn ang="0">
                  <a:pos x="7056" y="0"/>
                </a:cxn>
                <a:cxn ang="0">
                  <a:pos x="7248" y="0"/>
                </a:cxn>
                <a:cxn ang="0">
                  <a:pos x="7376" y="0"/>
                </a:cxn>
                <a:cxn ang="0">
                  <a:pos x="7504" y="0"/>
                </a:cxn>
                <a:cxn ang="0">
                  <a:pos x="7648" y="16"/>
                </a:cxn>
                <a:cxn ang="0">
                  <a:pos x="7760" y="32"/>
                </a:cxn>
                <a:cxn ang="0">
                  <a:pos x="7824" y="32"/>
                </a:cxn>
                <a:cxn ang="0">
                  <a:pos x="7936" y="16"/>
                </a:cxn>
              </a:cxnLst>
              <a:rect l="0" t="0" r="r" b="b"/>
              <a:pathLst>
                <a:path w="8032" h="32">
                  <a:moveTo>
                    <a:pt x="16" y="0"/>
                  </a:moveTo>
                  <a:lnTo>
                    <a:pt x="80" y="0"/>
                  </a:lnTo>
                  <a:cubicBezTo>
                    <a:pt x="89" y="0"/>
                    <a:pt x="96" y="8"/>
                    <a:pt x="96" y="16"/>
                  </a:cubicBezTo>
                  <a:cubicBezTo>
                    <a:pt x="96" y="25"/>
                    <a:pt x="89" y="32"/>
                    <a:pt x="80" y="32"/>
                  </a:cubicBezTo>
                  <a:lnTo>
                    <a:pt x="16" y="32"/>
                  </a:lnTo>
                  <a:cubicBezTo>
                    <a:pt x="8" y="32"/>
                    <a:pt x="0" y="25"/>
                    <a:pt x="0" y="16"/>
                  </a:cubicBezTo>
                  <a:cubicBezTo>
                    <a:pt x="0" y="8"/>
                    <a:pt x="8" y="0"/>
                    <a:pt x="16" y="0"/>
                  </a:cubicBezTo>
                  <a:close/>
                  <a:moveTo>
                    <a:pt x="144" y="0"/>
                  </a:moveTo>
                  <a:lnTo>
                    <a:pt x="208" y="0"/>
                  </a:lnTo>
                  <a:cubicBezTo>
                    <a:pt x="217" y="0"/>
                    <a:pt x="224" y="8"/>
                    <a:pt x="224" y="16"/>
                  </a:cubicBezTo>
                  <a:cubicBezTo>
                    <a:pt x="224" y="25"/>
                    <a:pt x="217" y="32"/>
                    <a:pt x="208" y="32"/>
                  </a:cubicBezTo>
                  <a:lnTo>
                    <a:pt x="144" y="32"/>
                  </a:lnTo>
                  <a:cubicBezTo>
                    <a:pt x="136" y="32"/>
                    <a:pt x="128" y="25"/>
                    <a:pt x="128" y="16"/>
                  </a:cubicBezTo>
                  <a:cubicBezTo>
                    <a:pt x="128" y="8"/>
                    <a:pt x="136" y="0"/>
                    <a:pt x="144" y="0"/>
                  </a:cubicBezTo>
                  <a:close/>
                  <a:moveTo>
                    <a:pt x="272" y="0"/>
                  </a:moveTo>
                  <a:lnTo>
                    <a:pt x="336" y="0"/>
                  </a:lnTo>
                  <a:cubicBezTo>
                    <a:pt x="345" y="0"/>
                    <a:pt x="352" y="8"/>
                    <a:pt x="352" y="16"/>
                  </a:cubicBezTo>
                  <a:cubicBezTo>
                    <a:pt x="352" y="25"/>
                    <a:pt x="345" y="32"/>
                    <a:pt x="336" y="32"/>
                  </a:cubicBezTo>
                  <a:lnTo>
                    <a:pt x="272" y="32"/>
                  </a:lnTo>
                  <a:cubicBezTo>
                    <a:pt x="264" y="32"/>
                    <a:pt x="256" y="25"/>
                    <a:pt x="256" y="16"/>
                  </a:cubicBezTo>
                  <a:cubicBezTo>
                    <a:pt x="256" y="8"/>
                    <a:pt x="264" y="0"/>
                    <a:pt x="272" y="0"/>
                  </a:cubicBezTo>
                  <a:close/>
                  <a:moveTo>
                    <a:pt x="400" y="0"/>
                  </a:moveTo>
                  <a:lnTo>
                    <a:pt x="464" y="0"/>
                  </a:lnTo>
                  <a:cubicBezTo>
                    <a:pt x="473" y="0"/>
                    <a:pt x="480" y="8"/>
                    <a:pt x="480" y="16"/>
                  </a:cubicBezTo>
                  <a:cubicBezTo>
                    <a:pt x="480" y="25"/>
                    <a:pt x="473" y="32"/>
                    <a:pt x="464" y="32"/>
                  </a:cubicBezTo>
                  <a:lnTo>
                    <a:pt x="400" y="32"/>
                  </a:lnTo>
                  <a:cubicBezTo>
                    <a:pt x="392" y="32"/>
                    <a:pt x="384" y="25"/>
                    <a:pt x="384" y="16"/>
                  </a:cubicBezTo>
                  <a:cubicBezTo>
                    <a:pt x="384" y="8"/>
                    <a:pt x="392" y="0"/>
                    <a:pt x="400" y="0"/>
                  </a:cubicBezTo>
                  <a:close/>
                  <a:moveTo>
                    <a:pt x="528" y="0"/>
                  </a:moveTo>
                  <a:lnTo>
                    <a:pt x="592" y="0"/>
                  </a:lnTo>
                  <a:cubicBezTo>
                    <a:pt x="601" y="0"/>
                    <a:pt x="608" y="8"/>
                    <a:pt x="608" y="16"/>
                  </a:cubicBezTo>
                  <a:cubicBezTo>
                    <a:pt x="608" y="25"/>
                    <a:pt x="601" y="32"/>
                    <a:pt x="592" y="32"/>
                  </a:cubicBezTo>
                  <a:lnTo>
                    <a:pt x="528" y="32"/>
                  </a:lnTo>
                  <a:cubicBezTo>
                    <a:pt x="520" y="32"/>
                    <a:pt x="512" y="25"/>
                    <a:pt x="512" y="16"/>
                  </a:cubicBezTo>
                  <a:cubicBezTo>
                    <a:pt x="512" y="8"/>
                    <a:pt x="520" y="0"/>
                    <a:pt x="528" y="0"/>
                  </a:cubicBezTo>
                  <a:close/>
                  <a:moveTo>
                    <a:pt x="656" y="0"/>
                  </a:moveTo>
                  <a:lnTo>
                    <a:pt x="720" y="0"/>
                  </a:lnTo>
                  <a:cubicBezTo>
                    <a:pt x="729" y="0"/>
                    <a:pt x="736" y="8"/>
                    <a:pt x="736" y="16"/>
                  </a:cubicBezTo>
                  <a:cubicBezTo>
                    <a:pt x="736" y="25"/>
                    <a:pt x="729" y="32"/>
                    <a:pt x="720" y="32"/>
                  </a:cubicBezTo>
                  <a:lnTo>
                    <a:pt x="656" y="32"/>
                  </a:lnTo>
                  <a:cubicBezTo>
                    <a:pt x="648" y="32"/>
                    <a:pt x="640" y="25"/>
                    <a:pt x="640" y="16"/>
                  </a:cubicBezTo>
                  <a:cubicBezTo>
                    <a:pt x="640" y="8"/>
                    <a:pt x="648" y="0"/>
                    <a:pt x="656" y="0"/>
                  </a:cubicBezTo>
                  <a:close/>
                  <a:moveTo>
                    <a:pt x="784" y="0"/>
                  </a:moveTo>
                  <a:lnTo>
                    <a:pt x="848" y="0"/>
                  </a:lnTo>
                  <a:cubicBezTo>
                    <a:pt x="857" y="0"/>
                    <a:pt x="864" y="8"/>
                    <a:pt x="864" y="16"/>
                  </a:cubicBezTo>
                  <a:cubicBezTo>
                    <a:pt x="864" y="25"/>
                    <a:pt x="857" y="32"/>
                    <a:pt x="848" y="32"/>
                  </a:cubicBezTo>
                  <a:lnTo>
                    <a:pt x="784" y="32"/>
                  </a:lnTo>
                  <a:cubicBezTo>
                    <a:pt x="776" y="32"/>
                    <a:pt x="768" y="25"/>
                    <a:pt x="768" y="16"/>
                  </a:cubicBezTo>
                  <a:cubicBezTo>
                    <a:pt x="768" y="8"/>
                    <a:pt x="776" y="0"/>
                    <a:pt x="784" y="0"/>
                  </a:cubicBezTo>
                  <a:close/>
                  <a:moveTo>
                    <a:pt x="912" y="0"/>
                  </a:moveTo>
                  <a:lnTo>
                    <a:pt x="976" y="0"/>
                  </a:lnTo>
                  <a:cubicBezTo>
                    <a:pt x="985" y="0"/>
                    <a:pt x="992" y="8"/>
                    <a:pt x="992" y="16"/>
                  </a:cubicBezTo>
                  <a:cubicBezTo>
                    <a:pt x="992" y="25"/>
                    <a:pt x="985" y="32"/>
                    <a:pt x="976" y="32"/>
                  </a:cubicBezTo>
                  <a:lnTo>
                    <a:pt x="912" y="32"/>
                  </a:lnTo>
                  <a:cubicBezTo>
                    <a:pt x="904" y="32"/>
                    <a:pt x="896" y="25"/>
                    <a:pt x="896" y="16"/>
                  </a:cubicBezTo>
                  <a:cubicBezTo>
                    <a:pt x="896" y="8"/>
                    <a:pt x="904" y="0"/>
                    <a:pt x="912" y="0"/>
                  </a:cubicBezTo>
                  <a:close/>
                  <a:moveTo>
                    <a:pt x="1040" y="0"/>
                  </a:moveTo>
                  <a:lnTo>
                    <a:pt x="1104" y="0"/>
                  </a:lnTo>
                  <a:cubicBezTo>
                    <a:pt x="1113" y="0"/>
                    <a:pt x="1120" y="8"/>
                    <a:pt x="1120" y="16"/>
                  </a:cubicBezTo>
                  <a:cubicBezTo>
                    <a:pt x="1120" y="25"/>
                    <a:pt x="1113" y="32"/>
                    <a:pt x="1104" y="32"/>
                  </a:cubicBezTo>
                  <a:lnTo>
                    <a:pt x="1040" y="32"/>
                  </a:lnTo>
                  <a:cubicBezTo>
                    <a:pt x="1032" y="32"/>
                    <a:pt x="1024" y="25"/>
                    <a:pt x="1024" y="16"/>
                  </a:cubicBezTo>
                  <a:cubicBezTo>
                    <a:pt x="1024" y="8"/>
                    <a:pt x="1032" y="0"/>
                    <a:pt x="1040" y="0"/>
                  </a:cubicBezTo>
                  <a:close/>
                  <a:moveTo>
                    <a:pt x="1168" y="0"/>
                  </a:moveTo>
                  <a:lnTo>
                    <a:pt x="1232" y="0"/>
                  </a:lnTo>
                  <a:cubicBezTo>
                    <a:pt x="1241" y="0"/>
                    <a:pt x="1248" y="8"/>
                    <a:pt x="1248" y="16"/>
                  </a:cubicBezTo>
                  <a:cubicBezTo>
                    <a:pt x="1248" y="25"/>
                    <a:pt x="1241" y="32"/>
                    <a:pt x="1232" y="32"/>
                  </a:cubicBezTo>
                  <a:lnTo>
                    <a:pt x="1168" y="32"/>
                  </a:lnTo>
                  <a:cubicBezTo>
                    <a:pt x="1160" y="32"/>
                    <a:pt x="1152" y="25"/>
                    <a:pt x="1152" y="16"/>
                  </a:cubicBezTo>
                  <a:cubicBezTo>
                    <a:pt x="1152" y="8"/>
                    <a:pt x="1160" y="0"/>
                    <a:pt x="1168" y="0"/>
                  </a:cubicBezTo>
                  <a:close/>
                  <a:moveTo>
                    <a:pt x="1296" y="0"/>
                  </a:moveTo>
                  <a:lnTo>
                    <a:pt x="1360" y="0"/>
                  </a:lnTo>
                  <a:cubicBezTo>
                    <a:pt x="1369" y="0"/>
                    <a:pt x="1376" y="8"/>
                    <a:pt x="1376" y="16"/>
                  </a:cubicBezTo>
                  <a:cubicBezTo>
                    <a:pt x="1376" y="25"/>
                    <a:pt x="1369" y="32"/>
                    <a:pt x="1360" y="32"/>
                  </a:cubicBezTo>
                  <a:lnTo>
                    <a:pt x="1296" y="32"/>
                  </a:lnTo>
                  <a:cubicBezTo>
                    <a:pt x="1288" y="32"/>
                    <a:pt x="1280" y="25"/>
                    <a:pt x="1280" y="16"/>
                  </a:cubicBezTo>
                  <a:cubicBezTo>
                    <a:pt x="1280" y="8"/>
                    <a:pt x="1288" y="0"/>
                    <a:pt x="1296" y="0"/>
                  </a:cubicBezTo>
                  <a:close/>
                  <a:moveTo>
                    <a:pt x="1424" y="0"/>
                  </a:moveTo>
                  <a:lnTo>
                    <a:pt x="1488" y="0"/>
                  </a:lnTo>
                  <a:cubicBezTo>
                    <a:pt x="1497" y="0"/>
                    <a:pt x="1504" y="8"/>
                    <a:pt x="1504" y="16"/>
                  </a:cubicBezTo>
                  <a:cubicBezTo>
                    <a:pt x="1504" y="25"/>
                    <a:pt x="1497" y="32"/>
                    <a:pt x="1488" y="32"/>
                  </a:cubicBezTo>
                  <a:lnTo>
                    <a:pt x="1424" y="32"/>
                  </a:lnTo>
                  <a:cubicBezTo>
                    <a:pt x="1416" y="32"/>
                    <a:pt x="1408" y="25"/>
                    <a:pt x="1408" y="16"/>
                  </a:cubicBezTo>
                  <a:cubicBezTo>
                    <a:pt x="1408" y="8"/>
                    <a:pt x="1416" y="0"/>
                    <a:pt x="1424" y="0"/>
                  </a:cubicBezTo>
                  <a:close/>
                  <a:moveTo>
                    <a:pt x="1552" y="0"/>
                  </a:moveTo>
                  <a:lnTo>
                    <a:pt x="1616" y="0"/>
                  </a:lnTo>
                  <a:cubicBezTo>
                    <a:pt x="1625" y="0"/>
                    <a:pt x="1632" y="8"/>
                    <a:pt x="1632" y="16"/>
                  </a:cubicBezTo>
                  <a:cubicBezTo>
                    <a:pt x="1632" y="25"/>
                    <a:pt x="1625" y="32"/>
                    <a:pt x="1616" y="32"/>
                  </a:cubicBezTo>
                  <a:lnTo>
                    <a:pt x="1552" y="32"/>
                  </a:lnTo>
                  <a:cubicBezTo>
                    <a:pt x="1544" y="32"/>
                    <a:pt x="1536" y="25"/>
                    <a:pt x="1536" y="16"/>
                  </a:cubicBezTo>
                  <a:cubicBezTo>
                    <a:pt x="1536" y="8"/>
                    <a:pt x="1544" y="0"/>
                    <a:pt x="1552" y="0"/>
                  </a:cubicBezTo>
                  <a:close/>
                  <a:moveTo>
                    <a:pt x="1680" y="0"/>
                  </a:moveTo>
                  <a:lnTo>
                    <a:pt x="1744" y="0"/>
                  </a:lnTo>
                  <a:cubicBezTo>
                    <a:pt x="1753" y="0"/>
                    <a:pt x="1760" y="8"/>
                    <a:pt x="1760" y="16"/>
                  </a:cubicBezTo>
                  <a:cubicBezTo>
                    <a:pt x="1760" y="25"/>
                    <a:pt x="1753" y="32"/>
                    <a:pt x="1744" y="32"/>
                  </a:cubicBezTo>
                  <a:lnTo>
                    <a:pt x="1680" y="32"/>
                  </a:lnTo>
                  <a:cubicBezTo>
                    <a:pt x="1672" y="32"/>
                    <a:pt x="1664" y="25"/>
                    <a:pt x="1664" y="16"/>
                  </a:cubicBezTo>
                  <a:cubicBezTo>
                    <a:pt x="1664" y="8"/>
                    <a:pt x="1672" y="0"/>
                    <a:pt x="1680" y="0"/>
                  </a:cubicBezTo>
                  <a:close/>
                  <a:moveTo>
                    <a:pt x="1808" y="0"/>
                  </a:moveTo>
                  <a:lnTo>
                    <a:pt x="1840" y="0"/>
                  </a:lnTo>
                  <a:lnTo>
                    <a:pt x="1872" y="0"/>
                  </a:lnTo>
                  <a:cubicBezTo>
                    <a:pt x="1881" y="0"/>
                    <a:pt x="1888" y="8"/>
                    <a:pt x="1888" y="16"/>
                  </a:cubicBezTo>
                  <a:cubicBezTo>
                    <a:pt x="1888" y="25"/>
                    <a:pt x="1881" y="32"/>
                    <a:pt x="1872" y="32"/>
                  </a:cubicBezTo>
                  <a:lnTo>
                    <a:pt x="1840" y="32"/>
                  </a:lnTo>
                  <a:lnTo>
                    <a:pt x="1808" y="32"/>
                  </a:lnTo>
                  <a:cubicBezTo>
                    <a:pt x="1800" y="32"/>
                    <a:pt x="1792" y="25"/>
                    <a:pt x="1792" y="16"/>
                  </a:cubicBezTo>
                  <a:cubicBezTo>
                    <a:pt x="1792" y="8"/>
                    <a:pt x="1800" y="0"/>
                    <a:pt x="1808" y="0"/>
                  </a:cubicBezTo>
                  <a:close/>
                  <a:moveTo>
                    <a:pt x="1936" y="0"/>
                  </a:moveTo>
                  <a:lnTo>
                    <a:pt x="2000" y="0"/>
                  </a:lnTo>
                  <a:cubicBezTo>
                    <a:pt x="2009" y="0"/>
                    <a:pt x="2016" y="8"/>
                    <a:pt x="2016" y="16"/>
                  </a:cubicBezTo>
                  <a:cubicBezTo>
                    <a:pt x="2016" y="25"/>
                    <a:pt x="2009" y="32"/>
                    <a:pt x="2000" y="32"/>
                  </a:cubicBezTo>
                  <a:lnTo>
                    <a:pt x="1936" y="32"/>
                  </a:lnTo>
                  <a:cubicBezTo>
                    <a:pt x="1928" y="32"/>
                    <a:pt x="1920" y="25"/>
                    <a:pt x="1920" y="16"/>
                  </a:cubicBezTo>
                  <a:cubicBezTo>
                    <a:pt x="1920" y="8"/>
                    <a:pt x="1928" y="0"/>
                    <a:pt x="1936" y="0"/>
                  </a:cubicBezTo>
                  <a:close/>
                  <a:moveTo>
                    <a:pt x="2064" y="0"/>
                  </a:moveTo>
                  <a:lnTo>
                    <a:pt x="2128" y="0"/>
                  </a:lnTo>
                  <a:cubicBezTo>
                    <a:pt x="2137" y="0"/>
                    <a:pt x="2144" y="8"/>
                    <a:pt x="2144" y="16"/>
                  </a:cubicBezTo>
                  <a:cubicBezTo>
                    <a:pt x="2144" y="25"/>
                    <a:pt x="2137" y="32"/>
                    <a:pt x="2128" y="32"/>
                  </a:cubicBezTo>
                  <a:lnTo>
                    <a:pt x="2064" y="32"/>
                  </a:lnTo>
                  <a:cubicBezTo>
                    <a:pt x="2056" y="32"/>
                    <a:pt x="2048" y="25"/>
                    <a:pt x="2048" y="16"/>
                  </a:cubicBezTo>
                  <a:cubicBezTo>
                    <a:pt x="2048" y="8"/>
                    <a:pt x="2056" y="0"/>
                    <a:pt x="2064" y="0"/>
                  </a:cubicBezTo>
                  <a:close/>
                  <a:moveTo>
                    <a:pt x="2192" y="0"/>
                  </a:moveTo>
                  <a:lnTo>
                    <a:pt x="2208" y="0"/>
                  </a:lnTo>
                  <a:lnTo>
                    <a:pt x="2256" y="0"/>
                  </a:lnTo>
                  <a:cubicBezTo>
                    <a:pt x="2265" y="0"/>
                    <a:pt x="2272" y="8"/>
                    <a:pt x="2272" y="16"/>
                  </a:cubicBezTo>
                  <a:cubicBezTo>
                    <a:pt x="2272" y="25"/>
                    <a:pt x="2265" y="32"/>
                    <a:pt x="2256" y="32"/>
                  </a:cubicBezTo>
                  <a:lnTo>
                    <a:pt x="2208" y="32"/>
                  </a:lnTo>
                  <a:lnTo>
                    <a:pt x="2192" y="32"/>
                  </a:lnTo>
                  <a:cubicBezTo>
                    <a:pt x="2184" y="32"/>
                    <a:pt x="2176" y="25"/>
                    <a:pt x="2176" y="16"/>
                  </a:cubicBezTo>
                  <a:cubicBezTo>
                    <a:pt x="2176" y="8"/>
                    <a:pt x="2184" y="0"/>
                    <a:pt x="2192" y="0"/>
                  </a:cubicBezTo>
                  <a:close/>
                  <a:moveTo>
                    <a:pt x="2320" y="0"/>
                  </a:moveTo>
                  <a:lnTo>
                    <a:pt x="2384" y="0"/>
                  </a:lnTo>
                  <a:cubicBezTo>
                    <a:pt x="2393" y="0"/>
                    <a:pt x="2400" y="8"/>
                    <a:pt x="2400" y="16"/>
                  </a:cubicBezTo>
                  <a:cubicBezTo>
                    <a:pt x="2400" y="25"/>
                    <a:pt x="2393" y="32"/>
                    <a:pt x="2384" y="32"/>
                  </a:cubicBezTo>
                  <a:lnTo>
                    <a:pt x="2320" y="32"/>
                  </a:lnTo>
                  <a:cubicBezTo>
                    <a:pt x="2312" y="32"/>
                    <a:pt x="2304" y="25"/>
                    <a:pt x="2304" y="16"/>
                  </a:cubicBezTo>
                  <a:cubicBezTo>
                    <a:pt x="2304" y="8"/>
                    <a:pt x="2312" y="0"/>
                    <a:pt x="2320" y="0"/>
                  </a:cubicBezTo>
                  <a:close/>
                  <a:moveTo>
                    <a:pt x="2448" y="0"/>
                  </a:moveTo>
                  <a:lnTo>
                    <a:pt x="2512" y="0"/>
                  </a:lnTo>
                  <a:cubicBezTo>
                    <a:pt x="2521" y="0"/>
                    <a:pt x="2528" y="8"/>
                    <a:pt x="2528" y="16"/>
                  </a:cubicBezTo>
                  <a:cubicBezTo>
                    <a:pt x="2528" y="25"/>
                    <a:pt x="2521" y="32"/>
                    <a:pt x="2512" y="32"/>
                  </a:cubicBezTo>
                  <a:lnTo>
                    <a:pt x="2448" y="32"/>
                  </a:lnTo>
                  <a:cubicBezTo>
                    <a:pt x="2440" y="32"/>
                    <a:pt x="2432" y="25"/>
                    <a:pt x="2432" y="16"/>
                  </a:cubicBezTo>
                  <a:cubicBezTo>
                    <a:pt x="2432" y="8"/>
                    <a:pt x="2440" y="0"/>
                    <a:pt x="2448" y="0"/>
                  </a:cubicBezTo>
                  <a:close/>
                  <a:moveTo>
                    <a:pt x="2576" y="0"/>
                  </a:moveTo>
                  <a:lnTo>
                    <a:pt x="2640" y="0"/>
                  </a:lnTo>
                  <a:cubicBezTo>
                    <a:pt x="2649" y="0"/>
                    <a:pt x="2656" y="8"/>
                    <a:pt x="2656" y="16"/>
                  </a:cubicBezTo>
                  <a:cubicBezTo>
                    <a:pt x="2656" y="25"/>
                    <a:pt x="2649" y="32"/>
                    <a:pt x="2640" y="32"/>
                  </a:cubicBezTo>
                  <a:lnTo>
                    <a:pt x="2576" y="32"/>
                  </a:lnTo>
                  <a:cubicBezTo>
                    <a:pt x="2568" y="32"/>
                    <a:pt x="2560" y="25"/>
                    <a:pt x="2560" y="16"/>
                  </a:cubicBezTo>
                  <a:cubicBezTo>
                    <a:pt x="2560" y="8"/>
                    <a:pt x="2568" y="0"/>
                    <a:pt x="2576" y="0"/>
                  </a:cubicBezTo>
                  <a:close/>
                  <a:moveTo>
                    <a:pt x="2704" y="0"/>
                  </a:moveTo>
                  <a:lnTo>
                    <a:pt x="2768" y="0"/>
                  </a:lnTo>
                  <a:cubicBezTo>
                    <a:pt x="2777" y="0"/>
                    <a:pt x="2784" y="8"/>
                    <a:pt x="2784" y="16"/>
                  </a:cubicBezTo>
                  <a:cubicBezTo>
                    <a:pt x="2784" y="25"/>
                    <a:pt x="2777" y="32"/>
                    <a:pt x="2768" y="32"/>
                  </a:cubicBezTo>
                  <a:lnTo>
                    <a:pt x="2704" y="32"/>
                  </a:lnTo>
                  <a:cubicBezTo>
                    <a:pt x="2696" y="32"/>
                    <a:pt x="2688" y="25"/>
                    <a:pt x="2688" y="16"/>
                  </a:cubicBezTo>
                  <a:cubicBezTo>
                    <a:pt x="2688" y="8"/>
                    <a:pt x="2696" y="0"/>
                    <a:pt x="2704" y="0"/>
                  </a:cubicBezTo>
                  <a:close/>
                  <a:moveTo>
                    <a:pt x="2832" y="0"/>
                  </a:moveTo>
                  <a:lnTo>
                    <a:pt x="2896" y="0"/>
                  </a:lnTo>
                  <a:cubicBezTo>
                    <a:pt x="2905" y="0"/>
                    <a:pt x="2912" y="8"/>
                    <a:pt x="2912" y="16"/>
                  </a:cubicBezTo>
                  <a:cubicBezTo>
                    <a:pt x="2912" y="25"/>
                    <a:pt x="2905" y="32"/>
                    <a:pt x="2896" y="32"/>
                  </a:cubicBezTo>
                  <a:lnTo>
                    <a:pt x="2832" y="32"/>
                  </a:lnTo>
                  <a:cubicBezTo>
                    <a:pt x="2824" y="32"/>
                    <a:pt x="2816" y="25"/>
                    <a:pt x="2816" y="16"/>
                  </a:cubicBezTo>
                  <a:cubicBezTo>
                    <a:pt x="2816" y="8"/>
                    <a:pt x="2824" y="0"/>
                    <a:pt x="2832" y="0"/>
                  </a:cubicBezTo>
                  <a:close/>
                  <a:moveTo>
                    <a:pt x="2960" y="0"/>
                  </a:moveTo>
                  <a:lnTo>
                    <a:pt x="3024" y="0"/>
                  </a:lnTo>
                  <a:cubicBezTo>
                    <a:pt x="3033" y="0"/>
                    <a:pt x="3040" y="8"/>
                    <a:pt x="3040" y="16"/>
                  </a:cubicBezTo>
                  <a:cubicBezTo>
                    <a:pt x="3040" y="25"/>
                    <a:pt x="3033" y="32"/>
                    <a:pt x="3024" y="32"/>
                  </a:cubicBezTo>
                  <a:lnTo>
                    <a:pt x="2960" y="32"/>
                  </a:lnTo>
                  <a:cubicBezTo>
                    <a:pt x="2952" y="32"/>
                    <a:pt x="2944" y="25"/>
                    <a:pt x="2944" y="16"/>
                  </a:cubicBezTo>
                  <a:cubicBezTo>
                    <a:pt x="2944" y="8"/>
                    <a:pt x="2952" y="0"/>
                    <a:pt x="2960" y="0"/>
                  </a:cubicBezTo>
                  <a:close/>
                  <a:moveTo>
                    <a:pt x="3088" y="0"/>
                  </a:moveTo>
                  <a:lnTo>
                    <a:pt x="3152" y="0"/>
                  </a:lnTo>
                  <a:cubicBezTo>
                    <a:pt x="3161" y="0"/>
                    <a:pt x="3168" y="8"/>
                    <a:pt x="3168" y="16"/>
                  </a:cubicBezTo>
                  <a:cubicBezTo>
                    <a:pt x="3168" y="25"/>
                    <a:pt x="3161" y="32"/>
                    <a:pt x="3152" y="32"/>
                  </a:cubicBezTo>
                  <a:lnTo>
                    <a:pt x="3088" y="32"/>
                  </a:lnTo>
                  <a:cubicBezTo>
                    <a:pt x="3080" y="32"/>
                    <a:pt x="3072" y="25"/>
                    <a:pt x="3072" y="16"/>
                  </a:cubicBezTo>
                  <a:cubicBezTo>
                    <a:pt x="3072" y="8"/>
                    <a:pt x="3080" y="0"/>
                    <a:pt x="3088" y="0"/>
                  </a:cubicBezTo>
                  <a:close/>
                  <a:moveTo>
                    <a:pt x="3216" y="0"/>
                  </a:moveTo>
                  <a:lnTo>
                    <a:pt x="3280" y="0"/>
                  </a:lnTo>
                  <a:cubicBezTo>
                    <a:pt x="3289" y="0"/>
                    <a:pt x="3296" y="8"/>
                    <a:pt x="3296" y="16"/>
                  </a:cubicBezTo>
                  <a:cubicBezTo>
                    <a:pt x="3296" y="25"/>
                    <a:pt x="3289" y="32"/>
                    <a:pt x="3280" y="32"/>
                  </a:cubicBezTo>
                  <a:lnTo>
                    <a:pt x="3216" y="32"/>
                  </a:lnTo>
                  <a:cubicBezTo>
                    <a:pt x="3208" y="32"/>
                    <a:pt x="3200" y="25"/>
                    <a:pt x="3200" y="16"/>
                  </a:cubicBezTo>
                  <a:cubicBezTo>
                    <a:pt x="3200" y="8"/>
                    <a:pt x="3208" y="0"/>
                    <a:pt x="3216" y="0"/>
                  </a:cubicBezTo>
                  <a:close/>
                  <a:moveTo>
                    <a:pt x="3344" y="0"/>
                  </a:moveTo>
                  <a:lnTo>
                    <a:pt x="3408" y="0"/>
                  </a:lnTo>
                  <a:cubicBezTo>
                    <a:pt x="3417" y="0"/>
                    <a:pt x="3424" y="8"/>
                    <a:pt x="3424" y="16"/>
                  </a:cubicBezTo>
                  <a:cubicBezTo>
                    <a:pt x="3424" y="25"/>
                    <a:pt x="3417" y="32"/>
                    <a:pt x="3408" y="32"/>
                  </a:cubicBezTo>
                  <a:lnTo>
                    <a:pt x="3344" y="32"/>
                  </a:lnTo>
                  <a:cubicBezTo>
                    <a:pt x="3336" y="32"/>
                    <a:pt x="3328" y="25"/>
                    <a:pt x="3328" y="16"/>
                  </a:cubicBezTo>
                  <a:cubicBezTo>
                    <a:pt x="3328" y="8"/>
                    <a:pt x="3336" y="0"/>
                    <a:pt x="3344" y="0"/>
                  </a:cubicBezTo>
                  <a:close/>
                  <a:moveTo>
                    <a:pt x="3472" y="0"/>
                  </a:moveTo>
                  <a:lnTo>
                    <a:pt x="3536" y="0"/>
                  </a:lnTo>
                  <a:cubicBezTo>
                    <a:pt x="3545" y="0"/>
                    <a:pt x="3552" y="8"/>
                    <a:pt x="3552" y="16"/>
                  </a:cubicBezTo>
                  <a:cubicBezTo>
                    <a:pt x="3552" y="25"/>
                    <a:pt x="3545" y="32"/>
                    <a:pt x="3536" y="32"/>
                  </a:cubicBezTo>
                  <a:lnTo>
                    <a:pt x="3472" y="32"/>
                  </a:lnTo>
                  <a:cubicBezTo>
                    <a:pt x="3464" y="32"/>
                    <a:pt x="3456" y="25"/>
                    <a:pt x="3456" y="16"/>
                  </a:cubicBezTo>
                  <a:cubicBezTo>
                    <a:pt x="3456" y="8"/>
                    <a:pt x="3464" y="0"/>
                    <a:pt x="3472" y="0"/>
                  </a:cubicBezTo>
                  <a:close/>
                  <a:moveTo>
                    <a:pt x="3600" y="0"/>
                  </a:moveTo>
                  <a:lnTo>
                    <a:pt x="3664" y="0"/>
                  </a:lnTo>
                  <a:cubicBezTo>
                    <a:pt x="3673" y="0"/>
                    <a:pt x="3680" y="8"/>
                    <a:pt x="3680" y="16"/>
                  </a:cubicBezTo>
                  <a:cubicBezTo>
                    <a:pt x="3680" y="25"/>
                    <a:pt x="3673" y="32"/>
                    <a:pt x="3664" y="32"/>
                  </a:cubicBezTo>
                  <a:lnTo>
                    <a:pt x="3600" y="32"/>
                  </a:lnTo>
                  <a:cubicBezTo>
                    <a:pt x="3592" y="32"/>
                    <a:pt x="3584" y="25"/>
                    <a:pt x="3584" y="16"/>
                  </a:cubicBezTo>
                  <a:cubicBezTo>
                    <a:pt x="3584" y="8"/>
                    <a:pt x="3592" y="0"/>
                    <a:pt x="3600" y="0"/>
                  </a:cubicBezTo>
                  <a:close/>
                  <a:moveTo>
                    <a:pt x="3728" y="0"/>
                  </a:moveTo>
                  <a:lnTo>
                    <a:pt x="3792" y="0"/>
                  </a:lnTo>
                  <a:cubicBezTo>
                    <a:pt x="3801" y="0"/>
                    <a:pt x="3808" y="8"/>
                    <a:pt x="3808" y="16"/>
                  </a:cubicBezTo>
                  <a:cubicBezTo>
                    <a:pt x="3808" y="25"/>
                    <a:pt x="3801" y="32"/>
                    <a:pt x="3792" y="32"/>
                  </a:cubicBezTo>
                  <a:lnTo>
                    <a:pt x="3728" y="32"/>
                  </a:lnTo>
                  <a:cubicBezTo>
                    <a:pt x="3720" y="32"/>
                    <a:pt x="3712" y="25"/>
                    <a:pt x="3712" y="16"/>
                  </a:cubicBezTo>
                  <a:cubicBezTo>
                    <a:pt x="3712" y="8"/>
                    <a:pt x="3720" y="0"/>
                    <a:pt x="3728" y="0"/>
                  </a:cubicBezTo>
                  <a:close/>
                  <a:moveTo>
                    <a:pt x="3856" y="0"/>
                  </a:moveTo>
                  <a:lnTo>
                    <a:pt x="3920" y="0"/>
                  </a:lnTo>
                  <a:cubicBezTo>
                    <a:pt x="3929" y="0"/>
                    <a:pt x="3936" y="8"/>
                    <a:pt x="3936" y="16"/>
                  </a:cubicBezTo>
                  <a:cubicBezTo>
                    <a:pt x="3936" y="25"/>
                    <a:pt x="3929" y="32"/>
                    <a:pt x="3920" y="32"/>
                  </a:cubicBezTo>
                  <a:lnTo>
                    <a:pt x="3856" y="32"/>
                  </a:lnTo>
                  <a:cubicBezTo>
                    <a:pt x="3848" y="32"/>
                    <a:pt x="3840" y="25"/>
                    <a:pt x="3840" y="16"/>
                  </a:cubicBezTo>
                  <a:cubicBezTo>
                    <a:pt x="3840" y="8"/>
                    <a:pt x="3848" y="0"/>
                    <a:pt x="3856" y="0"/>
                  </a:cubicBezTo>
                  <a:close/>
                  <a:moveTo>
                    <a:pt x="3984" y="0"/>
                  </a:moveTo>
                  <a:lnTo>
                    <a:pt x="4032" y="0"/>
                  </a:lnTo>
                  <a:lnTo>
                    <a:pt x="4048" y="0"/>
                  </a:lnTo>
                  <a:cubicBezTo>
                    <a:pt x="4057" y="0"/>
                    <a:pt x="4064" y="8"/>
                    <a:pt x="4064" y="16"/>
                  </a:cubicBezTo>
                  <a:cubicBezTo>
                    <a:pt x="4064" y="25"/>
                    <a:pt x="4057" y="32"/>
                    <a:pt x="4048" y="32"/>
                  </a:cubicBezTo>
                  <a:lnTo>
                    <a:pt x="4032" y="32"/>
                  </a:lnTo>
                  <a:lnTo>
                    <a:pt x="3984" y="32"/>
                  </a:lnTo>
                  <a:cubicBezTo>
                    <a:pt x="3976" y="32"/>
                    <a:pt x="3968" y="25"/>
                    <a:pt x="3968" y="16"/>
                  </a:cubicBezTo>
                  <a:cubicBezTo>
                    <a:pt x="3968" y="8"/>
                    <a:pt x="3976" y="0"/>
                    <a:pt x="3984" y="0"/>
                  </a:cubicBezTo>
                  <a:close/>
                  <a:moveTo>
                    <a:pt x="4112" y="0"/>
                  </a:moveTo>
                  <a:lnTo>
                    <a:pt x="4176" y="0"/>
                  </a:lnTo>
                  <a:cubicBezTo>
                    <a:pt x="4185" y="0"/>
                    <a:pt x="4192" y="8"/>
                    <a:pt x="4192" y="16"/>
                  </a:cubicBezTo>
                  <a:cubicBezTo>
                    <a:pt x="4192" y="25"/>
                    <a:pt x="4185" y="32"/>
                    <a:pt x="4176" y="32"/>
                  </a:cubicBezTo>
                  <a:lnTo>
                    <a:pt x="4112" y="32"/>
                  </a:lnTo>
                  <a:cubicBezTo>
                    <a:pt x="4104" y="32"/>
                    <a:pt x="4096" y="25"/>
                    <a:pt x="4096" y="16"/>
                  </a:cubicBezTo>
                  <a:cubicBezTo>
                    <a:pt x="4096" y="8"/>
                    <a:pt x="4104" y="0"/>
                    <a:pt x="4112" y="0"/>
                  </a:cubicBezTo>
                  <a:close/>
                  <a:moveTo>
                    <a:pt x="4240" y="0"/>
                  </a:moveTo>
                  <a:lnTo>
                    <a:pt x="4304" y="0"/>
                  </a:lnTo>
                  <a:cubicBezTo>
                    <a:pt x="4313" y="0"/>
                    <a:pt x="4320" y="8"/>
                    <a:pt x="4320" y="16"/>
                  </a:cubicBezTo>
                  <a:cubicBezTo>
                    <a:pt x="4320" y="25"/>
                    <a:pt x="4313" y="32"/>
                    <a:pt x="4304" y="32"/>
                  </a:cubicBezTo>
                  <a:lnTo>
                    <a:pt x="4240" y="32"/>
                  </a:lnTo>
                  <a:cubicBezTo>
                    <a:pt x="4232" y="32"/>
                    <a:pt x="4224" y="25"/>
                    <a:pt x="4224" y="16"/>
                  </a:cubicBezTo>
                  <a:cubicBezTo>
                    <a:pt x="4224" y="8"/>
                    <a:pt x="4232" y="0"/>
                    <a:pt x="4240" y="0"/>
                  </a:cubicBezTo>
                  <a:close/>
                  <a:moveTo>
                    <a:pt x="4368" y="0"/>
                  </a:moveTo>
                  <a:lnTo>
                    <a:pt x="4400" y="0"/>
                  </a:lnTo>
                  <a:lnTo>
                    <a:pt x="4432" y="0"/>
                  </a:lnTo>
                  <a:cubicBezTo>
                    <a:pt x="4441" y="0"/>
                    <a:pt x="4448" y="8"/>
                    <a:pt x="4448" y="16"/>
                  </a:cubicBezTo>
                  <a:cubicBezTo>
                    <a:pt x="4448" y="25"/>
                    <a:pt x="4441" y="32"/>
                    <a:pt x="4432" y="32"/>
                  </a:cubicBezTo>
                  <a:lnTo>
                    <a:pt x="4400" y="32"/>
                  </a:lnTo>
                  <a:lnTo>
                    <a:pt x="4368" y="32"/>
                  </a:lnTo>
                  <a:cubicBezTo>
                    <a:pt x="4360" y="32"/>
                    <a:pt x="4352" y="25"/>
                    <a:pt x="4352" y="16"/>
                  </a:cubicBezTo>
                  <a:cubicBezTo>
                    <a:pt x="4352" y="8"/>
                    <a:pt x="4360" y="0"/>
                    <a:pt x="4368" y="0"/>
                  </a:cubicBezTo>
                  <a:close/>
                  <a:moveTo>
                    <a:pt x="4496" y="0"/>
                  </a:moveTo>
                  <a:lnTo>
                    <a:pt x="4560" y="0"/>
                  </a:lnTo>
                  <a:cubicBezTo>
                    <a:pt x="4569" y="0"/>
                    <a:pt x="4576" y="8"/>
                    <a:pt x="4576" y="16"/>
                  </a:cubicBezTo>
                  <a:cubicBezTo>
                    <a:pt x="4576" y="25"/>
                    <a:pt x="4569" y="32"/>
                    <a:pt x="4560" y="32"/>
                  </a:cubicBezTo>
                  <a:lnTo>
                    <a:pt x="4496" y="32"/>
                  </a:lnTo>
                  <a:cubicBezTo>
                    <a:pt x="4488" y="32"/>
                    <a:pt x="4480" y="25"/>
                    <a:pt x="4480" y="16"/>
                  </a:cubicBezTo>
                  <a:cubicBezTo>
                    <a:pt x="4480" y="8"/>
                    <a:pt x="4488" y="0"/>
                    <a:pt x="4496" y="0"/>
                  </a:cubicBezTo>
                  <a:close/>
                  <a:moveTo>
                    <a:pt x="4624" y="0"/>
                  </a:moveTo>
                  <a:lnTo>
                    <a:pt x="4688" y="0"/>
                  </a:lnTo>
                  <a:cubicBezTo>
                    <a:pt x="4697" y="0"/>
                    <a:pt x="4704" y="8"/>
                    <a:pt x="4704" y="16"/>
                  </a:cubicBezTo>
                  <a:cubicBezTo>
                    <a:pt x="4704" y="25"/>
                    <a:pt x="4697" y="32"/>
                    <a:pt x="4688" y="32"/>
                  </a:cubicBezTo>
                  <a:lnTo>
                    <a:pt x="4624" y="32"/>
                  </a:lnTo>
                  <a:cubicBezTo>
                    <a:pt x="4616" y="32"/>
                    <a:pt x="4608" y="25"/>
                    <a:pt x="4608" y="16"/>
                  </a:cubicBezTo>
                  <a:cubicBezTo>
                    <a:pt x="4608" y="8"/>
                    <a:pt x="4616" y="0"/>
                    <a:pt x="4624" y="0"/>
                  </a:cubicBezTo>
                  <a:close/>
                  <a:moveTo>
                    <a:pt x="4752" y="0"/>
                  </a:moveTo>
                  <a:lnTo>
                    <a:pt x="4768" y="0"/>
                  </a:lnTo>
                  <a:lnTo>
                    <a:pt x="4816" y="0"/>
                  </a:lnTo>
                  <a:cubicBezTo>
                    <a:pt x="4825" y="0"/>
                    <a:pt x="4832" y="8"/>
                    <a:pt x="4832" y="16"/>
                  </a:cubicBezTo>
                  <a:cubicBezTo>
                    <a:pt x="4832" y="25"/>
                    <a:pt x="4825" y="32"/>
                    <a:pt x="4816" y="32"/>
                  </a:cubicBezTo>
                  <a:lnTo>
                    <a:pt x="4768" y="32"/>
                  </a:lnTo>
                  <a:lnTo>
                    <a:pt x="4752" y="32"/>
                  </a:lnTo>
                  <a:cubicBezTo>
                    <a:pt x="4744" y="32"/>
                    <a:pt x="4736" y="25"/>
                    <a:pt x="4736" y="16"/>
                  </a:cubicBezTo>
                  <a:cubicBezTo>
                    <a:pt x="4736" y="8"/>
                    <a:pt x="4744" y="0"/>
                    <a:pt x="4752" y="0"/>
                  </a:cubicBezTo>
                  <a:close/>
                  <a:moveTo>
                    <a:pt x="4880" y="0"/>
                  </a:moveTo>
                  <a:lnTo>
                    <a:pt x="4944" y="0"/>
                  </a:lnTo>
                  <a:cubicBezTo>
                    <a:pt x="4953" y="0"/>
                    <a:pt x="4960" y="8"/>
                    <a:pt x="4960" y="16"/>
                  </a:cubicBezTo>
                  <a:cubicBezTo>
                    <a:pt x="4960" y="25"/>
                    <a:pt x="4953" y="32"/>
                    <a:pt x="4944" y="32"/>
                  </a:cubicBezTo>
                  <a:lnTo>
                    <a:pt x="4880" y="32"/>
                  </a:lnTo>
                  <a:cubicBezTo>
                    <a:pt x="4872" y="32"/>
                    <a:pt x="4864" y="25"/>
                    <a:pt x="4864" y="16"/>
                  </a:cubicBezTo>
                  <a:cubicBezTo>
                    <a:pt x="4864" y="8"/>
                    <a:pt x="4872" y="0"/>
                    <a:pt x="4880" y="0"/>
                  </a:cubicBezTo>
                  <a:close/>
                  <a:moveTo>
                    <a:pt x="5008" y="0"/>
                  </a:moveTo>
                  <a:lnTo>
                    <a:pt x="5072" y="0"/>
                  </a:lnTo>
                  <a:cubicBezTo>
                    <a:pt x="5081" y="0"/>
                    <a:pt x="5088" y="8"/>
                    <a:pt x="5088" y="16"/>
                  </a:cubicBezTo>
                  <a:cubicBezTo>
                    <a:pt x="5088" y="25"/>
                    <a:pt x="5081" y="32"/>
                    <a:pt x="5072" y="32"/>
                  </a:cubicBezTo>
                  <a:lnTo>
                    <a:pt x="5008" y="32"/>
                  </a:lnTo>
                  <a:cubicBezTo>
                    <a:pt x="5000" y="32"/>
                    <a:pt x="4992" y="25"/>
                    <a:pt x="4992" y="16"/>
                  </a:cubicBezTo>
                  <a:cubicBezTo>
                    <a:pt x="4992" y="8"/>
                    <a:pt x="5000" y="0"/>
                    <a:pt x="5008" y="0"/>
                  </a:cubicBezTo>
                  <a:close/>
                  <a:moveTo>
                    <a:pt x="5136" y="0"/>
                  </a:moveTo>
                  <a:lnTo>
                    <a:pt x="5200" y="0"/>
                  </a:lnTo>
                  <a:cubicBezTo>
                    <a:pt x="5209" y="0"/>
                    <a:pt x="5216" y="8"/>
                    <a:pt x="5216" y="16"/>
                  </a:cubicBezTo>
                  <a:cubicBezTo>
                    <a:pt x="5216" y="25"/>
                    <a:pt x="5209" y="32"/>
                    <a:pt x="5200" y="32"/>
                  </a:cubicBezTo>
                  <a:lnTo>
                    <a:pt x="5136" y="32"/>
                  </a:lnTo>
                  <a:cubicBezTo>
                    <a:pt x="5128" y="32"/>
                    <a:pt x="5120" y="25"/>
                    <a:pt x="5120" y="16"/>
                  </a:cubicBezTo>
                  <a:cubicBezTo>
                    <a:pt x="5120" y="8"/>
                    <a:pt x="5128" y="0"/>
                    <a:pt x="5136" y="0"/>
                  </a:cubicBezTo>
                  <a:close/>
                  <a:moveTo>
                    <a:pt x="5264" y="0"/>
                  </a:moveTo>
                  <a:lnTo>
                    <a:pt x="5328" y="0"/>
                  </a:lnTo>
                  <a:cubicBezTo>
                    <a:pt x="5337" y="0"/>
                    <a:pt x="5344" y="8"/>
                    <a:pt x="5344" y="16"/>
                  </a:cubicBezTo>
                  <a:cubicBezTo>
                    <a:pt x="5344" y="25"/>
                    <a:pt x="5337" y="32"/>
                    <a:pt x="5328" y="32"/>
                  </a:cubicBezTo>
                  <a:lnTo>
                    <a:pt x="5264" y="32"/>
                  </a:lnTo>
                  <a:cubicBezTo>
                    <a:pt x="5256" y="32"/>
                    <a:pt x="5248" y="25"/>
                    <a:pt x="5248" y="16"/>
                  </a:cubicBezTo>
                  <a:cubicBezTo>
                    <a:pt x="5248" y="8"/>
                    <a:pt x="5256" y="0"/>
                    <a:pt x="5264" y="0"/>
                  </a:cubicBezTo>
                  <a:close/>
                  <a:moveTo>
                    <a:pt x="5392" y="0"/>
                  </a:moveTo>
                  <a:lnTo>
                    <a:pt x="5456" y="0"/>
                  </a:lnTo>
                  <a:cubicBezTo>
                    <a:pt x="5465" y="0"/>
                    <a:pt x="5472" y="8"/>
                    <a:pt x="5472" y="16"/>
                  </a:cubicBezTo>
                  <a:cubicBezTo>
                    <a:pt x="5472" y="25"/>
                    <a:pt x="5465" y="32"/>
                    <a:pt x="5456" y="32"/>
                  </a:cubicBezTo>
                  <a:lnTo>
                    <a:pt x="5392" y="32"/>
                  </a:lnTo>
                  <a:cubicBezTo>
                    <a:pt x="5384" y="32"/>
                    <a:pt x="5376" y="25"/>
                    <a:pt x="5376" y="16"/>
                  </a:cubicBezTo>
                  <a:cubicBezTo>
                    <a:pt x="5376" y="8"/>
                    <a:pt x="5384" y="0"/>
                    <a:pt x="5392" y="0"/>
                  </a:cubicBezTo>
                  <a:close/>
                  <a:moveTo>
                    <a:pt x="5520" y="0"/>
                  </a:moveTo>
                  <a:lnTo>
                    <a:pt x="5584" y="0"/>
                  </a:lnTo>
                  <a:cubicBezTo>
                    <a:pt x="5593" y="0"/>
                    <a:pt x="5600" y="8"/>
                    <a:pt x="5600" y="16"/>
                  </a:cubicBezTo>
                  <a:cubicBezTo>
                    <a:pt x="5600" y="25"/>
                    <a:pt x="5593" y="32"/>
                    <a:pt x="5584" y="32"/>
                  </a:cubicBezTo>
                  <a:lnTo>
                    <a:pt x="5520" y="32"/>
                  </a:lnTo>
                  <a:cubicBezTo>
                    <a:pt x="5512" y="32"/>
                    <a:pt x="5504" y="25"/>
                    <a:pt x="5504" y="16"/>
                  </a:cubicBezTo>
                  <a:cubicBezTo>
                    <a:pt x="5504" y="8"/>
                    <a:pt x="5512" y="0"/>
                    <a:pt x="5520" y="0"/>
                  </a:cubicBezTo>
                  <a:close/>
                  <a:moveTo>
                    <a:pt x="5648" y="0"/>
                  </a:moveTo>
                  <a:lnTo>
                    <a:pt x="5712" y="0"/>
                  </a:lnTo>
                  <a:cubicBezTo>
                    <a:pt x="5721" y="0"/>
                    <a:pt x="5728" y="8"/>
                    <a:pt x="5728" y="16"/>
                  </a:cubicBezTo>
                  <a:cubicBezTo>
                    <a:pt x="5728" y="25"/>
                    <a:pt x="5721" y="32"/>
                    <a:pt x="5712" y="32"/>
                  </a:cubicBezTo>
                  <a:lnTo>
                    <a:pt x="5648" y="32"/>
                  </a:lnTo>
                  <a:cubicBezTo>
                    <a:pt x="5640" y="32"/>
                    <a:pt x="5632" y="25"/>
                    <a:pt x="5632" y="16"/>
                  </a:cubicBezTo>
                  <a:cubicBezTo>
                    <a:pt x="5632" y="8"/>
                    <a:pt x="5640" y="0"/>
                    <a:pt x="5648" y="0"/>
                  </a:cubicBezTo>
                  <a:close/>
                  <a:moveTo>
                    <a:pt x="5776" y="0"/>
                  </a:moveTo>
                  <a:lnTo>
                    <a:pt x="5840" y="0"/>
                  </a:lnTo>
                  <a:cubicBezTo>
                    <a:pt x="5849" y="0"/>
                    <a:pt x="5856" y="8"/>
                    <a:pt x="5856" y="16"/>
                  </a:cubicBezTo>
                  <a:cubicBezTo>
                    <a:pt x="5856" y="25"/>
                    <a:pt x="5849" y="32"/>
                    <a:pt x="5840" y="32"/>
                  </a:cubicBezTo>
                  <a:lnTo>
                    <a:pt x="5776" y="32"/>
                  </a:lnTo>
                  <a:cubicBezTo>
                    <a:pt x="5768" y="32"/>
                    <a:pt x="5760" y="25"/>
                    <a:pt x="5760" y="16"/>
                  </a:cubicBezTo>
                  <a:cubicBezTo>
                    <a:pt x="5760" y="8"/>
                    <a:pt x="5768" y="0"/>
                    <a:pt x="5776" y="0"/>
                  </a:cubicBezTo>
                  <a:close/>
                  <a:moveTo>
                    <a:pt x="5904" y="0"/>
                  </a:moveTo>
                  <a:lnTo>
                    <a:pt x="5968" y="0"/>
                  </a:lnTo>
                  <a:cubicBezTo>
                    <a:pt x="5977" y="0"/>
                    <a:pt x="5984" y="8"/>
                    <a:pt x="5984" y="16"/>
                  </a:cubicBezTo>
                  <a:cubicBezTo>
                    <a:pt x="5984" y="25"/>
                    <a:pt x="5977" y="32"/>
                    <a:pt x="5968" y="32"/>
                  </a:cubicBezTo>
                  <a:lnTo>
                    <a:pt x="5904" y="32"/>
                  </a:lnTo>
                  <a:cubicBezTo>
                    <a:pt x="5896" y="32"/>
                    <a:pt x="5888" y="25"/>
                    <a:pt x="5888" y="16"/>
                  </a:cubicBezTo>
                  <a:cubicBezTo>
                    <a:pt x="5888" y="8"/>
                    <a:pt x="5896" y="0"/>
                    <a:pt x="5904" y="0"/>
                  </a:cubicBezTo>
                  <a:close/>
                  <a:moveTo>
                    <a:pt x="6032" y="0"/>
                  </a:moveTo>
                  <a:lnTo>
                    <a:pt x="6096" y="0"/>
                  </a:lnTo>
                  <a:cubicBezTo>
                    <a:pt x="6105" y="0"/>
                    <a:pt x="6112" y="8"/>
                    <a:pt x="6112" y="16"/>
                  </a:cubicBezTo>
                  <a:cubicBezTo>
                    <a:pt x="6112" y="25"/>
                    <a:pt x="6105" y="32"/>
                    <a:pt x="6096" y="32"/>
                  </a:cubicBezTo>
                  <a:lnTo>
                    <a:pt x="6032" y="32"/>
                  </a:lnTo>
                  <a:cubicBezTo>
                    <a:pt x="6024" y="32"/>
                    <a:pt x="6016" y="25"/>
                    <a:pt x="6016" y="16"/>
                  </a:cubicBezTo>
                  <a:cubicBezTo>
                    <a:pt x="6016" y="8"/>
                    <a:pt x="6024" y="0"/>
                    <a:pt x="6032" y="0"/>
                  </a:cubicBezTo>
                  <a:close/>
                  <a:moveTo>
                    <a:pt x="6160" y="0"/>
                  </a:moveTo>
                  <a:lnTo>
                    <a:pt x="6224" y="0"/>
                  </a:lnTo>
                  <a:cubicBezTo>
                    <a:pt x="6233" y="0"/>
                    <a:pt x="6240" y="8"/>
                    <a:pt x="6240" y="16"/>
                  </a:cubicBezTo>
                  <a:cubicBezTo>
                    <a:pt x="6240" y="25"/>
                    <a:pt x="6233" y="32"/>
                    <a:pt x="6224" y="32"/>
                  </a:cubicBezTo>
                  <a:lnTo>
                    <a:pt x="6160" y="32"/>
                  </a:lnTo>
                  <a:cubicBezTo>
                    <a:pt x="6152" y="32"/>
                    <a:pt x="6144" y="25"/>
                    <a:pt x="6144" y="16"/>
                  </a:cubicBezTo>
                  <a:cubicBezTo>
                    <a:pt x="6144" y="8"/>
                    <a:pt x="6152" y="0"/>
                    <a:pt x="6160" y="0"/>
                  </a:cubicBezTo>
                  <a:close/>
                  <a:moveTo>
                    <a:pt x="6288" y="0"/>
                  </a:moveTo>
                  <a:lnTo>
                    <a:pt x="6352" y="0"/>
                  </a:lnTo>
                  <a:cubicBezTo>
                    <a:pt x="6361" y="0"/>
                    <a:pt x="6368" y="8"/>
                    <a:pt x="6368" y="16"/>
                  </a:cubicBezTo>
                  <a:cubicBezTo>
                    <a:pt x="6368" y="25"/>
                    <a:pt x="6361" y="32"/>
                    <a:pt x="6352" y="32"/>
                  </a:cubicBezTo>
                  <a:lnTo>
                    <a:pt x="6288" y="32"/>
                  </a:lnTo>
                  <a:cubicBezTo>
                    <a:pt x="6280" y="32"/>
                    <a:pt x="6272" y="25"/>
                    <a:pt x="6272" y="16"/>
                  </a:cubicBezTo>
                  <a:cubicBezTo>
                    <a:pt x="6272" y="8"/>
                    <a:pt x="6280" y="0"/>
                    <a:pt x="6288" y="0"/>
                  </a:cubicBezTo>
                  <a:close/>
                  <a:moveTo>
                    <a:pt x="6416" y="0"/>
                  </a:moveTo>
                  <a:lnTo>
                    <a:pt x="6480" y="0"/>
                  </a:lnTo>
                  <a:cubicBezTo>
                    <a:pt x="6489" y="0"/>
                    <a:pt x="6496" y="8"/>
                    <a:pt x="6496" y="16"/>
                  </a:cubicBezTo>
                  <a:cubicBezTo>
                    <a:pt x="6496" y="25"/>
                    <a:pt x="6489" y="32"/>
                    <a:pt x="6480" y="32"/>
                  </a:cubicBezTo>
                  <a:lnTo>
                    <a:pt x="6416" y="32"/>
                  </a:lnTo>
                  <a:cubicBezTo>
                    <a:pt x="6408" y="32"/>
                    <a:pt x="6400" y="25"/>
                    <a:pt x="6400" y="16"/>
                  </a:cubicBezTo>
                  <a:cubicBezTo>
                    <a:pt x="6400" y="8"/>
                    <a:pt x="6408" y="0"/>
                    <a:pt x="6416" y="0"/>
                  </a:cubicBezTo>
                  <a:close/>
                  <a:moveTo>
                    <a:pt x="6544" y="0"/>
                  </a:moveTo>
                  <a:lnTo>
                    <a:pt x="6592" y="0"/>
                  </a:lnTo>
                  <a:lnTo>
                    <a:pt x="6608" y="0"/>
                  </a:lnTo>
                  <a:cubicBezTo>
                    <a:pt x="6617" y="0"/>
                    <a:pt x="6624" y="8"/>
                    <a:pt x="6624" y="16"/>
                  </a:cubicBezTo>
                  <a:cubicBezTo>
                    <a:pt x="6624" y="25"/>
                    <a:pt x="6617" y="32"/>
                    <a:pt x="6608" y="32"/>
                  </a:cubicBezTo>
                  <a:lnTo>
                    <a:pt x="6592" y="32"/>
                  </a:lnTo>
                  <a:lnTo>
                    <a:pt x="6544" y="32"/>
                  </a:lnTo>
                  <a:cubicBezTo>
                    <a:pt x="6536" y="32"/>
                    <a:pt x="6528" y="25"/>
                    <a:pt x="6528" y="16"/>
                  </a:cubicBezTo>
                  <a:cubicBezTo>
                    <a:pt x="6528" y="8"/>
                    <a:pt x="6536" y="0"/>
                    <a:pt x="6544" y="0"/>
                  </a:cubicBezTo>
                  <a:close/>
                  <a:moveTo>
                    <a:pt x="6672" y="0"/>
                  </a:moveTo>
                  <a:lnTo>
                    <a:pt x="6736" y="0"/>
                  </a:lnTo>
                  <a:cubicBezTo>
                    <a:pt x="6745" y="0"/>
                    <a:pt x="6752" y="8"/>
                    <a:pt x="6752" y="16"/>
                  </a:cubicBezTo>
                  <a:cubicBezTo>
                    <a:pt x="6752" y="25"/>
                    <a:pt x="6745" y="32"/>
                    <a:pt x="6736" y="32"/>
                  </a:cubicBezTo>
                  <a:lnTo>
                    <a:pt x="6672" y="32"/>
                  </a:lnTo>
                  <a:cubicBezTo>
                    <a:pt x="6664" y="32"/>
                    <a:pt x="6656" y="25"/>
                    <a:pt x="6656" y="16"/>
                  </a:cubicBezTo>
                  <a:cubicBezTo>
                    <a:pt x="6656" y="8"/>
                    <a:pt x="6664" y="0"/>
                    <a:pt x="6672" y="0"/>
                  </a:cubicBezTo>
                  <a:close/>
                  <a:moveTo>
                    <a:pt x="6800" y="0"/>
                  </a:moveTo>
                  <a:lnTo>
                    <a:pt x="6864" y="0"/>
                  </a:lnTo>
                  <a:cubicBezTo>
                    <a:pt x="6873" y="0"/>
                    <a:pt x="6880" y="8"/>
                    <a:pt x="6880" y="16"/>
                  </a:cubicBezTo>
                  <a:cubicBezTo>
                    <a:pt x="6880" y="25"/>
                    <a:pt x="6873" y="32"/>
                    <a:pt x="6864" y="32"/>
                  </a:cubicBezTo>
                  <a:lnTo>
                    <a:pt x="6800" y="32"/>
                  </a:lnTo>
                  <a:cubicBezTo>
                    <a:pt x="6792" y="32"/>
                    <a:pt x="6784" y="25"/>
                    <a:pt x="6784" y="16"/>
                  </a:cubicBezTo>
                  <a:cubicBezTo>
                    <a:pt x="6784" y="8"/>
                    <a:pt x="6792" y="0"/>
                    <a:pt x="6800" y="0"/>
                  </a:cubicBezTo>
                  <a:close/>
                  <a:moveTo>
                    <a:pt x="6928" y="0"/>
                  </a:moveTo>
                  <a:lnTo>
                    <a:pt x="6960" y="0"/>
                  </a:lnTo>
                  <a:lnTo>
                    <a:pt x="6992" y="0"/>
                  </a:lnTo>
                  <a:cubicBezTo>
                    <a:pt x="7001" y="0"/>
                    <a:pt x="7008" y="8"/>
                    <a:pt x="7008" y="16"/>
                  </a:cubicBezTo>
                  <a:cubicBezTo>
                    <a:pt x="7008" y="25"/>
                    <a:pt x="7001" y="32"/>
                    <a:pt x="6992" y="32"/>
                  </a:cubicBezTo>
                  <a:lnTo>
                    <a:pt x="6960" y="32"/>
                  </a:lnTo>
                  <a:lnTo>
                    <a:pt x="6928" y="32"/>
                  </a:lnTo>
                  <a:cubicBezTo>
                    <a:pt x="6920" y="32"/>
                    <a:pt x="6912" y="25"/>
                    <a:pt x="6912" y="16"/>
                  </a:cubicBezTo>
                  <a:cubicBezTo>
                    <a:pt x="6912" y="8"/>
                    <a:pt x="6920" y="0"/>
                    <a:pt x="6928" y="0"/>
                  </a:cubicBezTo>
                  <a:close/>
                  <a:moveTo>
                    <a:pt x="7056" y="0"/>
                  </a:moveTo>
                  <a:lnTo>
                    <a:pt x="7120" y="0"/>
                  </a:lnTo>
                  <a:cubicBezTo>
                    <a:pt x="7129" y="0"/>
                    <a:pt x="7136" y="8"/>
                    <a:pt x="7136" y="16"/>
                  </a:cubicBezTo>
                  <a:cubicBezTo>
                    <a:pt x="7136" y="25"/>
                    <a:pt x="7129" y="32"/>
                    <a:pt x="7120" y="32"/>
                  </a:cubicBezTo>
                  <a:lnTo>
                    <a:pt x="7056" y="32"/>
                  </a:lnTo>
                  <a:cubicBezTo>
                    <a:pt x="7048" y="32"/>
                    <a:pt x="7040" y="25"/>
                    <a:pt x="7040" y="16"/>
                  </a:cubicBezTo>
                  <a:cubicBezTo>
                    <a:pt x="7040" y="8"/>
                    <a:pt x="7048" y="0"/>
                    <a:pt x="7056" y="0"/>
                  </a:cubicBezTo>
                  <a:close/>
                  <a:moveTo>
                    <a:pt x="7184" y="0"/>
                  </a:moveTo>
                  <a:lnTo>
                    <a:pt x="7248" y="0"/>
                  </a:lnTo>
                  <a:cubicBezTo>
                    <a:pt x="7257" y="0"/>
                    <a:pt x="7264" y="8"/>
                    <a:pt x="7264" y="16"/>
                  </a:cubicBezTo>
                  <a:cubicBezTo>
                    <a:pt x="7264" y="25"/>
                    <a:pt x="7257" y="32"/>
                    <a:pt x="7248" y="32"/>
                  </a:cubicBezTo>
                  <a:lnTo>
                    <a:pt x="7184" y="32"/>
                  </a:lnTo>
                  <a:cubicBezTo>
                    <a:pt x="7176" y="32"/>
                    <a:pt x="7168" y="25"/>
                    <a:pt x="7168" y="16"/>
                  </a:cubicBezTo>
                  <a:cubicBezTo>
                    <a:pt x="7168" y="8"/>
                    <a:pt x="7176" y="0"/>
                    <a:pt x="7184" y="0"/>
                  </a:cubicBezTo>
                  <a:close/>
                  <a:moveTo>
                    <a:pt x="7312" y="0"/>
                  </a:moveTo>
                  <a:lnTo>
                    <a:pt x="7328" y="0"/>
                  </a:lnTo>
                  <a:lnTo>
                    <a:pt x="7376" y="0"/>
                  </a:lnTo>
                  <a:cubicBezTo>
                    <a:pt x="7385" y="0"/>
                    <a:pt x="7392" y="8"/>
                    <a:pt x="7392" y="16"/>
                  </a:cubicBezTo>
                  <a:cubicBezTo>
                    <a:pt x="7392" y="25"/>
                    <a:pt x="7385" y="32"/>
                    <a:pt x="7376" y="32"/>
                  </a:cubicBezTo>
                  <a:lnTo>
                    <a:pt x="7328" y="32"/>
                  </a:lnTo>
                  <a:lnTo>
                    <a:pt x="7312" y="32"/>
                  </a:lnTo>
                  <a:cubicBezTo>
                    <a:pt x="7304" y="32"/>
                    <a:pt x="7296" y="25"/>
                    <a:pt x="7296" y="16"/>
                  </a:cubicBezTo>
                  <a:cubicBezTo>
                    <a:pt x="7296" y="8"/>
                    <a:pt x="7304" y="0"/>
                    <a:pt x="7312" y="0"/>
                  </a:cubicBezTo>
                  <a:close/>
                  <a:moveTo>
                    <a:pt x="7440" y="0"/>
                  </a:moveTo>
                  <a:lnTo>
                    <a:pt x="7504" y="0"/>
                  </a:lnTo>
                  <a:cubicBezTo>
                    <a:pt x="7513" y="0"/>
                    <a:pt x="7520" y="8"/>
                    <a:pt x="7520" y="16"/>
                  </a:cubicBezTo>
                  <a:cubicBezTo>
                    <a:pt x="7520" y="25"/>
                    <a:pt x="7513" y="32"/>
                    <a:pt x="7504" y="32"/>
                  </a:cubicBezTo>
                  <a:lnTo>
                    <a:pt x="7440" y="32"/>
                  </a:lnTo>
                  <a:cubicBezTo>
                    <a:pt x="7432" y="32"/>
                    <a:pt x="7424" y="25"/>
                    <a:pt x="7424" y="16"/>
                  </a:cubicBezTo>
                  <a:cubicBezTo>
                    <a:pt x="7424" y="8"/>
                    <a:pt x="7432" y="0"/>
                    <a:pt x="7440" y="0"/>
                  </a:cubicBezTo>
                  <a:close/>
                  <a:moveTo>
                    <a:pt x="7568" y="0"/>
                  </a:moveTo>
                  <a:lnTo>
                    <a:pt x="7632" y="0"/>
                  </a:lnTo>
                  <a:cubicBezTo>
                    <a:pt x="7641" y="0"/>
                    <a:pt x="7648" y="8"/>
                    <a:pt x="7648" y="16"/>
                  </a:cubicBezTo>
                  <a:cubicBezTo>
                    <a:pt x="7648" y="25"/>
                    <a:pt x="7641" y="32"/>
                    <a:pt x="7632" y="32"/>
                  </a:cubicBezTo>
                  <a:lnTo>
                    <a:pt x="7568" y="32"/>
                  </a:lnTo>
                  <a:cubicBezTo>
                    <a:pt x="7560" y="32"/>
                    <a:pt x="7552" y="25"/>
                    <a:pt x="7552" y="16"/>
                  </a:cubicBezTo>
                  <a:cubicBezTo>
                    <a:pt x="7552" y="8"/>
                    <a:pt x="7560" y="0"/>
                    <a:pt x="7568" y="0"/>
                  </a:cubicBezTo>
                  <a:close/>
                  <a:moveTo>
                    <a:pt x="7696" y="0"/>
                  </a:moveTo>
                  <a:lnTo>
                    <a:pt x="7760" y="0"/>
                  </a:lnTo>
                  <a:cubicBezTo>
                    <a:pt x="7769" y="0"/>
                    <a:pt x="7776" y="8"/>
                    <a:pt x="7776" y="16"/>
                  </a:cubicBezTo>
                  <a:cubicBezTo>
                    <a:pt x="7776" y="25"/>
                    <a:pt x="7769" y="32"/>
                    <a:pt x="7760" y="32"/>
                  </a:cubicBezTo>
                  <a:lnTo>
                    <a:pt x="7696" y="32"/>
                  </a:lnTo>
                  <a:cubicBezTo>
                    <a:pt x="7688" y="32"/>
                    <a:pt x="7680" y="25"/>
                    <a:pt x="7680" y="16"/>
                  </a:cubicBezTo>
                  <a:cubicBezTo>
                    <a:pt x="7680" y="8"/>
                    <a:pt x="7688" y="0"/>
                    <a:pt x="7696" y="0"/>
                  </a:cubicBezTo>
                  <a:close/>
                  <a:moveTo>
                    <a:pt x="7824" y="0"/>
                  </a:moveTo>
                  <a:lnTo>
                    <a:pt x="7888" y="0"/>
                  </a:lnTo>
                  <a:cubicBezTo>
                    <a:pt x="7897" y="0"/>
                    <a:pt x="7904" y="8"/>
                    <a:pt x="7904" y="16"/>
                  </a:cubicBezTo>
                  <a:cubicBezTo>
                    <a:pt x="7904" y="25"/>
                    <a:pt x="7897" y="32"/>
                    <a:pt x="7888" y="32"/>
                  </a:cubicBezTo>
                  <a:lnTo>
                    <a:pt x="7824" y="32"/>
                  </a:lnTo>
                  <a:cubicBezTo>
                    <a:pt x="7816" y="32"/>
                    <a:pt x="7808" y="25"/>
                    <a:pt x="7808" y="16"/>
                  </a:cubicBezTo>
                  <a:cubicBezTo>
                    <a:pt x="7808" y="8"/>
                    <a:pt x="7816" y="0"/>
                    <a:pt x="7824" y="0"/>
                  </a:cubicBezTo>
                  <a:close/>
                  <a:moveTo>
                    <a:pt x="7952" y="0"/>
                  </a:moveTo>
                  <a:lnTo>
                    <a:pt x="8016" y="0"/>
                  </a:lnTo>
                  <a:cubicBezTo>
                    <a:pt x="8025" y="0"/>
                    <a:pt x="8032" y="8"/>
                    <a:pt x="8032" y="16"/>
                  </a:cubicBezTo>
                  <a:cubicBezTo>
                    <a:pt x="8032" y="25"/>
                    <a:pt x="8025" y="32"/>
                    <a:pt x="8016" y="32"/>
                  </a:cubicBezTo>
                  <a:lnTo>
                    <a:pt x="7952" y="32"/>
                  </a:lnTo>
                  <a:cubicBezTo>
                    <a:pt x="7944" y="32"/>
                    <a:pt x="7936" y="25"/>
                    <a:pt x="7936" y="16"/>
                  </a:cubicBezTo>
                  <a:cubicBezTo>
                    <a:pt x="7936" y="8"/>
                    <a:pt x="7944" y="0"/>
                    <a:pt x="7952" y="0"/>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71" name="Freeform 123"/>
            <p:cNvSpPr>
              <a:spLocks/>
            </p:cNvSpPr>
            <p:nvPr/>
          </p:nvSpPr>
          <p:spPr bwMode="auto">
            <a:xfrm>
              <a:off x="906" y="2191"/>
              <a:ext cx="4239" cy="16"/>
            </a:xfrm>
            <a:custGeom>
              <a:avLst/>
              <a:gdLst/>
              <a:ahLst/>
              <a:cxnLst>
                <a:cxn ang="0">
                  <a:pos x="16" y="0"/>
                </a:cxn>
                <a:cxn ang="0">
                  <a:pos x="384" y="0"/>
                </a:cxn>
                <a:cxn ang="0">
                  <a:pos x="752" y="0"/>
                </a:cxn>
                <a:cxn ang="0">
                  <a:pos x="1120" y="0"/>
                </a:cxn>
                <a:cxn ang="0">
                  <a:pos x="1488" y="0"/>
                </a:cxn>
                <a:cxn ang="0">
                  <a:pos x="1840" y="0"/>
                </a:cxn>
                <a:cxn ang="0">
                  <a:pos x="2208" y="0"/>
                </a:cxn>
                <a:cxn ang="0">
                  <a:pos x="2576" y="0"/>
                </a:cxn>
                <a:cxn ang="0">
                  <a:pos x="2944" y="0"/>
                </a:cxn>
                <a:cxn ang="0">
                  <a:pos x="3312" y="0"/>
                </a:cxn>
                <a:cxn ang="0">
                  <a:pos x="3680" y="0"/>
                </a:cxn>
                <a:cxn ang="0">
                  <a:pos x="4032" y="0"/>
                </a:cxn>
                <a:cxn ang="0">
                  <a:pos x="4400" y="0"/>
                </a:cxn>
                <a:cxn ang="0">
                  <a:pos x="4768" y="0"/>
                </a:cxn>
                <a:cxn ang="0">
                  <a:pos x="5136" y="0"/>
                </a:cxn>
                <a:cxn ang="0">
                  <a:pos x="5504" y="0"/>
                </a:cxn>
                <a:cxn ang="0">
                  <a:pos x="5872" y="0"/>
                </a:cxn>
                <a:cxn ang="0">
                  <a:pos x="6224" y="0"/>
                </a:cxn>
                <a:cxn ang="0">
                  <a:pos x="6592" y="0"/>
                </a:cxn>
                <a:cxn ang="0">
                  <a:pos x="6960" y="0"/>
                </a:cxn>
                <a:cxn ang="0">
                  <a:pos x="7328" y="0"/>
                </a:cxn>
                <a:cxn ang="0">
                  <a:pos x="7696" y="0"/>
                </a:cxn>
                <a:cxn ang="0">
                  <a:pos x="8064" y="0"/>
                </a:cxn>
                <a:cxn ang="0">
                  <a:pos x="8080" y="16"/>
                </a:cxn>
                <a:cxn ang="0">
                  <a:pos x="8064" y="32"/>
                </a:cxn>
                <a:cxn ang="0">
                  <a:pos x="7696" y="32"/>
                </a:cxn>
                <a:cxn ang="0">
                  <a:pos x="7328" y="32"/>
                </a:cxn>
                <a:cxn ang="0">
                  <a:pos x="6960" y="32"/>
                </a:cxn>
                <a:cxn ang="0">
                  <a:pos x="6592" y="32"/>
                </a:cxn>
                <a:cxn ang="0">
                  <a:pos x="6224" y="32"/>
                </a:cxn>
                <a:cxn ang="0">
                  <a:pos x="5872" y="32"/>
                </a:cxn>
                <a:cxn ang="0">
                  <a:pos x="5504" y="32"/>
                </a:cxn>
                <a:cxn ang="0">
                  <a:pos x="5136" y="32"/>
                </a:cxn>
                <a:cxn ang="0">
                  <a:pos x="4768" y="32"/>
                </a:cxn>
                <a:cxn ang="0">
                  <a:pos x="4400" y="32"/>
                </a:cxn>
                <a:cxn ang="0">
                  <a:pos x="4032" y="32"/>
                </a:cxn>
                <a:cxn ang="0">
                  <a:pos x="3680" y="32"/>
                </a:cxn>
                <a:cxn ang="0">
                  <a:pos x="3312" y="32"/>
                </a:cxn>
                <a:cxn ang="0">
                  <a:pos x="2944" y="32"/>
                </a:cxn>
                <a:cxn ang="0">
                  <a:pos x="2576" y="32"/>
                </a:cxn>
                <a:cxn ang="0">
                  <a:pos x="2208" y="32"/>
                </a:cxn>
                <a:cxn ang="0">
                  <a:pos x="1840" y="32"/>
                </a:cxn>
                <a:cxn ang="0">
                  <a:pos x="1488" y="32"/>
                </a:cxn>
                <a:cxn ang="0">
                  <a:pos x="1120" y="32"/>
                </a:cxn>
                <a:cxn ang="0">
                  <a:pos x="752" y="32"/>
                </a:cxn>
                <a:cxn ang="0">
                  <a:pos x="384" y="32"/>
                </a:cxn>
                <a:cxn ang="0">
                  <a:pos x="16" y="32"/>
                </a:cxn>
                <a:cxn ang="0">
                  <a:pos x="0" y="16"/>
                </a:cxn>
                <a:cxn ang="0">
                  <a:pos x="16" y="0"/>
                </a:cxn>
              </a:cxnLst>
              <a:rect l="0" t="0" r="r" b="b"/>
              <a:pathLst>
                <a:path w="8080" h="32">
                  <a:moveTo>
                    <a:pt x="16" y="0"/>
                  </a:moveTo>
                  <a:lnTo>
                    <a:pt x="384" y="0"/>
                  </a:lnTo>
                  <a:lnTo>
                    <a:pt x="752" y="0"/>
                  </a:lnTo>
                  <a:lnTo>
                    <a:pt x="1120" y="0"/>
                  </a:lnTo>
                  <a:lnTo>
                    <a:pt x="1488" y="0"/>
                  </a:lnTo>
                  <a:lnTo>
                    <a:pt x="1840" y="0"/>
                  </a:lnTo>
                  <a:lnTo>
                    <a:pt x="2208" y="0"/>
                  </a:lnTo>
                  <a:lnTo>
                    <a:pt x="2576" y="0"/>
                  </a:lnTo>
                  <a:lnTo>
                    <a:pt x="2944" y="0"/>
                  </a:lnTo>
                  <a:lnTo>
                    <a:pt x="3312" y="0"/>
                  </a:lnTo>
                  <a:lnTo>
                    <a:pt x="3680" y="0"/>
                  </a:lnTo>
                  <a:lnTo>
                    <a:pt x="4032" y="0"/>
                  </a:lnTo>
                  <a:lnTo>
                    <a:pt x="4400" y="0"/>
                  </a:lnTo>
                  <a:lnTo>
                    <a:pt x="4768" y="0"/>
                  </a:lnTo>
                  <a:lnTo>
                    <a:pt x="5136" y="0"/>
                  </a:lnTo>
                  <a:lnTo>
                    <a:pt x="5504" y="0"/>
                  </a:lnTo>
                  <a:lnTo>
                    <a:pt x="5872" y="0"/>
                  </a:lnTo>
                  <a:lnTo>
                    <a:pt x="6224" y="0"/>
                  </a:lnTo>
                  <a:lnTo>
                    <a:pt x="6592" y="0"/>
                  </a:lnTo>
                  <a:lnTo>
                    <a:pt x="6960" y="0"/>
                  </a:lnTo>
                  <a:lnTo>
                    <a:pt x="7328" y="0"/>
                  </a:lnTo>
                  <a:lnTo>
                    <a:pt x="7696" y="0"/>
                  </a:lnTo>
                  <a:lnTo>
                    <a:pt x="8064" y="0"/>
                  </a:lnTo>
                  <a:cubicBezTo>
                    <a:pt x="8073" y="0"/>
                    <a:pt x="8080" y="8"/>
                    <a:pt x="8080" y="16"/>
                  </a:cubicBezTo>
                  <a:cubicBezTo>
                    <a:pt x="8080" y="25"/>
                    <a:pt x="8073" y="32"/>
                    <a:pt x="8064" y="32"/>
                  </a:cubicBezTo>
                  <a:lnTo>
                    <a:pt x="7696" y="32"/>
                  </a:lnTo>
                  <a:lnTo>
                    <a:pt x="7328" y="32"/>
                  </a:lnTo>
                  <a:lnTo>
                    <a:pt x="6960" y="32"/>
                  </a:lnTo>
                  <a:lnTo>
                    <a:pt x="6592" y="32"/>
                  </a:lnTo>
                  <a:lnTo>
                    <a:pt x="6224" y="32"/>
                  </a:lnTo>
                  <a:lnTo>
                    <a:pt x="5872" y="32"/>
                  </a:lnTo>
                  <a:lnTo>
                    <a:pt x="5504" y="32"/>
                  </a:lnTo>
                  <a:lnTo>
                    <a:pt x="5136" y="32"/>
                  </a:lnTo>
                  <a:lnTo>
                    <a:pt x="4768" y="32"/>
                  </a:lnTo>
                  <a:lnTo>
                    <a:pt x="4400" y="32"/>
                  </a:lnTo>
                  <a:lnTo>
                    <a:pt x="4032" y="32"/>
                  </a:lnTo>
                  <a:lnTo>
                    <a:pt x="3680" y="32"/>
                  </a:lnTo>
                  <a:lnTo>
                    <a:pt x="3312" y="32"/>
                  </a:lnTo>
                  <a:lnTo>
                    <a:pt x="2944" y="32"/>
                  </a:lnTo>
                  <a:lnTo>
                    <a:pt x="2576" y="32"/>
                  </a:lnTo>
                  <a:lnTo>
                    <a:pt x="2208" y="32"/>
                  </a:lnTo>
                  <a:lnTo>
                    <a:pt x="1840" y="32"/>
                  </a:lnTo>
                  <a:lnTo>
                    <a:pt x="1488" y="32"/>
                  </a:lnTo>
                  <a:lnTo>
                    <a:pt x="1120" y="32"/>
                  </a:lnTo>
                  <a:lnTo>
                    <a:pt x="752" y="32"/>
                  </a:lnTo>
                  <a:lnTo>
                    <a:pt x="384" y="32"/>
                  </a:lnTo>
                  <a:lnTo>
                    <a:pt x="16" y="32"/>
                  </a:lnTo>
                  <a:cubicBezTo>
                    <a:pt x="8" y="32"/>
                    <a:pt x="0" y="25"/>
                    <a:pt x="0" y="16"/>
                  </a:cubicBezTo>
                  <a:cubicBezTo>
                    <a:pt x="0" y="8"/>
                    <a:pt x="8" y="0"/>
                    <a:pt x="16" y="0"/>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372" name="Rectangle 124"/>
            <p:cNvSpPr>
              <a:spLocks noChangeArrowheads="1"/>
            </p:cNvSpPr>
            <p:nvPr/>
          </p:nvSpPr>
          <p:spPr bwMode="auto">
            <a:xfrm>
              <a:off x="659" y="3185"/>
              <a:ext cx="11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Calibri"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373" name="Rectangle 125"/>
            <p:cNvSpPr>
              <a:spLocks noChangeArrowheads="1"/>
            </p:cNvSpPr>
            <p:nvPr/>
          </p:nvSpPr>
          <p:spPr bwMode="auto">
            <a:xfrm>
              <a:off x="659" y="2727"/>
              <a:ext cx="117"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Calibri" pitchFamily="34" charset="0"/>
                  <a:cs typeface="Arial" pitchFamily="34"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74" name="Rectangle 126"/>
            <p:cNvSpPr>
              <a:spLocks noChangeArrowheads="1"/>
            </p:cNvSpPr>
            <p:nvPr/>
          </p:nvSpPr>
          <p:spPr bwMode="auto">
            <a:xfrm>
              <a:off x="659" y="2270"/>
              <a:ext cx="11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Calibri"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375" name="Rectangle 127"/>
            <p:cNvSpPr>
              <a:spLocks noChangeArrowheads="1"/>
            </p:cNvSpPr>
            <p:nvPr/>
          </p:nvSpPr>
          <p:spPr bwMode="auto">
            <a:xfrm>
              <a:off x="659" y="1813"/>
              <a:ext cx="11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Calibri"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376" name="Rectangle 128"/>
            <p:cNvSpPr>
              <a:spLocks noChangeArrowheads="1"/>
            </p:cNvSpPr>
            <p:nvPr/>
          </p:nvSpPr>
          <p:spPr bwMode="auto">
            <a:xfrm>
              <a:off x="659" y="1355"/>
              <a:ext cx="11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Calibri"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377" name="Rectangle 129"/>
            <p:cNvSpPr>
              <a:spLocks noChangeArrowheads="1"/>
            </p:cNvSpPr>
            <p:nvPr/>
          </p:nvSpPr>
          <p:spPr bwMode="auto">
            <a:xfrm>
              <a:off x="659" y="899"/>
              <a:ext cx="117"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rgbClr val="000000"/>
                  </a:solidFill>
                  <a:effectLst/>
                  <a:latin typeface="Calibri" pitchFamily="34" charset="0"/>
                  <a:cs typeface="Arial" pitchFamily="34" charset="0"/>
                </a:rPr>
                <a:t>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378" name="Rectangle 130"/>
            <p:cNvSpPr>
              <a:spLocks noChangeArrowheads="1"/>
            </p:cNvSpPr>
            <p:nvPr/>
          </p:nvSpPr>
          <p:spPr bwMode="auto">
            <a:xfrm>
              <a:off x="876" y="3288"/>
              <a:ext cx="97" cy="582"/>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ts val="1200"/>
                </a:lnSpc>
                <a:spcBef>
                  <a:spcPct val="0"/>
                </a:spcBef>
                <a:spcAft>
                  <a:spcPct val="0"/>
                </a:spcAft>
                <a:buClrTx/>
                <a:buSzTx/>
                <a:buFontTx/>
                <a:buNone/>
                <a:tabLst/>
              </a:pPr>
              <a:r>
                <a:rPr lang="ru-RU" spc="-100" dirty="0" smtClean="0">
                  <a:solidFill>
                    <a:srgbClr val="000000"/>
                  </a:solidFill>
                  <a:latin typeface="Calibri" pitchFamily="34" charset="0"/>
                  <a:cs typeface="Arial" pitchFamily="34" charset="0"/>
                </a:rPr>
                <a:t>Польша</a:t>
              </a:r>
              <a:endParaRPr kumimoji="0" lang="ru-RU" b="0" i="0" u="none" strike="noStrike" spc="-100" normalizeH="0" dirty="0" smtClean="0">
                <a:ln>
                  <a:noFill/>
                </a:ln>
                <a:solidFill>
                  <a:srgbClr val="000000"/>
                </a:solidFill>
                <a:effectLst/>
                <a:latin typeface="Calibri" pitchFamily="34" charset="0"/>
                <a:cs typeface="Arial" pitchFamily="34" charset="0"/>
              </a:endParaRPr>
            </a:p>
          </p:txBody>
        </p:sp>
        <p:sp>
          <p:nvSpPr>
            <p:cNvPr id="53379" name="Rectangle 131"/>
            <p:cNvSpPr>
              <a:spLocks noChangeArrowheads="1"/>
            </p:cNvSpPr>
            <p:nvPr/>
          </p:nvSpPr>
          <p:spPr bwMode="auto">
            <a:xfrm>
              <a:off x="1008" y="3336"/>
              <a:ext cx="174" cy="552"/>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Венгрия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0" name="Rectangle 132"/>
            <p:cNvSpPr>
              <a:spLocks noChangeArrowheads="1"/>
            </p:cNvSpPr>
            <p:nvPr/>
          </p:nvSpPr>
          <p:spPr bwMode="auto">
            <a:xfrm>
              <a:off x="1213" y="3213"/>
              <a:ext cx="174" cy="759"/>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Бразилия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1" name="Rectangle 133"/>
            <p:cNvSpPr>
              <a:spLocks noChangeArrowheads="1"/>
            </p:cNvSpPr>
            <p:nvPr/>
          </p:nvSpPr>
          <p:spPr bwMode="auto">
            <a:xfrm>
              <a:off x="1405" y="3171"/>
              <a:ext cx="174" cy="523"/>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Чили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2" name="Rectangle 134"/>
            <p:cNvSpPr>
              <a:spLocks noChangeArrowheads="1"/>
            </p:cNvSpPr>
            <p:nvPr/>
          </p:nvSpPr>
          <p:spPr bwMode="auto">
            <a:xfrm>
              <a:off x="1584" y="3336"/>
              <a:ext cx="174" cy="698"/>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Аргентина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3" name="Rectangle 135"/>
            <p:cNvSpPr>
              <a:spLocks noChangeArrowheads="1"/>
            </p:cNvSpPr>
            <p:nvPr/>
          </p:nvSpPr>
          <p:spPr bwMode="auto">
            <a:xfrm>
              <a:off x="1920" y="3694"/>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4" name="Rectangle 136"/>
            <p:cNvSpPr>
              <a:spLocks noChangeArrowheads="1"/>
            </p:cNvSpPr>
            <p:nvPr/>
          </p:nvSpPr>
          <p:spPr bwMode="auto">
            <a:xfrm>
              <a:off x="1769" y="3374"/>
              <a:ext cx="174" cy="364"/>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lvl="0"/>
              <a:r>
                <a:rPr lang="ru-RU" dirty="0" smtClean="0">
                  <a:solidFill>
                    <a:srgbClr val="000000"/>
                  </a:solidFill>
                  <a:latin typeface="Calibri" pitchFamily="34" charset="0"/>
                  <a:cs typeface="Arial" pitchFamily="34" charset="0"/>
                </a:rPr>
                <a:t>Литва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5" name="Rectangle 137"/>
            <p:cNvSpPr>
              <a:spLocks noChangeArrowheads="1"/>
            </p:cNvSpPr>
            <p:nvPr/>
          </p:nvSpPr>
          <p:spPr bwMode="auto">
            <a:xfrm>
              <a:off x="2171" y="3324"/>
              <a:ext cx="174" cy="509"/>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Турция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6" name="Rectangle 138"/>
            <p:cNvSpPr>
              <a:spLocks noChangeArrowheads="1"/>
            </p:cNvSpPr>
            <p:nvPr/>
          </p:nvSpPr>
          <p:spPr bwMode="auto">
            <a:xfrm>
              <a:off x="2370" y="3258"/>
              <a:ext cx="155" cy="669"/>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Румыния</a:t>
              </a:r>
            </a:p>
          </p:txBody>
        </p:sp>
        <p:sp>
          <p:nvSpPr>
            <p:cNvPr id="53387" name="Rectangle 139"/>
            <p:cNvSpPr>
              <a:spLocks noChangeArrowheads="1"/>
            </p:cNvSpPr>
            <p:nvPr/>
          </p:nvSpPr>
          <p:spPr bwMode="auto">
            <a:xfrm>
              <a:off x="2562" y="3354"/>
              <a:ext cx="174" cy="570"/>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Украина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88" name="Rectangle 140"/>
            <p:cNvSpPr>
              <a:spLocks noChangeArrowheads="1"/>
            </p:cNvSpPr>
            <p:nvPr/>
          </p:nvSpPr>
          <p:spPr bwMode="auto">
            <a:xfrm>
              <a:off x="2746" y="3322"/>
              <a:ext cx="155" cy="590"/>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cs typeface="Arial" pitchFamily="34" charset="0"/>
                </a:rPr>
                <a:t>Таиланд</a:t>
              </a:r>
            </a:p>
          </p:txBody>
        </p:sp>
        <p:sp>
          <p:nvSpPr>
            <p:cNvPr id="53389" name="Rectangle 141"/>
            <p:cNvSpPr>
              <a:spLocks noChangeArrowheads="1"/>
            </p:cNvSpPr>
            <p:nvPr/>
          </p:nvSpPr>
          <p:spPr bwMode="auto">
            <a:xfrm>
              <a:off x="2928" y="3354"/>
              <a:ext cx="174" cy="474"/>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Россия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0" name="Rectangle 142"/>
            <p:cNvSpPr>
              <a:spLocks noChangeArrowheads="1"/>
            </p:cNvSpPr>
            <p:nvPr/>
          </p:nvSpPr>
          <p:spPr bwMode="auto">
            <a:xfrm>
              <a:off x="3138" y="3348"/>
              <a:ext cx="174" cy="336"/>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ЮАР</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1" name="Rectangle 143"/>
            <p:cNvSpPr>
              <a:spLocks noChangeArrowheads="1"/>
            </p:cNvSpPr>
            <p:nvPr/>
          </p:nvSpPr>
          <p:spPr bwMode="auto">
            <a:xfrm>
              <a:off x="3324" y="3348"/>
              <a:ext cx="174" cy="564"/>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Эстония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2" name="Rectangle 144"/>
            <p:cNvSpPr>
              <a:spLocks noChangeArrowheads="1"/>
            </p:cNvSpPr>
            <p:nvPr/>
          </p:nvSpPr>
          <p:spPr bwMode="auto">
            <a:xfrm>
              <a:off x="3492" y="3348"/>
              <a:ext cx="174" cy="606"/>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Мексика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3" name="Rectangle 145"/>
            <p:cNvSpPr>
              <a:spLocks noChangeArrowheads="1"/>
            </p:cNvSpPr>
            <p:nvPr/>
          </p:nvSpPr>
          <p:spPr bwMode="auto">
            <a:xfrm>
              <a:off x="3678" y="3264"/>
              <a:ext cx="145" cy="1056"/>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500" dirty="0" smtClean="0">
                  <a:solidFill>
                    <a:srgbClr val="000000"/>
                  </a:solidFill>
                  <a:latin typeface="Calibri" pitchFamily="34" charset="0"/>
                  <a:cs typeface="Arial" pitchFamily="34" charset="0"/>
                </a:rPr>
                <a:t>Саудовская Аравия</a:t>
              </a:r>
              <a:endParaRPr kumimoji="0" lang="ru-RU" sz="15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4" name="Rectangle 146"/>
            <p:cNvSpPr>
              <a:spLocks noChangeArrowheads="1"/>
            </p:cNvSpPr>
            <p:nvPr/>
          </p:nvSpPr>
          <p:spPr bwMode="auto">
            <a:xfrm>
              <a:off x="3864" y="3330"/>
              <a:ext cx="174" cy="528"/>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Латвия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5" name="Rectangle 147"/>
            <p:cNvSpPr>
              <a:spLocks noChangeArrowheads="1"/>
            </p:cNvSpPr>
            <p:nvPr/>
          </p:nvSpPr>
          <p:spPr bwMode="auto">
            <a:xfrm>
              <a:off x="4092" y="3324"/>
              <a:ext cx="174" cy="450"/>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Китай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6" name="Rectangle 148"/>
            <p:cNvSpPr>
              <a:spLocks noChangeArrowheads="1"/>
            </p:cNvSpPr>
            <p:nvPr/>
          </p:nvSpPr>
          <p:spPr bwMode="auto">
            <a:xfrm>
              <a:off x="4272" y="3366"/>
              <a:ext cx="174" cy="698"/>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Малайзия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7" name="Rectangle 149"/>
            <p:cNvSpPr>
              <a:spLocks noChangeArrowheads="1"/>
            </p:cNvSpPr>
            <p:nvPr/>
          </p:nvSpPr>
          <p:spPr bwMode="auto">
            <a:xfrm>
              <a:off x="4482" y="3378"/>
              <a:ext cx="174" cy="726"/>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Индонезия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8" name="Rectangle 150"/>
            <p:cNvSpPr>
              <a:spLocks noChangeArrowheads="1"/>
            </p:cNvSpPr>
            <p:nvPr/>
          </p:nvSpPr>
          <p:spPr bwMode="auto">
            <a:xfrm>
              <a:off x="4662" y="3330"/>
              <a:ext cx="174" cy="828"/>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Филиппины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399" name="Rectangle 151"/>
            <p:cNvSpPr>
              <a:spLocks noChangeArrowheads="1"/>
            </p:cNvSpPr>
            <p:nvPr/>
          </p:nvSpPr>
          <p:spPr bwMode="auto">
            <a:xfrm>
              <a:off x="4860" y="3396"/>
              <a:ext cx="174" cy="432"/>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Индия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0" name="Rectangle 152"/>
            <p:cNvSpPr>
              <a:spLocks noChangeArrowheads="1"/>
            </p:cNvSpPr>
            <p:nvPr/>
          </p:nvSpPr>
          <p:spPr bwMode="auto">
            <a:xfrm>
              <a:off x="5064" y="3408"/>
              <a:ext cx="174" cy="600"/>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dirty="0" smtClean="0">
                  <a:solidFill>
                    <a:srgbClr val="000000"/>
                  </a:solidFill>
                  <a:latin typeface="Calibri" pitchFamily="34" charset="0"/>
                  <a:cs typeface="Arial" pitchFamily="34" charset="0"/>
                </a:rPr>
                <a:t>Пакистан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1" name="Rectangle 153"/>
            <p:cNvSpPr>
              <a:spLocks noChangeArrowheads="1"/>
            </p:cNvSpPr>
            <p:nvPr/>
          </p:nvSpPr>
          <p:spPr bwMode="auto">
            <a:xfrm>
              <a:off x="426" y="1584"/>
              <a:ext cx="136" cy="906"/>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400" dirty="0" smtClean="0">
                  <a:solidFill>
                    <a:srgbClr val="000000"/>
                  </a:solidFill>
                  <a:latin typeface="Calibri" pitchFamily="34" charset="0"/>
                  <a:cs typeface="Arial" pitchFamily="34" charset="0"/>
                </a:rPr>
                <a:t>Доля от ВВП,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2" name="Rectangle 154"/>
            <p:cNvSpPr>
              <a:spLocks noChangeArrowheads="1"/>
            </p:cNvSpPr>
            <p:nvPr/>
          </p:nvSpPr>
          <p:spPr bwMode="auto">
            <a:xfrm>
              <a:off x="846" y="964"/>
              <a:ext cx="4344" cy="3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600" b="1" dirty="0" smtClean="0">
                  <a:solidFill>
                    <a:srgbClr val="000000"/>
                  </a:solidFill>
                  <a:latin typeface="Calibri" pitchFamily="34" charset="0"/>
                  <a:cs typeface="Arial" pitchFamily="34" charset="0"/>
                </a:rPr>
                <a:t>Запланированное увеличение государственных расходов на здравоохранение на период</a:t>
              </a:r>
              <a:r>
                <a:rPr kumimoji="0" lang="ru-RU" sz="1600" b="1" i="0" u="none" strike="noStrike" cap="none" normalizeH="0" baseline="0" dirty="0" smtClean="0">
                  <a:ln>
                    <a:noFill/>
                  </a:ln>
                  <a:solidFill>
                    <a:srgbClr val="000000"/>
                  </a:solidFill>
                  <a:effectLst/>
                  <a:latin typeface="Calibri" pitchFamily="34" charset="0"/>
                  <a:cs typeface="Arial" pitchFamily="34" charset="0"/>
                </a:rPr>
                <a:t> 2011-2030 гг.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3" name="Rectangle 155"/>
            <p:cNvSpPr>
              <a:spLocks noChangeArrowheads="1"/>
            </p:cNvSpPr>
            <p:nvPr/>
          </p:nvSpPr>
          <p:spPr bwMode="auto">
            <a:xfrm>
              <a:off x="4107" y="964"/>
              <a:ext cx="117"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000000"/>
                  </a:solidFill>
                  <a:effectLst/>
                  <a:latin typeface="Calibri" pitchFamily="34" charset="0"/>
                  <a:cs typeface="Arial" pitchFamily="34" charset="0"/>
                </a:rPr>
                <a:t>-</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3405" name="Rectangle 157"/>
            <p:cNvSpPr>
              <a:spLocks noChangeArrowheads="1"/>
            </p:cNvSpPr>
            <p:nvPr/>
          </p:nvSpPr>
          <p:spPr bwMode="auto">
            <a:xfrm>
              <a:off x="3617" y="1208"/>
              <a:ext cx="294" cy="70"/>
            </a:xfrm>
            <a:prstGeom prst="rect">
              <a:avLst/>
            </a:prstGeom>
            <a:solidFill>
              <a:srgbClr val="FF505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406" name="Rectangle 158"/>
            <p:cNvSpPr>
              <a:spLocks noChangeArrowheads="1"/>
            </p:cNvSpPr>
            <p:nvPr/>
          </p:nvSpPr>
          <p:spPr bwMode="auto">
            <a:xfrm>
              <a:off x="3936" y="1182"/>
              <a:ext cx="915"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300" dirty="0" smtClean="0">
                  <a:solidFill>
                    <a:srgbClr val="000000"/>
                  </a:solidFill>
                  <a:latin typeface="Calibri" pitchFamily="34" charset="0"/>
                  <a:cs typeface="Arial" pitchFamily="34" charset="0"/>
                </a:rPr>
                <a:t>Старение населения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07" name="Rectangle 159"/>
            <p:cNvSpPr>
              <a:spLocks noChangeArrowheads="1"/>
            </p:cNvSpPr>
            <p:nvPr/>
          </p:nvSpPr>
          <p:spPr bwMode="auto">
            <a:xfrm>
              <a:off x="3617" y="1324"/>
              <a:ext cx="294" cy="70"/>
            </a:xfrm>
            <a:prstGeom prst="rect">
              <a:avLst/>
            </a:prstGeom>
            <a:solidFill>
              <a:srgbClr val="006666"/>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3408" name="Rectangle 160"/>
            <p:cNvSpPr>
              <a:spLocks noChangeArrowheads="1"/>
            </p:cNvSpPr>
            <p:nvPr/>
          </p:nvSpPr>
          <p:spPr bwMode="auto">
            <a:xfrm>
              <a:off x="3936" y="1297"/>
              <a:ext cx="1024"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Чрезмерный рост затрат</a:t>
              </a:r>
            </a:p>
          </p:txBody>
        </p:sp>
        <p:sp>
          <p:nvSpPr>
            <p:cNvPr id="53409" name="Freeform 161"/>
            <p:cNvSpPr>
              <a:spLocks noEditPoints="1"/>
            </p:cNvSpPr>
            <p:nvPr/>
          </p:nvSpPr>
          <p:spPr bwMode="auto">
            <a:xfrm>
              <a:off x="3609" y="1464"/>
              <a:ext cx="302" cy="15"/>
            </a:xfrm>
            <a:custGeom>
              <a:avLst/>
              <a:gdLst/>
              <a:ahLst/>
              <a:cxnLst>
                <a:cxn ang="0">
                  <a:pos x="16" y="0"/>
                </a:cxn>
                <a:cxn ang="0">
                  <a:pos x="80" y="0"/>
                </a:cxn>
                <a:cxn ang="0">
                  <a:pos x="96" y="16"/>
                </a:cxn>
                <a:cxn ang="0">
                  <a:pos x="80" y="32"/>
                </a:cxn>
                <a:cxn ang="0">
                  <a:pos x="16" y="32"/>
                </a:cxn>
                <a:cxn ang="0">
                  <a:pos x="0" y="16"/>
                </a:cxn>
                <a:cxn ang="0">
                  <a:pos x="16" y="0"/>
                </a:cxn>
                <a:cxn ang="0">
                  <a:pos x="144" y="0"/>
                </a:cxn>
                <a:cxn ang="0">
                  <a:pos x="208" y="0"/>
                </a:cxn>
                <a:cxn ang="0">
                  <a:pos x="224" y="16"/>
                </a:cxn>
                <a:cxn ang="0">
                  <a:pos x="208" y="32"/>
                </a:cxn>
                <a:cxn ang="0">
                  <a:pos x="144" y="32"/>
                </a:cxn>
                <a:cxn ang="0">
                  <a:pos x="128" y="16"/>
                </a:cxn>
                <a:cxn ang="0">
                  <a:pos x="144" y="0"/>
                </a:cxn>
                <a:cxn ang="0">
                  <a:pos x="272" y="0"/>
                </a:cxn>
                <a:cxn ang="0">
                  <a:pos x="336" y="0"/>
                </a:cxn>
                <a:cxn ang="0">
                  <a:pos x="352" y="16"/>
                </a:cxn>
                <a:cxn ang="0">
                  <a:pos x="336" y="32"/>
                </a:cxn>
                <a:cxn ang="0">
                  <a:pos x="272" y="32"/>
                </a:cxn>
                <a:cxn ang="0">
                  <a:pos x="256" y="16"/>
                </a:cxn>
                <a:cxn ang="0">
                  <a:pos x="272" y="0"/>
                </a:cxn>
                <a:cxn ang="0">
                  <a:pos x="400" y="0"/>
                </a:cxn>
                <a:cxn ang="0">
                  <a:pos x="464" y="0"/>
                </a:cxn>
                <a:cxn ang="0">
                  <a:pos x="480" y="16"/>
                </a:cxn>
                <a:cxn ang="0">
                  <a:pos x="464" y="32"/>
                </a:cxn>
                <a:cxn ang="0">
                  <a:pos x="400" y="32"/>
                </a:cxn>
                <a:cxn ang="0">
                  <a:pos x="384" y="16"/>
                </a:cxn>
                <a:cxn ang="0">
                  <a:pos x="400" y="0"/>
                </a:cxn>
                <a:cxn ang="0">
                  <a:pos x="528" y="0"/>
                </a:cxn>
                <a:cxn ang="0">
                  <a:pos x="560" y="0"/>
                </a:cxn>
                <a:cxn ang="0">
                  <a:pos x="576" y="16"/>
                </a:cxn>
                <a:cxn ang="0">
                  <a:pos x="560" y="32"/>
                </a:cxn>
                <a:cxn ang="0">
                  <a:pos x="528" y="32"/>
                </a:cxn>
                <a:cxn ang="0">
                  <a:pos x="512" y="16"/>
                </a:cxn>
                <a:cxn ang="0">
                  <a:pos x="528" y="0"/>
                </a:cxn>
              </a:cxnLst>
              <a:rect l="0" t="0" r="r" b="b"/>
              <a:pathLst>
                <a:path w="576" h="32">
                  <a:moveTo>
                    <a:pt x="16" y="0"/>
                  </a:moveTo>
                  <a:lnTo>
                    <a:pt x="80" y="0"/>
                  </a:lnTo>
                  <a:cubicBezTo>
                    <a:pt x="89" y="0"/>
                    <a:pt x="96" y="8"/>
                    <a:pt x="96" y="16"/>
                  </a:cubicBezTo>
                  <a:cubicBezTo>
                    <a:pt x="96" y="25"/>
                    <a:pt x="89" y="32"/>
                    <a:pt x="80" y="32"/>
                  </a:cubicBezTo>
                  <a:lnTo>
                    <a:pt x="16" y="32"/>
                  </a:lnTo>
                  <a:cubicBezTo>
                    <a:pt x="8" y="32"/>
                    <a:pt x="0" y="25"/>
                    <a:pt x="0" y="16"/>
                  </a:cubicBezTo>
                  <a:cubicBezTo>
                    <a:pt x="0" y="8"/>
                    <a:pt x="8" y="0"/>
                    <a:pt x="16" y="0"/>
                  </a:cubicBezTo>
                  <a:close/>
                  <a:moveTo>
                    <a:pt x="144" y="0"/>
                  </a:moveTo>
                  <a:lnTo>
                    <a:pt x="208" y="0"/>
                  </a:lnTo>
                  <a:cubicBezTo>
                    <a:pt x="217" y="0"/>
                    <a:pt x="224" y="8"/>
                    <a:pt x="224" y="16"/>
                  </a:cubicBezTo>
                  <a:cubicBezTo>
                    <a:pt x="224" y="25"/>
                    <a:pt x="217" y="32"/>
                    <a:pt x="208" y="32"/>
                  </a:cubicBezTo>
                  <a:lnTo>
                    <a:pt x="144" y="32"/>
                  </a:lnTo>
                  <a:cubicBezTo>
                    <a:pt x="136" y="32"/>
                    <a:pt x="128" y="25"/>
                    <a:pt x="128" y="16"/>
                  </a:cubicBezTo>
                  <a:cubicBezTo>
                    <a:pt x="128" y="8"/>
                    <a:pt x="136" y="0"/>
                    <a:pt x="144" y="0"/>
                  </a:cubicBezTo>
                  <a:close/>
                  <a:moveTo>
                    <a:pt x="272" y="0"/>
                  </a:moveTo>
                  <a:lnTo>
                    <a:pt x="336" y="0"/>
                  </a:lnTo>
                  <a:cubicBezTo>
                    <a:pt x="345" y="0"/>
                    <a:pt x="352" y="8"/>
                    <a:pt x="352" y="16"/>
                  </a:cubicBezTo>
                  <a:cubicBezTo>
                    <a:pt x="352" y="25"/>
                    <a:pt x="345" y="32"/>
                    <a:pt x="336" y="32"/>
                  </a:cubicBezTo>
                  <a:lnTo>
                    <a:pt x="272" y="32"/>
                  </a:lnTo>
                  <a:cubicBezTo>
                    <a:pt x="264" y="32"/>
                    <a:pt x="256" y="25"/>
                    <a:pt x="256" y="16"/>
                  </a:cubicBezTo>
                  <a:cubicBezTo>
                    <a:pt x="256" y="8"/>
                    <a:pt x="264" y="0"/>
                    <a:pt x="272" y="0"/>
                  </a:cubicBezTo>
                  <a:close/>
                  <a:moveTo>
                    <a:pt x="400" y="0"/>
                  </a:moveTo>
                  <a:lnTo>
                    <a:pt x="464" y="0"/>
                  </a:lnTo>
                  <a:cubicBezTo>
                    <a:pt x="473" y="0"/>
                    <a:pt x="480" y="8"/>
                    <a:pt x="480" y="16"/>
                  </a:cubicBezTo>
                  <a:cubicBezTo>
                    <a:pt x="480" y="25"/>
                    <a:pt x="473" y="32"/>
                    <a:pt x="464" y="32"/>
                  </a:cubicBezTo>
                  <a:lnTo>
                    <a:pt x="400" y="32"/>
                  </a:lnTo>
                  <a:cubicBezTo>
                    <a:pt x="392" y="32"/>
                    <a:pt x="384" y="25"/>
                    <a:pt x="384" y="16"/>
                  </a:cubicBezTo>
                  <a:cubicBezTo>
                    <a:pt x="384" y="8"/>
                    <a:pt x="392" y="0"/>
                    <a:pt x="400" y="0"/>
                  </a:cubicBezTo>
                  <a:close/>
                  <a:moveTo>
                    <a:pt x="528" y="0"/>
                  </a:moveTo>
                  <a:lnTo>
                    <a:pt x="560" y="0"/>
                  </a:lnTo>
                  <a:cubicBezTo>
                    <a:pt x="569" y="0"/>
                    <a:pt x="576" y="8"/>
                    <a:pt x="576" y="16"/>
                  </a:cubicBezTo>
                  <a:cubicBezTo>
                    <a:pt x="576" y="25"/>
                    <a:pt x="569" y="32"/>
                    <a:pt x="560" y="32"/>
                  </a:cubicBezTo>
                  <a:lnTo>
                    <a:pt x="528" y="32"/>
                  </a:lnTo>
                  <a:cubicBezTo>
                    <a:pt x="520" y="32"/>
                    <a:pt x="512" y="25"/>
                    <a:pt x="512" y="16"/>
                  </a:cubicBezTo>
                  <a:cubicBezTo>
                    <a:pt x="512" y="8"/>
                    <a:pt x="520" y="0"/>
                    <a:pt x="528" y="0"/>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410" name="Rectangle 162"/>
            <p:cNvSpPr>
              <a:spLocks noChangeArrowheads="1"/>
            </p:cNvSpPr>
            <p:nvPr/>
          </p:nvSpPr>
          <p:spPr bwMode="auto">
            <a:xfrm>
              <a:off x="3936" y="1412"/>
              <a:ext cx="1531"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Calibri" pitchFamily="34" charset="0"/>
                  <a:cs typeface="Arial" pitchFamily="34" charset="0"/>
                </a:rPr>
                <a:t>Средневзвешенное значение=1,0</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411" name="Freeform 163"/>
            <p:cNvSpPr>
              <a:spLocks/>
            </p:cNvSpPr>
            <p:nvPr/>
          </p:nvSpPr>
          <p:spPr bwMode="auto">
            <a:xfrm>
              <a:off x="3609" y="1572"/>
              <a:ext cx="302" cy="15"/>
            </a:xfrm>
            <a:custGeom>
              <a:avLst/>
              <a:gdLst/>
              <a:ahLst/>
              <a:cxnLst>
                <a:cxn ang="0">
                  <a:pos x="16" y="0"/>
                </a:cxn>
                <a:cxn ang="0">
                  <a:pos x="560" y="0"/>
                </a:cxn>
                <a:cxn ang="0">
                  <a:pos x="576" y="16"/>
                </a:cxn>
                <a:cxn ang="0">
                  <a:pos x="560" y="32"/>
                </a:cxn>
                <a:cxn ang="0">
                  <a:pos x="16" y="32"/>
                </a:cxn>
                <a:cxn ang="0">
                  <a:pos x="0" y="16"/>
                </a:cxn>
                <a:cxn ang="0">
                  <a:pos x="16" y="0"/>
                </a:cxn>
              </a:cxnLst>
              <a:rect l="0" t="0" r="r" b="b"/>
              <a:pathLst>
                <a:path w="576" h="32">
                  <a:moveTo>
                    <a:pt x="16" y="0"/>
                  </a:moveTo>
                  <a:lnTo>
                    <a:pt x="560" y="0"/>
                  </a:lnTo>
                  <a:cubicBezTo>
                    <a:pt x="569" y="0"/>
                    <a:pt x="576" y="8"/>
                    <a:pt x="576" y="16"/>
                  </a:cubicBezTo>
                  <a:cubicBezTo>
                    <a:pt x="576" y="25"/>
                    <a:pt x="569" y="32"/>
                    <a:pt x="560" y="32"/>
                  </a:cubicBezTo>
                  <a:lnTo>
                    <a:pt x="16" y="32"/>
                  </a:lnTo>
                  <a:cubicBezTo>
                    <a:pt x="8" y="32"/>
                    <a:pt x="0" y="25"/>
                    <a:pt x="0" y="16"/>
                  </a:cubicBezTo>
                  <a:cubicBezTo>
                    <a:pt x="0" y="8"/>
                    <a:pt x="8" y="0"/>
                    <a:pt x="16" y="0"/>
                  </a:cubicBezTo>
                  <a:close/>
                </a:path>
              </a:pathLst>
            </a:custGeom>
            <a:solidFill>
              <a:srgbClr val="000000"/>
            </a:solidFill>
            <a:ln w="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53412" name="Rectangle 164"/>
            <p:cNvSpPr>
              <a:spLocks noChangeArrowheads="1"/>
            </p:cNvSpPr>
            <p:nvPr/>
          </p:nvSpPr>
          <p:spPr bwMode="auto">
            <a:xfrm>
              <a:off x="3936" y="1526"/>
              <a:ext cx="1691"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ru-RU" sz="1300" dirty="0" smtClean="0">
                  <a:solidFill>
                    <a:srgbClr val="000000"/>
                  </a:solidFill>
                  <a:latin typeface="Calibri" pitchFamily="34" charset="0"/>
                  <a:cs typeface="Arial" pitchFamily="34" charset="0"/>
                </a:rPr>
                <a:t>Невзвешенное среднее значение=1,1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87" name="TextBox 86"/>
          <p:cNvSpPr txBox="1"/>
          <p:nvPr/>
        </p:nvSpPr>
        <p:spPr>
          <a:xfrm>
            <a:off x="3048000" y="5322369"/>
            <a:ext cx="430887" cy="981038"/>
          </a:xfrm>
          <a:prstGeom prst="rect">
            <a:avLst/>
          </a:prstGeom>
          <a:noFill/>
        </p:spPr>
        <p:txBody>
          <a:bodyPr vert="vert270" wrap="none" rtlCol="0">
            <a:spAutoFit/>
          </a:bodyPr>
          <a:lstStyle/>
          <a:p>
            <a:r>
              <a:rPr lang="ru-RU" sz="1600" dirty="0" smtClean="0"/>
              <a:t>Болгария</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marL="0" algn="ctr" eaLnBrk="1" hangingPunct="1">
              <a:buFont typeface="Wingdings" pitchFamily="2" charset="2"/>
              <a:buNone/>
            </a:pPr>
            <a:endParaRPr lang="en-US" dirty="0" smtClean="0"/>
          </a:p>
          <a:p>
            <a:pPr marL="0" algn="ctr" eaLnBrk="1" hangingPunct="1">
              <a:buFont typeface="Wingdings" pitchFamily="2" charset="2"/>
              <a:buNone/>
            </a:pPr>
            <a:r>
              <a:rPr lang="ru-RU" sz="3600" dirty="0" smtClean="0">
                <a:solidFill>
                  <a:srgbClr val="0070C0"/>
                </a:solidFill>
              </a:rPr>
              <a:t>Исследование МВФ</a:t>
            </a:r>
            <a:r>
              <a:rPr lang="en-US" sz="3600" dirty="0" smtClean="0">
                <a:solidFill>
                  <a:srgbClr val="0070C0"/>
                </a:solidFill>
              </a:rPr>
              <a:t> (2011</a:t>
            </a:r>
            <a:r>
              <a:rPr lang="ru-RU" sz="3600" dirty="0" smtClean="0">
                <a:solidFill>
                  <a:srgbClr val="0070C0"/>
                </a:solidFill>
              </a:rPr>
              <a:t> г.</a:t>
            </a:r>
            <a:r>
              <a:rPr lang="en-US" sz="3600" dirty="0" smtClean="0">
                <a:solidFill>
                  <a:srgbClr val="0070C0"/>
                </a:solidFill>
              </a:rPr>
              <a:t>)</a:t>
            </a:r>
          </a:p>
          <a:p>
            <a:pPr marL="0" algn="ctr" eaLnBrk="1" hangingPunct="1">
              <a:buFont typeface="Wingdings" pitchFamily="2" charset="2"/>
              <a:buNone/>
            </a:pPr>
            <a:endParaRPr lang="en-US" sz="3600" dirty="0" smtClean="0">
              <a:solidFill>
                <a:srgbClr val="0070C0"/>
              </a:solidFill>
            </a:endParaRPr>
          </a:p>
          <a:p>
            <a:pPr marL="0" algn="ctr" eaLnBrk="1" hangingPunct="1">
              <a:buFont typeface="Wingdings" pitchFamily="2" charset="2"/>
              <a:buNone/>
            </a:pPr>
            <a:r>
              <a:rPr lang="ru-RU" sz="3600" dirty="0" smtClean="0">
                <a:solidFill>
                  <a:srgbClr val="0070C0"/>
                </a:solidFill>
              </a:rPr>
              <a:t>Воздействие реформ здравоохранения в странах с развитой экономикой</a:t>
            </a:r>
            <a:endParaRPr lang="en-US" sz="3600" dirty="0" smtClean="0">
              <a:solidFill>
                <a:srgbClr val="0070C0"/>
              </a:solidFill>
            </a:endParaRPr>
          </a:p>
        </p:txBody>
      </p:sp>
      <p:sp>
        <p:nvSpPr>
          <p:cNvPr id="30723" name="Slide Number Placeholder 3"/>
          <p:cNvSpPr>
            <a:spLocks noGrp="1"/>
          </p:cNvSpPr>
          <p:nvPr>
            <p:ph type="sldNum" sz="quarter" idx="12"/>
          </p:nvPr>
        </p:nvSpPr>
        <p:spPr>
          <a:noFill/>
        </p:spPr>
        <p:txBody>
          <a:bodyPr/>
          <a:lstStyle/>
          <a:p>
            <a:fld id="{27070CE0-A367-40C5-9433-70FB174C4580}" type="slidenum">
              <a:rPr lang="en-US" smtClean="0"/>
              <a:pPr/>
              <a:t>22</a:t>
            </a:fld>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142874" y="612775"/>
            <a:ext cx="8791576" cy="1143000"/>
          </a:xfrm>
        </p:spPr>
        <p:txBody>
          <a:bodyPr/>
          <a:lstStyle/>
          <a:p>
            <a:pPr eaLnBrk="1" hangingPunct="1"/>
            <a:r>
              <a:rPr lang="en-US" sz="2800" dirty="0" smtClean="0"/>
              <a:t>.......</a:t>
            </a:r>
            <a:r>
              <a:rPr lang="ru-RU" sz="2800" dirty="0" smtClean="0"/>
              <a:t> которые позволят обеспечить реальное и соразмерное сдерживание прогнозируемого роста государственных расходов</a:t>
            </a:r>
            <a:endParaRPr lang="en-US" sz="2800" dirty="0" smtClean="0"/>
          </a:p>
        </p:txBody>
      </p:sp>
      <p:sp>
        <p:nvSpPr>
          <p:cNvPr id="34820" name="Slide Number Placeholder 3"/>
          <p:cNvSpPr>
            <a:spLocks noGrp="1"/>
          </p:cNvSpPr>
          <p:nvPr>
            <p:ph type="sldNum" sz="quarter" idx="12"/>
          </p:nvPr>
        </p:nvSpPr>
        <p:spPr>
          <a:noFill/>
        </p:spPr>
        <p:txBody>
          <a:bodyPr/>
          <a:lstStyle/>
          <a:p>
            <a:fld id="{BE4C2C6F-206D-47D2-8157-1DDD416E8C12}" type="slidenum">
              <a:rPr lang="en-US" smtClean="0"/>
              <a:pPr/>
              <a:t>23</a:t>
            </a:fld>
            <a:endParaRPr lang="en-US" smtClean="0"/>
          </a:p>
        </p:txBody>
      </p:sp>
      <p:grpSp>
        <p:nvGrpSpPr>
          <p:cNvPr id="2" name="Group 3"/>
          <p:cNvGrpSpPr>
            <a:grpSpLocks noChangeAspect="1"/>
          </p:cNvGrpSpPr>
          <p:nvPr/>
        </p:nvGrpSpPr>
        <p:grpSpPr bwMode="auto">
          <a:xfrm>
            <a:off x="219069" y="1801813"/>
            <a:ext cx="8924931" cy="4886326"/>
            <a:chOff x="138" y="1105"/>
            <a:chExt cx="5622" cy="3078"/>
          </a:xfrm>
        </p:grpSpPr>
        <p:sp>
          <p:nvSpPr>
            <p:cNvPr id="46082" name="AutoShape 2"/>
            <p:cNvSpPr>
              <a:spLocks noChangeAspect="1" noChangeArrowheads="1" noTextEdit="1"/>
            </p:cNvSpPr>
            <p:nvPr/>
          </p:nvSpPr>
          <p:spPr bwMode="auto">
            <a:xfrm>
              <a:off x="240" y="1184"/>
              <a:ext cx="5295" cy="28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84" name="Rectangle 4"/>
            <p:cNvSpPr>
              <a:spLocks noChangeArrowheads="1"/>
            </p:cNvSpPr>
            <p:nvPr/>
          </p:nvSpPr>
          <p:spPr bwMode="auto">
            <a:xfrm>
              <a:off x="138" y="1105"/>
              <a:ext cx="5295" cy="289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85" name="Rectangle 5"/>
            <p:cNvSpPr>
              <a:spLocks noChangeArrowheads="1"/>
            </p:cNvSpPr>
            <p:nvPr/>
          </p:nvSpPr>
          <p:spPr bwMode="auto">
            <a:xfrm>
              <a:off x="950" y="1339"/>
              <a:ext cx="4425" cy="2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86" name="Rectangle 6"/>
            <p:cNvSpPr>
              <a:spLocks noChangeArrowheads="1"/>
            </p:cNvSpPr>
            <p:nvPr/>
          </p:nvSpPr>
          <p:spPr bwMode="auto">
            <a:xfrm>
              <a:off x="1121" y="1745"/>
              <a:ext cx="561" cy="1864"/>
            </a:xfrm>
            <a:prstGeom prst="rect">
              <a:avLst/>
            </a:prstGeom>
            <a:solidFill>
              <a:srgbClr val="266678"/>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87" name="Freeform 7"/>
            <p:cNvSpPr>
              <a:spLocks noEditPoints="1"/>
            </p:cNvSpPr>
            <p:nvPr/>
          </p:nvSpPr>
          <p:spPr bwMode="auto">
            <a:xfrm>
              <a:off x="1115" y="1740"/>
              <a:ext cx="562" cy="1864"/>
            </a:xfrm>
            <a:custGeom>
              <a:avLst/>
              <a:gdLst/>
              <a:ahLst/>
              <a:cxnLst>
                <a:cxn ang="0">
                  <a:pos x="0" y="8"/>
                </a:cxn>
                <a:cxn ang="0">
                  <a:pos x="8" y="0"/>
                </a:cxn>
                <a:cxn ang="0">
                  <a:pos x="808" y="0"/>
                </a:cxn>
                <a:cxn ang="0">
                  <a:pos x="816" y="8"/>
                </a:cxn>
                <a:cxn ang="0">
                  <a:pos x="816" y="2968"/>
                </a:cxn>
                <a:cxn ang="0">
                  <a:pos x="808" y="2976"/>
                </a:cxn>
                <a:cxn ang="0">
                  <a:pos x="8" y="2976"/>
                </a:cxn>
                <a:cxn ang="0">
                  <a:pos x="0" y="2968"/>
                </a:cxn>
                <a:cxn ang="0">
                  <a:pos x="0" y="8"/>
                </a:cxn>
                <a:cxn ang="0">
                  <a:pos x="16" y="2968"/>
                </a:cxn>
                <a:cxn ang="0">
                  <a:pos x="8" y="2960"/>
                </a:cxn>
                <a:cxn ang="0">
                  <a:pos x="808" y="2960"/>
                </a:cxn>
                <a:cxn ang="0">
                  <a:pos x="800" y="2968"/>
                </a:cxn>
                <a:cxn ang="0">
                  <a:pos x="800" y="8"/>
                </a:cxn>
                <a:cxn ang="0">
                  <a:pos x="808" y="16"/>
                </a:cxn>
                <a:cxn ang="0">
                  <a:pos x="8" y="16"/>
                </a:cxn>
                <a:cxn ang="0">
                  <a:pos x="16" y="8"/>
                </a:cxn>
                <a:cxn ang="0">
                  <a:pos x="16" y="2968"/>
                </a:cxn>
              </a:cxnLst>
              <a:rect l="0" t="0" r="r" b="b"/>
              <a:pathLst>
                <a:path w="816" h="2976">
                  <a:moveTo>
                    <a:pt x="0" y="8"/>
                  </a:moveTo>
                  <a:cubicBezTo>
                    <a:pt x="0" y="4"/>
                    <a:pt x="4" y="0"/>
                    <a:pt x="8" y="0"/>
                  </a:cubicBezTo>
                  <a:lnTo>
                    <a:pt x="808" y="0"/>
                  </a:lnTo>
                  <a:cubicBezTo>
                    <a:pt x="813" y="0"/>
                    <a:pt x="816" y="4"/>
                    <a:pt x="816" y="8"/>
                  </a:cubicBezTo>
                  <a:lnTo>
                    <a:pt x="816" y="2968"/>
                  </a:lnTo>
                  <a:cubicBezTo>
                    <a:pt x="816" y="2973"/>
                    <a:pt x="813" y="2976"/>
                    <a:pt x="808" y="2976"/>
                  </a:cubicBezTo>
                  <a:lnTo>
                    <a:pt x="8" y="2976"/>
                  </a:lnTo>
                  <a:cubicBezTo>
                    <a:pt x="4" y="2976"/>
                    <a:pt x="0" y="2973"/>
                    <a:pt x="0" y="2968"/>
                  </a:cubicBezTo>
                  <a:lnTo>
                    <a:pt x="0" y="8"/>
                  </a:lnTo>
                  <a:close/>
                  <a:moveTo>
                    <a:pt x="16" y="2968"/>
                  </a:moveTo>
                  <a:lnTo>
                    <a:pt x="8" y="2960"/>
                  </a:lnTo>
                  <a:lnTo>
                    <a:pt x="808" y="2960"/>
                  </a:lnTo>
                  <a:lnTo>
                    <a:pt x="800" y="2968"/>
                  </a:lnTo>
                  <a:lnTo>
                    <a:pt x="800" y="8"/>
                  </a:lnTo>
                  <a:lnTo>
                    <a:pt x="808" y="16"/>
                  </a:lnTo>
                  <a:lnTo>
                    <a:pt x="8" y="16"/>
                  </a:lnTo>
                  <a:lnTo>
                    <a:pt x="16" y="8"/>
                  </a:lnTo>
                  <a:lnTo>
                    <a:pt x="16" y="2968"/>
                  </a:lnTo>
                  <a:close/>
                </a:path>
              </a:pathLst>
            </a:custGeom>
            <a:solidFill>
              <a:srgbClr val="266678"/>
            </a:solidFill>
            <a:ln w="11" cap="flat">
              <a:solidFill>
                <a:srgbClr val="266678"/>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88" name="Rectangle 8"/>
            <p:cNvSpPr>
              <a:spLocks noChangeArrowheads="1"/>
            </p:cNvSpPr>
            <p:nvPr/>
          </p:nvSpPr>
          <p:spPr bwMode="auto">
            <a:xfrm>
              <a:off x="2001" y="2186"/>
              <a:ext cx="573" cy="1423"/>
            </a:xfrm>
            <a:prstGeom prst="rect">
              <a:avLst/>
            </a:prstGeom>
            <a:solidFill>
              <a:srgbClr val="F94556"/>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89" name="Freeform 9"/>
            <p:cNvSpPr>
              <a:spLocks noEditPoints="1"/>
            </p:cNvSpPr>
            <p:nvPr/>
          </p:nvSpPr>
          <p:spPr bwMode="auto">
            <a:xfrm>
              <a:off x="1996" y="2181"/>
              <a:ext cx="572" cy="1423"/>
            </a:xfrm>
            <a:custGeom>
              <a:avLst/>
              <a:gdLst/>
              <a:ahLst/>
              <a:cxnLst>
                <a:cxn ang="0">
                  <a:pos x="0" y="8"/>
                </a:cxn>
                <a:cxn ang="0">
                  <a:pos x="8" y="0"/>
                </a:cxn>
                <a:cxn ang="0">
                  <a:pos x="824" y="0"/>
                </a:cxn>
                <a:cxn ang="0">
                  <a:pos x="832" y="8"/>
                </a:cxn>
                <a:cxn ang="0">
                  <a:pos x="832" y="2264"/>
                </a:cxn>
                <a:cxn ang="0">
                  <a:pos x="824" y="2272"/>
                </a:cxn>
                <a:cxn ang="0">
                  <a:pos x="8" y="2272"/>
                </a:cxn>
                <a:cxn ang="0">
                  <a:pos x="0" y="2264"/>
                </a:cxn>
                <a:cxn ang="0">
                  <a:pos x="0" y="8"/>
                </a:cxn>
                <a:cxn ang="0">
                  <a:pos x="16" y="2264"/>
                </a:cxn>
                <a:cxn ang="0">
                  <a:pos x="8" y="2256"/>
                </a:cxn>
                <a:cxn ang="0">
                  <a:pos x="824" y="2256"/>
                </a:cxn>
                <a:cxn ang="0">
                  <a:pos x="816" y="2264"/>
                </a:cxn>
                <a:cxn ang="0">
                  <a:pos x="816" y="8"/>
                </a:cxn>
                <a:cxn ang="0">
                  <a:pos x="824" y="16"/>
                </a:cxn>
                <a:cxn ang="0">
                  <a:pos x="8" y="16"/>
                </a:cxn>
                <a:cxn ang="0">
                  <a:pos x="16" y="8"/>
                </a:cxn>
                <a:cxn ang="0">
                  <a:pos x="16" y="2264"/>
                </a:cxn>
              </a:cxnLst>
              <a:rect l="0" t="0" r="r" b="b"/>
              <a:pathLst>
                <a:path w="832" h="2272">
                  <a:moveTo>
                    <a:pt x="0" y="8"/>
                  </a:moveTo>
                  <a:cubicBezTo>
                    <a:pt x="0" y="4"/>
                    <a:pt x="4" y="0"/>
                    <a:pt x="8" y="0"/>
                  </a:cubicBezTo>
                  <a:lnTo>
                    <a:pt x="824" y="0"/>
                  </a:lnTo>
                  <a:cubicBezTo>
                    <a:pt x="829" y="0"/>
                    <a:pt x="832" y="4"/>
                    <a:pt x="832" y="8"/>
                  </a:cubicBezTo>
                  <a:lnTo>
                    <a:pt x="832" y="2264"/>
                  </a:lnTo>
                  <a:cubicBezTo>
                    <a:pt x="832" y="2269"/>
                    <a:pt x="829" y="2272"/>
                    <a:pt x="824" y="2272"/>
                  </a:cubicBezTo>
                  <a:lnTo>
                    <a:pt x="8" y="2272"/>
                  </a:lnTo>
                  <a:cubicBezTo>
                    <a:pt x="4" y="2272"/>
                    <a:pt x="0" y="2269"/>
                    <a:pt x="0" y="2264"/>
                  </a:cubicBezTo>
                  <a:lnTo>
                    <a:pt x="0" y="8"/>
                  </a:lnTo>
                  <a:close/>
                  <a:moveTo>
                    <a:pt x="16" y="2264"/>
                  </a:moveTo>
                  <a:lnTo>
                    <a:pt x="8" y="2256"/>
                  </a:lnTo>
                  <a:lnTo>
                    <a:pt x="824" y="2256"/>
                  </a:lnTo>
                  <a:lnTo>
                    <a:pt x="816" y="2264"/>
                  </a:lnTo>
                  <a:lnTo>
                    <a:pt x="816" y="8"/>
                  </a:lnTo>
                  <a:lnTo>
                    <a:pt x="824" y="16"/>
                  </a:lnTo>
                  <a:lnTo>
                    <a:pt x="8" y="16"/>
                  </a:lnTo>
                  <a:lnTo>
                    <a:pt x="16" y="8"/>
                  </a:lnTo>
                  <a:lnTo>
                    <a:pt x="16" y="2264"/>
                  </a:lnTo>
                  <a:close/>
                </a:path>
              </a:pathLst>
            </a:custGeom>
            <a:solidFill>
              <a:srgbClr val="F94556"/>
            </a:solidFill>
            <a:ln w="11" cap="flat">
              <a:solidFill>
                <a:srgbClr val="F9455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0" name="Rectangle 10"/>
            <p:cNvSpPr>
              <a:spLocks noChangeArrowheads="1"/>
            </p:cNvSpPr>
            <p:nvPr/>
          </p:nvSpPr>
          <p:spPr bwMode="auto">
            <a:xfrm>
              <a:off x="2882" y="2617"/>
              <a:ext cx="572" cy="992"/>
            </a:xfrm>
            <a:prstGeom prst="rect">
              <a:avLst/>
            </a:prstGeom>
            <a:solidFill>
              <a:srgbClr val="FF990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91" name="Freeform 11"/>
            <p:cNvSpPr>
              <a:spLocks noEditPoints="1"/>
            </p:cNvSpPr>
            <p:nvPr/>
          </p:nvSpPr>
          <p:spPr bwMode="auto">
            <a:xfrm>
              <a:off x="2877" y="2612"/>
              <a:ext cx="572" cy="992"/>
            </a:xfrm>
            <a:custGeom>
              <a:avLst/>
              <a:gdLst/>
              <a:ahLst/>
              <a:cxnLst>
                <a:cxn ang="0">
                  <a:pos x="0" y="8"/>
                </a:cxn>
                <a:cxn ang="0">
                  <a:pos x="8" y="0"/>
                </a:cxn>
                <a:cxn ang="0">
                  <a:pos x="824" y="0"/>
                </a:cxn>
                <a:cxn ang="0">
                  <a:pos x="832" y="8"/>
                </a:cxn>
                <a:cxn ang="0">
                  <a:pos x="832" y="1576"/>
                </a:cxn>
                <a:cxn ang="0">
                  <a:pos x="824" y="1584"/>
                </a:cxn>
                <a:cxn ang="0">
                  <a:pos x="8" y="1584"/>
                </a:cxn>
                <a:cxn ang="0">
                  <a:pos x="0" y="1576"/>
                </a:cxn>
                <a:cxn ang="0">
                  <a:pos x="0" y="8"/>
                </a:cxn>
                <a:cxn ang="0">
                  <a:pos x="16" y="1576"/>
                </a:cxn>
                <a:cxn ang="0">
                  <a:pos x="8" y="1568"/>
                </a:cxn>
                <a:cxn ang="0">
                  <a:pos x="824" y="1568"/>
                </a:cxn>
                <a:cxn ang="0">
                  <a:pos x="816" y="1576"/>
                </a:cxn>
                <a:cxn ang="0">
                  <a:pos x="816" y="8"/>
                </a:cxn>
                <a:cxn ang="0">
                  <a:pos x="824" y="16"/>
                </a:cxn>
                <a:cxn ang="0">
                  <a:pos x="8" y="16"/>
                </a:cxn>
                <a:cxn ang="0">
                  <a:pos x="16" y="8"/>
                </a:cxn>
                <a:cxn ang="0">
                  <a:pos x="16" y="1576"/>
                </a:cxn>
              </a:cxnLst>
              <a:rect l="0" t="0" r="r" b="b"/>
              <a:pathLst>
                <a:path w="832" h="1584">
                  <a:moveTo>
                    <a:pt x="0" y="8"/>
                  </a:moveTo>
                  <a:cubicBezTo>
                    <a:pt x="0" y="4"/>
                    <a:pt x="4" y="0"/>
                    <a:pt x="8" y="0"/>
                  </a:cubicBezTo>
                  <a:lnTo>
                    <a:pt x="824" y="0"/>
                  </a:lnTo>
                  <a:cubicBezTo>
                    <a:pt x="829" y="0"/>
                    <a:pt x="832" y="4"/>
                    <a:pt x="832" y="8"/>
                  </a:cubicBezTo>
                  <a:lnTo>
                    <a:pt x="832" y="1576"/>
                  </a:lnTo>
                  <a:cubicBezTo>
                    <a:pt x="832" y="1581"/>
                    <a:pt x="829" y="1584"/>
                    <a:pt x="824" y="1584"/>
                  </a:cubicBezTo>
                  <a:lnTo>
                    <a:pt x="8" y="1584"/>
                  </a:lnTo>
                  <a:cubicBezTo>
                    <a:pt x="4" y="1584"/>
                    <a:pt x="0" y="1581"/>
                    <a:pt x="0" y="1576"/>
                  </a:cubicBezTo>
                  <a:lnTo>
                    <a:pt x="0" y="8"/>
                  </a:lnTo>
                  <a:close/>
                  <a:moveTo>
                    <a:pt x="16" y="1576"/>
                  </a:moveTo>
                  <a:lnTo>
                    <a:pt x="8" y="1568"/>
                  </a:lnTo>
                  <a:lnTo>
                    <a:pt x="824" y="1568"/>
                  </a:lnTo>
                  <a:lnTo>
                    <a:pt x="816" y="1576"/>
                  </a:lnTo>
                  <a:lnTo>
                    <a:pt x="816" y="8"/>
                  </a:lnTo>
                  <a:lnTo>
                    <a:pt x="824" y="16"/>
                  </a:lnTo>
                  <a:lnTo>
                    <a:pt x="8" y="16"/>
                  </a:lnTo>
                  <a:lnTo>
                    <a:pt x="16" y="8"/>
                  </a:lnTo>
                  <a:lnTo>
                    <a:pt x="16" y="1576"/>
                  </a:lnTo>
                  <a:close/>
                </a:path>
              </a:pathLst>
            </a:custGeom>
            <a:solidFill>
              <a:srgbClr val="FF9900"/>
            </a:solidFill>
            <a:ln w="11" cap="flat">
              <a:solidFill>
                <a:srgbClr val="FF990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2" name="Rectangle 12"/>
            <p:cNvSpPr>
              <a:spLocks noChangeArrowheads="1"/>
            </p:cNvSpPr>
            <p:nvPr/>
          </p:nvSpPr>
          <p:spPr bwMode="auto">
            <a:xfrm>
              <a:off x="3763" y="3308"/>
              <a:ext cx="572" cy="301"/>
            </a:xfrm>
            <a:prstGeom prst="rect">
              <a:avLst/>
            </a:prstGeom>
            <a:solidFill>
              <a:srgbClr val="7030A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93" name="Freeform 13"/>
            <p:cNvSpPr>
              <a:spLocks noEditPoints="1"/>
            </p:cNvSpPr>
            <p:nvPr/>
          </p:nvSpPr>
          <p:spPr bwMode="auto">
            <a:xfrm>
              <a:off x="3757" y="3303"/>
              <a:ext cx="573" cy="301"/>
            </a:xfrm>
            <a:custGeom>
              <a:avLst/>
              <a:gdLst/>
              <a:ahLst/>
              <a:cxnLst>
                <a:cxn ang="0">
                  <a:pos x="0" y="8"/>
                </a:cxn>
                <a:cxn ang="0">
                  <a:pos x="8" y="0"/>
                </a:cxn>
                <a:cxn ang="0">
                  <a:pos x="824" y="0"/>
                </a:cxn>
                <a:cxn ang="0">
                  <a:pos x="832" y="8"/>
                </a:cxn>
                <a:cxn ang="0">
                  <a:pos x="832" y="472"/>
                </a:cxn>
                <a:cxn ang="0">
                  <a:pos x="824" y="480"/>
                </a:cxn>
                <a:cxn ang="0">
                  <a:pos x="8" y="480"/>
                </a:cxn>
                <a:cxn ang="0">
                  <a:pos x="0" y="472"/>
                </a:cxn>
                <a:cxn ang="0">
                  <a:pos x="0" y="8"/>
                </a:cxn>
                <a:cxn ang="0">
                  <a:pos x="16" y="472"/>
                </a:cxn>
                <a:cxn ang="0">
                  <a:pos x="8" y="464"/>
                </a:cxn>
                <a:cxn ang="0">
                  <a:pos x="824" y="464"/>
                </a:cxn>
                <a:cxn ang="0">
                  <a:pos x="816" y="472"/>
                </a:cxn>
                <a:cxn ang="0">
                  <a:pos x="816" y="8"/>
                </a:cxn>
                <a:cxn ang="0">
                  <a:pos x="824" y="16"/>
                </a:cxn>
                <a:cxn ang="0">
                  <a:pos x="8" y="16"/>
                </a:cxn>
                <a:cxn ang="0">
                  <a:pos x="16" y="8"/>
                </a:cxn>
                <a:cxn ang="0">
                  <a:pos x="16" y="472"/>
                </a:cxn>
              </a:cxnLst>
              <a:rect l="0" t="0" r="r" b="b"/>
              <a:pathLst>
                <a:path w="832" h="480">
                  <a:moveTo>
                    <a:pt x="0" y="8"/>
                  </a:moveTo>
                  <a:cubicBezTo>
                    <a:pt x="0" y="4"/>
                    <a:pt x="4" y="0"/>
                    <a:pt x="8" y="0"/>
                  </a:cubicBezTo>
                  <a:lnTo>
                    <a:pt x="824" y="0"/>
                  </a:lnTo>
                  <a:cubicBezTo>
                    <a:pt x="829" y="0"/>
                    <a:pt x="832" y="4"/>
                    <a:pt x="832" y="8"/>
                  </a:cubicBezTo>
                  <a:lnTo>
                    <a:pt x="832" y="472"/>
                  </a:lnTo>
                  <a:cubicBezTo>
                    <a:pt x="832" y="477"/>
                    <a:pt x="829" y="480"/>
                    <a:pt x="824" y="480"/>
                  </a:cubicBezTo>
                  <a:lnTo>
                    <a:pt x="8" y="480"/>
                  </a:lnTo>
                  <a:cubicBezTo>
                    <a:pt x="4" y="480"/>
                    <a:pt x="0" y="477"/>
                    <a:pt x="0" y="472"/>
                  </a:cubicBezTo>
                  <a:lnTo>
                    <a:pt x="0" y="8"/>
                  </a:lnTo>
                  <a:close/>
                  <a:moveTo>
                    <a:pt x="16" y="472"/>
                  </a:moveTo>
                  <a:lnTo>
                    <a:pt x="8" y="464"/>
                  </a:lnTo>
                  <a:lnTo>
                    <a:pt x="824" y="464"/>
                  </a:lnTo>
                  <a:lnTo>
                    <a:pt x="816" y="472"/>
                  </a:lnTo>
                  <a:lnTo>
                    <a:pt x="816" y="8"/>
                  </a:lnTo>
                  <a:lnTo>
                    <a:pt x="824" y="16"/>
                  </a:lnTo>
                  <a:lnTo>
                    <a:pt x="8" y="16"/>
                  </a:lnTo>
                  <a:lnTo>
                    <a:pt x="16" y="8"/>
                  </a:lnTo>
                  <a:lnTo>
                    <a:pt x="16" y="472"/>
                  </a:lnTo>
                  <a:close/>
                </a:path>
              </a:pathLst>
            </a:custGeom>
            <a:solidFill>
              <a:srgbClr val="7030A0"/>
            </a:solidFill>
            <a:ln w="11" cap="flat">
              <a:solidFill>
                <a:srgbClr val="7030A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4" name="Rectangle 14"/>
            <p:cNvSpPr>
              <a:spLocks noChangeArrowheads="1"/>
            </p:cNvSpPr>
            <p:nvPr/>
          </p:nvSpPr>
          <p:spPr bwMode="auto">
            <a:xfrm>
              <a:off x="4643" y="3419"/>
              <a:ext cx="573" cy="19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46095" name="Freeform 15"/>
            <p:cNvSpPr>
              <a:spLocks noEditPoints="1"/>
            </p:cNvSpPr>
            <p:nvPr/>
          </p:nvSpPr>
          <p:spPr bwMode="auto">
            <a:xfrm>
              <a:off x="4638" y="3414"/>
              <a:ext cx="572" cy="190"/>
            </a:xfrm>
            <a:custGeom>
              <a:avLst/>
              <a:gdLst/>
              <a:ahLst/>
              <a:cxnLst>
                <a:cxn ang="0">
                  <a:pos x="0" y="8"/>
                </a:cxn>
                <a:cxn ang="0">
                  <a:pos x="8" y="0"/>
                </a:cxn>
                <a:cxn ang="0">
                  <a:pos x="824" y="0"/>
                </a:cxn>
                <a:cxn ang="0">
                  <a:pos x="832" y="8"/>
                </a:cxn>
                <a:cxn ang="0">
                  <a:pos x="832" y="296"/>
                </a:cxn>
                <a:cxn ang="0">
                  <a:pos x="824" y="304"/>
                </a:cxn>
                <a:cxn ang="0">
                  <a:pos x="8" y="304"/>
                </a:cxn>
                <a:cxn ang="0">
                  <a:pos x="0" y="296"/>
                </a:cxn>
                <a:cxn ang="0">
                  <a:pos x="0" y="8"/>
                </a:cxn>
                <a:cxn ang="0">
                  <a:pos x="16" y="296"/>
                </a:cxn>
                <a:cxn ang="0">
                  <a:pos x="8" y="288"/>
                </a:cxn>
                <a:cxn ang="0">
                  <a:pos x="824" y="288"/>
                </a:cxn>
                <a:cxn ang="0">
                  <a:pos x="816" y="296"/>
                </a:cxn>
                <a:cxn ang="0">
                  <a:pos x="816" y="8"/>
                </a:cxn>
                <a:cxn ang="0">
                  <a:pos x="824" y="16"/>
                </a:cxn>
                <a:cxn ang="0">
                  <a:pos x="8" y="16"/>
                </a:cxn>
                <a:cxn ang="0">
                  <a:pos x="16" y="8"/>
                </a:cxn>
                <a:cxn ang="0">
                  <a:pos x="16" y="296"/>
                </a:cxn>
              </a:cxnLst>
              <a:rect l="0" t="0" r="r" b="b"/>
              <a:pathLst>
                <a:path w="832" h="304">
                  <a:moveTo>
                    <a:pt x="0" y="8"/>
                  </a:moveTo>
                  <a:cubicBezTo>
                    <a:pt x="0" y="4"/>
                    <a:pt x="4" y="0"/>
                    <a:pt x="8" y="0"/>
                  </a:cubicBezTo>
                  <a:lnTo>
                    <a:pt x="824" y="0"/>
                  </a:lnTo>
                  <a:cubicBezTo>
                    <a:pt x="829" y="0"/>
                    <a:pt x="832" y="4"/>
                    <a:pt x="832" y="8"/>
                  </a:cubicBezTo>
                  <a:lnTo>
                    <a:pt x="832" y="296"/>
                  </a:lnTo>
                  <a:cubicBezTo>
                    <a:pt x="832" y="301"/>
                    <a:pt x="829" y="304"/>
                    <a:pt x="824" y="304"/>
                  </a:cubicBezTo>
                  <a:lnTo>
                    <a:pt x="8" y="304"/>
                  </a:lnTo>
                  <a:cubicBezTo>
                    <a:pt x="4" y="304"/>
                    <a:pt x="0" y="301"/>
                    <a:pt x="0" y="296"/>
                  </a:cubicBezTo>
                  <a:lnTo>
                    <a:pt x="0" y="8"/>
                  </a:lnTo>
                  <a:close/>
                  <a:moveTo>
                    <a:pt x="16" y="296"/>
                  </a:moveTo>
                  <a:lnTo>
                    <a:pt x="8" y="288"/>
                  </a:lnTo>
                  <a:lnTo>
                    <a:pt x="824" y="288"/>
                  </a:lnTo>
                  <a:lnTo>
                    <a:pt x="816" y="296"/>
                  </a:lnTo>
                  <a:lnTo>
                    <a:pt x="816" y="8"/>
                  </a:lnTo>
                  <a:lnTo>
                    <a:pt x="824" y="16"/>
                  </a:lnTo>
                  <a:lnTo>
                    <a:pt x="8" y="16"/>
                  </a:lnTo>
                  <a:lnTo>
                    <a:pt x="16" y="8"/>
                  </a:lnTo>
                  <a:lnTo>
                    <a:pt x="16" y="296"/>
                  </a:lnTo>
                  <a:close/>
                </a:path>
              </a:pathLst>
            </a:custGeom>
            <a:solidFill>
              <a:srgbClr val="00B0F0"/>
            </a:solidFill>
            <a:ln w="11" cap="flat">
              <a:solidFill>
                <a:srgbClr val="00B0F0"/>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6" name="Rectangle 16"/>
            <p:cNvSpPr>
              <a:spLocks noChangeArrowheads="1"/>
            </p:cNvSpPr>
            <p:nvPr/>
          </p:nvSpPr>
          <p:spPr bwMode="auto">
            <a:xfrm>
              <a:off x="950" y="1334"/>
              <a:ext cx="11" cy="2265"/>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7" name="Rectangle 17"/>
            <p:cNvSpPr>
              <a:spLocks noChangeArrowheads="1"/>
            </p:cNvSpPr>
            <p:nvPr/>
          </p:nvSpPr>
          <p:spPr bwMode="auto">
            <a:xfrm>
              <a:off x="912" y="3594"/>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8" name="Rectangle 18"/>
            <p:cNvSpPr>
              <a:spLocks noChangeArrowheads="1"/>
            </p:cNvSpPr>
            <p:nvPr/>
          </p:nvSpPr>
          <p:spPr bwMode="auto">
            <a:xfrm>
              <a:off x="912" y="3223"/>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099" name="Rectangle 19"/>
            <p:cNvSpPr>
              <a:spLocks noChangeArrowheads="1"/>
            </p:cNvSpPr>
            <p:nvPr/>
          </p:nvSpPr>
          <p:spPr bwMode="auto">
            <a:xfrm>
              <a:off x="912" y="2842"/>
              <a:ext cx="44" cy="11"/>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0" name="Rectangle 20"/>
            <p:cNvSpPr>
              <a:spLocks noChangeArrowheads="1"/>
            </p:cNvSpPr>
            <p:nvPr/>
          </p:nvSpPr>
          <p:spPr bwMode="auto">
            <a:xfrm>
              <a:off x="912" y="2462"/>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1" name="Rectangle 21"/>
            <p:cNvSpPr>
              <a:spLocks noChangeArrowheads="1"/>
            </p:cNvSpPr>
            <p:nvPr/>
          </p:nvSpPr>
          <p:spPr bwMode="auto">
            <a:xfrm>
              <a:off x="912" y="2091"/>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2" name="Rectangle 22"/>
            <p:cNvSpPr>
              <a:spLocks noChangeArrowheads="1"/>
            </p:cNvSpPr>
            <p:nvPr/>
          </p:nvSpPr>
          <p:spPr bwMode="auto">
            <a:xfrm>
              <a:off x="912" y="1710"/>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3" name="Rectangle 23"/>
            <p:cNvSpPr>
              <a:spLocks noChangeArrowheads="1"/>
            </p:cNvSpPr>
            <p:nvPr/>
          </p:nvSpPr>
          <p:spPr bwMode="auto">
            <a:xfrm>
              <a:off x="912" y="1329"/>
              <a:ext cx="4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4" name="Rectangle 24"/>
            <p:cNvSpPr>
              <a:spLocks noChangeArrowheads="1"/>
            </p:cNvSpPr>
            <p:nvPr/>
          </p:nvSpPr>
          <p:spPr bwMode="auto">
            <a:xfrm>
              <a:off x="956" y="3594"/>
              <a:ext cx="4414" cy="1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5" name="Rectangle 25"/>
            <p:cNvSpPr>
              <a:spLocks noChangeArrowheads="1"/>
            </p:cNvSpPr>
            <p:nvPr/>
          </p:nvSpPr>
          <p:spPr bwMode="auto">
            <a:xfrm>
              <a:off x="950"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6" name="Rectangle 26"/>
            <p:cNvSpPr>
              <a:spLocks noChangeArrowheads="1"/>
            </p:cNvSpPr>
            <p:nvPr/>
          </p:nvSpPr>
          <p:spPr bwMode="auto">
            <a:xfrm>
              <a:off x="1831"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7" name="Rectangle 27"/>
            <p:cNvSpPr>
              <a:spLocks noChangeArrowheads="1"/>
            </p:cNvSpPr>
            <p:nvPr/>
          </p:nvSpPr>
          <p:spPr bwMode="auto">
            <a:xfrm>
              <a:off x="2711"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8" name="Rectangle 28"/>
            <p:cNvSpPr>
              <a:spLocks noChangeArrowheads="1"/>
            </p:cNvSpPr>
            <p:nvPr/>
          </p:nvSpPr>
          <p:spPr bwMode="auto">
            <a:xfrm>
              <a:off x="3592"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09" name="Rectangle 29"/>
            <p:cNvSpPr>
              <a:spLocks noChangeArrowheads="1"/>
            </p:cNvSpPr>
            <p:nvPr/>
          </p:nvSpPr>
          <p:spPr bwMode="auto">
            <a:xfrm>
              <a:off x="4484"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10" name="Rectangle 30"/>
            <p:cNvSpPr>
              <a:spLocks noChangeArrowheads="1"/>
            </p:cNvSpPr>
            <p:nvPr/>
          </p:nvSpPr>
          <p:spPr bwMode="auto">
            <a:xfrm>
              <a:off x="5364" y="3599"/>
              <a:ext cx="11" cy="40"/>
            </a:xfrm>
            <a:prstGeom prst="rect">
              <a:avLst/>
            </a:prstGeom>
            <a:solidFill>
              <a:srgbClr val="868686"/>
            </a:solidFill>
            <a:ln w="11"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ru-RU"/>
            </a:p>
          </p:txBody>
        </p:sp>
        <p:sp>
          <p:nvSpPr>
            <p:cNvPr id="46111" name="Rectangle 31"/>
            <p:cNvSpPr>
              <a:spLocks noChangeArrowheads="1"/>
            </p:cNvSpPr>
            <p:nvPr/>
          </p:nvSpPr>
          <p:spPr bwMode="auto">
            <a:xfrm>
              <a:off x="1259" y="1543"/>
              <a:ext cx="363"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0.49</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2" name="Rectangle 32"/>
            <p:cNvSpPr>
              <a:spLocks noChangeArrowheads="1"/>
            </p:cNvSpPr>
            <p:nvPr/>
          </p:nvSpPr>
          <p:spPr bwMode="auto">
            <a:xfrm>
              <a:off x="2141" y="1989"/>
              <a:ext cx="363"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0.37</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3" name="Rectangle 33"/>
            <p:cNvSpPr>
              <a:spLocks noChangeArrowheads="1"/>
            </p:cNvSpPr>
            <p:nvPr/>
          </p:nvSpPr>
          <p:spPr bwMode="auto">
            <a:xfrm>
              <a:off x="3024" y="2423"/>
              <a:ext cx="363"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0.26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4" name="Rectangle 34"/>
            <p:cNvSpPr>
              <a:spLocks noChangeArrowheads="1"/>
            </p:cNvSpPr>
            <p:nvPr/>
          </p:nvSpPr>
          <p:spPr bwMode="auto">
            <a:xfrm>
              <a:off x="3907" y="3113"/>
              <a:ext cx="364"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0.08</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5" name="Rectangle 35"/>
            <p:cNvSpPr>
              <a:spLocks noChangeArrowheads="1"/>
            </p:cNvSpPr>
            <p:nvPr/>
          </p:nvSpPr>
          <p:spPr bwMode="auto">
            <a:xfrm>
              <a:off x="4789" y="3223"/>
              <a:ext cx="363"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0.05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6" name="Rectangle 36"/>
            <p:cNvSpPr>
              <a:spLocks noChangeArrowheads="1"/>
            </p:cNvSpPr>
            <p:nvPr/>
          </p:nvSpPr>
          <p:spPr bwMode="auto">
            <a:xfrm>
              <a:off x="750" y="3537"/>
              <a:ext cx="154"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7" name="Rectangle 37"/>
            <p:cNvSpPr>
              <a:spLocks noChangeArrowheads="1"/>
            </p:cNvSpPr>
            <p:nvPr/>
          </p:nvSpPr>
          <p:spPr bwMode="auto">
            <a:xfrm>
              <a:off x="633" y="3159"/>
              <a:ext cx="287"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8" name="Rectangle 38"/>
            <p:cNvSpPr>
              <a:spLocks noChangeArrowheads="1"/>
            </p:cNvSpPr>
            <p:nvPr/>
          </p:nvSpPr>
          <p:spPr bwMode="auto">
            <a:xfrm>
              <a:off x="633" y="2781"/>
              <a:ext cx="287"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19" name="Rectangle 39"/>
            <p:cNvSpPr>
              <a:spLocks noChangeArrowheads="1"/>
            </p:cNvSpPr>
            <p:nvPr/>
          </p:nvSpPr>
          <p:spPr bwMode="auto">
            <a:xfrm>
              <a:off x="633" y="2404"/>
              <a:ext cx="287"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20" name="Rectangle 40"/>
            <p:cNvSpPr>
              <a:spLocks noChangeArrowheads="1"/>
            </p:cNvSpPr>
            <p:nvPr/>
          </p:nvSpPr>
          <p:spPr bwMode="auto">
            <a:xfrm>
              <a:off x="633" y="2026"/>
              <a:ext cx="287"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21" name="Rectangle 41"/>
            <p:cNvSpPr>
              <a:spLocks noChangeArrowheads="1"/>
            </p:cNvSpPr>
            <p:nvPr/>
          </p:nvSpPr>
          <p:spPr bwMode="auto">
            <a:xfrm>
              <a:off x="633" y="1648"/>
              <a:ext cx="287" cy="2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0.5</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2" name="Rectangle 42"/>
            <p:cNvSpPr>
              <a:spLocks noChangeArrowheads="1"/>
            </p:cNvSpPr>
            <p:nvPr/>
          </p:nvSpPr>
          <p:spPr bwMode="auto">
            <a:xfrm>
              <a:off x="633" y="1270"/>
              <a:ext cx="287"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Arial" pitchFamily="34" charset="0"/>
                  <a:cs typeface="Arial" pitchFamily="34" charset="0"/>
                </a:rPr>
                <a:t>0.6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6123" name="Rectangle 43"/>
            <p:cNvSpPr>
              <a:spLocks noChangeArrowheads="1"/>
            </p:cNvSpPr>
            <p:nvPr/>
          </p:nvSpPr>
          <p:spPr bwMode="auto">
            <a:xfrm>
              <a:off x="912" y="3698"/>
              <a:ext cx="1020" cy="3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Рыночные</a:t>
              </a:r>
            </a:p>
            <a:p>
              <a:pPr marL="0" marR="0" lvl="0" indent="0" algn="ctr" defTabSz="914400" rtl="0" eaLnBrk="1" fontAlgn="base" latinLnBrk="0" hangingPunct="1">
                <a:lnSpc>
                  <a:spcPct val="100000"/>
                </a:lnSpc>
                <a:spcBef>
                  <a:spcPct val="0"/>
                </a:spcBef>
                <a:spcAft>
                  <a:spcPct val="0"/>
                </a:spcAft>
                <a:buClrTx/>
                <a:buSzTx/>
                <a:buFontTx/>
                <a:buNone/>
                <a:tabLst/>
              </a:pPr>
              <a:r>
                <a:rPr lang="ru-RU" sz="1600" dirty="0" smtClean="0">
                  <a:solidFill>
                    <a:srgbClr val="000000"/>
                  </a:solidFill>
                  <a:latin typeface="Arial" pitchFamily="34" charset="0"/>
                  <a:cs typeface="Arial" pitchFamily="34" charset="0"/>
                </a:rPr>
                <a:t>механизмы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5" name="Rectangle 45"/>
            <p:cNvSpPr>
              <a:spLocks noChangeArrowheads="1"/>
            </p:cNvSpPr>
            <p:nvPr/>
          </p:nvSpPr>
          <p:spPr bwMode="auto">
            <a:xfrm>
              <a:off x="1770" y="3698"/>
              <a:ext cx="1092" cy="4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Государственное</a:t>
              </a:r>
            </a:p>
            <a:p>
              <a:pPr marL="0" marR="0" lvl="0" indent="0" algn="ctr" defTabSz="914400" rtl="0" eaLnBrk="1" fontAlgn="base" latinLnBrk="0" hangingPunct="1">
                <a:lnSpc>
                  <a:spcPct val="100000"/>
                </a:lnSpc>
                <a:spcBef>
                  <a:spcPct val="0"/>
                </a:spcBef>
                <a:spcAft>
                  <a:spcPct val="0"/>
                </a:spcAft>
                <a:buClrTx/>
                <a:buSzTx/>
                <a:buFontTx/>
                <a:buNone/>
                <a:tabLst/>
              </a:pPr>
              <a:r>
                <a:rPr lang="ru-RU" sz="1600" dirty="0" smtClean="0">
                  <a:solidFill>
                    <a:srgbClr val="000000"/>
                  </a:solidFill>
                  <a:latin typeface="Arial" pitchFamily="34" charset="0"/>
                  <a:cs typeface="Arial" pitchFamily="34" charset="0"/>
                </a:rPr>
                <a:t>управление </a:t>
              </a:r>
              <a:r>
                <a:rPr kumimoji="0" lang="ru-RU" sz="1600" b="0"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7" name="Rectangle 47"/>
            <p:cNvSpPr>
              <a:spLocks noChangeArrowheads="1"/>
            </p:cNvSpPr>
            <p:nvPr/>
          </p:nvSpPr>
          <p:spPr bwMode="auto">
            <a:xfrm>
              <a:off x="2694" y="3698"/>
              <a:ext cx="979" cy="3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 Бюджетные потолки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8" name="Rectangle 48"/>
            <p:cNvSpPr>
              <a:spLocks noChangeArrowheads="1"/>
            </p:cNvSpPr>
            <p:nvPr/>
          </p:nvSpPr>
          <p:spPr bwMode="auto">
            <a:xfrm>
              <a:off x="3620" y="3698"/>
              <a:ext cx="792" cy="31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Ограничение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 спроса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29" name="Rectangle 49"/>
            <p:cNvSpPr>
              <a:spLocks noChangeArrowheads="1"/>
            </p:cNvSpPr>
            <p:nvPr/>
          </p:nvSpPr>
          <p:spPr bwMode="auto">
            <a:xfrm>
              <a:off x="4452" y="3698"/>
              <a:ext cx="1259" cy="4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Ограничение  предложения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1" name="Rectangle 51"/>
            <p:cNvSpPr>
              <a:spLocks noChangeArrowheads="1"/>
            </p:cNvSpPr>
            <p:nvPr/>
          </p:nvSpPr>
          <p:spPr bwMode="auto">
            <a:xfrm>
              <a:off x="214" y="1890"/>
              <a:ext cx="174" cy="1290"/>
            </a:xfrm>
            <a:prstGeom prst="rect">
              <a:avLst/>
            </a:prstGeom>
            <a:noFill/>
            <a:ln w="9525">
              <a:noFill/>
              <a:miter lim="800000"/>
              <a:headEnd/>
              <a:tailEnd/>
            </a:ln>
          </p:spPr>
          <p:txBody>
            <a:bodyPr vert="vert270"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Доля от ВВП,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2" name="Rectangle 52"/>
            <p:cNvSpPr>
              <a:spLocks noChangeArrowheads="1"/>
            </p:cNvSpPr>
            <p:nvPr/>
          </p:nvSpPr>
          <p:spPr bwMode="auto">
            <a:xfrm>
              <a:off x="1050" y="1224"/>
              <a:ext cx="4710" cy="3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Среднее воздействие реформы на государственные расходы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на </a:t>
              </a:r>
              <a:r>
                <a:rPr lang="ru-RU" sz="1600" b="1" dirty="0" smtClean="0">
                  <a:solidFill>
                    <a:srgbClr val="000000"/>
                  </a:solidFill>
                  <a:latin typeface="Arial" pitchFamily="34"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cs typeface="Arial" pitchFamily="34" charset="0"/>
                </a:rPr>
                <a:t>здравоохранение,</a:t>
              </a:r>
              <a:r>
                <a:rPr kumimoji="0" lang="ru-RU" sz="1600" b="1" i="0" u="none" strike="noStrike" cap="none" normalizeH="0" dirty="0" smtClean="0">
                  <a:ln>
                    <a:noFill/>
                  </a:ln>
                  <a:solidFill>
                    <a:srgbClr val="000000"/>
                  </a:solidFill>
                  <a:effectLst/>
                  <a:latin typeface="Arial" pitchFamily="34" charset="0"/>
                  <a:cs typeface="Arial" pitchFamily="34" charset="0"/>
                </a:rPr>
                <a:t> </a:t>
              </a:r>
              <a:r>
                <a:rPr kumimoji="0" lang="ru-RU" sz="1600" b="1" i="0" u="none" strike="noStrike" cap="none" normalizeH="0" baseline="0" dirty="0" smtClean="0">
                  <a:ln>
                    <a:noFill/>
                  </a:ln>
                  <a:solidFill>
                    <a:srgbClr val="000000"/>
                  </a:solidFill>
                  <a:effectLst/>
                  <a:latin typeface="Arial" pitchFamily="34" charset="0"/>
                  <a:cs typeface="Arial" pitchFamily="34" charset="0"/>
                </a:rPr>
                <a:t>2030 г.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133" name="Rectangle 53"/>
            <p:cNvSpPr>
              <a:spLocks noChangeArrowheads="1"/>
            </p:cNvSpPr>
            <p:nvPr/>
          </p:nvSpPr>
          <p:spPr bwMode="auto">
            <a:xfrm>
              <a:off x="1872" y="1374"/>
              <a:ext cx="3888" cy="3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cs typeface="Arial" pitchFamily="34" charset="0"/>
                </a:rPr>
                <a:t>(снижение с учетом прогнозируемых показателей)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199" y="76200"/>
            <a:ext cx="8239125" cy="876300"/>
          </a:xfrm>
        </p:spPr>
        <p:txBody>
          <a:bodyPr/>
          <a:lstStyle/>
          <a:p>
            <a:pPr eaLnBrk="1" hangingPunct="1"/>
            <a:r>
              <a:rPr lang="en-US" dirty="0" smtClean="0"/>
              <a:t/>
            </a:r>
            <a:br>
              <a:rPr lang="en-US" dirty="0" smtClean="0"/>
            </a:br>
            <a:r>
              <a:rPr lang="en-US" dirty="0" smtClean="0"/>
              <a:t/>
            </a:r>
            <a:br>
              <a:rPr lang="en-US" dirty="0" smtClean="0"/>
            </a:br>
            <a:r>
              <a:rPr lang="ru-RU" dirty="0" smtClean="0"/>
              <a:t>Страны с переходной экономикой</a:t>
            </a:r>
            <a:endParaRPr lang="en-US" dirty="0" smtClean="0"/>
          </a:p>
        </p:txBody>
      </p:sp>
      <p:sp>
        <p:nvSpPr>
          <p:cNvPr id="3" name="Content Placeholder 2"/>
          <p:cNvSpPr>
            <a:spLocks noGrp="1"/>
          </p:cNvSpPr>
          <p:nvPr>
            <p:ph idx="1"/>
          </p:nvPr>
        </p:nvSpPr>
        <p:spPr>
          <a:xfrm>
            <a:off x="0" y="1304925"/>
            <a:ext cx="8867775" cy="5248275"/>
          </a:xfrm>
        </p:spPr>
        <p:txBody>
          <a:bodyPr/>
          <a:lstStyle/>
          <a:p>
            <a:pPr eaLnBrk="1" hangingPunct="1">
              <a:buFont typeface="Wingdings" pitchFamily="2" charset="2"/>
              <a:buChar char="q"/>
            </a:pPr>
            <a:r>
              <a:rPr lang="ru-RU" sz="2400" dirty="0" smtClean="0"/>
              <a:t>Многие страны</a:t>
            </a:r>
            <a:r>
              <a:rPr lang="en-US" sz="2400" dirty="0" smtClean="0"/>
              <a:t> (</a:t>
            </a:r>
            <a:r>
              <a:rPr lang="ru-RU" sz="2400" dirty="0" smtClean="0">
                <a:solidFill>
                  <a:srgbClr val="C00000"/>
                </a:solidFill>
              </a:rPr>
              <a:t>Эстония</a:t>
            </a:r>
            <a:r>
              <a:rPr lang="en-US" sz="2400" dirty="0" smtClean="0">
                <a:solidFill>
                  <a:srgbClr val="C00000"/>
                </a:solidFill>
              </a:rPr>
              <a:t>, </a:t>
            </a:r>
            <a:r>
              <a:rPr lang="ru-RU" sz="2400" dirty="0" smtClean="0">
                <a:solidFill>
                  <a:srgbClr val="C00000"/>
                </a:solidFill>
              </a:rPr>
              <a:t>Венгрия</a:t>
            </a:r>
            <a:r>
              <a:rPr lang="en-US" sz="2400" dirty="0" smtClean="0">
                <a:solidFill>
                  <a:srgbClr val="C00000"/>
                </a:solidFill>
              </a:rPr>
              <a:t>, </a:t>
            </a:r>
            <a:r>
              <a:rPr lang="ru-RU" sz="2400" dirty="0" smtClean="0">
                <a:solidFill>
                  <a:srgbClr val="C00000"/>
                </a:solidFill>
              </a:rPr>
              <a:t>Латвия</a:t>
            </a:r>
            <a:r>
              <a:rPr lang="en-US" sz="2400" dirty="0" smtClean="0">
                <a:solidFill>
                  <a:srgbClr val="C00000"/>
                </a:solidFill>
              </a:rPr>
              <a:t>, </a:t>
            </a:r>
            <a:r>
              <a:rPr lang="ru-RU" sz="2400" dirty="0" smtClean="0">
                <a:solidFill>
                  <a:srgbClr val="C00000"/>
                </a:solidFill>
              </a:rPr>
              <a:t>Россия и Украина</a:t>
            </a:r>
            <a:r>
              <a:rPr lang="en-US" sz="2400" dirty="0" smtClean="0"/>
              <a:t>) </a:t>
            </a:r>
            <a:r>
              <a:rPr lang="ru-RU" sz="2400" dirty="0" smtClean="0"/>
              <a:t>успешно сдерживают рост расходов на основе проводимых реформ, в частности, путем создания единого фонда медицинского страхования и глобального бюджета</a:t>
            </a:r>
            <a:endParaRPr lang="en-US" sz="2400" dirty="0" smtClean="0"/>
          </a:p>
          <a:p>
            <a:pPr eaLnBrk="1" hangingPunct="1">
              <a:buFont typeface="Wingdings" pitchFamily="2" charset="2"/>
              <a:buChar char="q"/>
            </a:pPr>
            <a:r>
              <a:rPr lang="ru-RU" sz="2400" i="1" dirty="0" smtClean="0">
                <a:solidFill>
                  <a:srgbClr val="0070C0"/>
                </a:solidFill>
              </a:rPr>
              <a:t>Существуют возможности для проведения дополнительных реформ на </a:t>
            </a:r>
            <a:r>
              <a:rPr lang="ru-RU" sz="2400" i="1" dirty="0" err="1" smtClean="0">
                <a:solidFill>
                  <a:srgbClr val="0070C0"/>
                </a:solidFill>
              </a:rPr>
              <a:t>микроуровне</a:t>
            </a:r>
            <a:r>
              <a:rPr lang="en-US" sz="2400" i="1" dirty="0" smtClean="0">
                <a:solidFill>
                  <a:srgbClr val="0070C0"/>
                </a:solidFill>
              </a:rPr>
              <a:t>, </a:t>
            </a:r>
            <a:r>
              <a:rPr lang="ru-RU" sz="2400" i="1" dirty="0" smtClean="0">
                <a:solidFill>
                  <a:srgbClr val="0070C0"/>
                </a:solidFill>
              </a:rPr>
              <a:t>например, </a:t>
            </a:r>
            <a:r>
              <a:rPr lang="en-US" sz="2400" i="1" dirty="0" smtClean="0">
                <a:solidFill>
                  <a:srgbClr val="0070C0"/>
                </a:solidFill>
              </a:rPr>
              <a:t> </a:t>
            </a:r>
            <a:r>
              <a:rPr lang="ru-RU" sz="2400" i="1" dirty="0" smtClean="0">
                <a:solidFill>
                  <a:srgbClr val="C00000"/>
                </a:solidFill>
              </a:rPr>
              <a:t>реформы оплаты медицинской помощи </a:t>
            </a:r>
            <a:r>
              <a:rPr lang="ru-RU" sz="2400" i="1" dirty="0" smtClean="0">
                <a:solidFill>
                  <a:srgbClr val="0070C0"/>
                </a:solidFill>
              </a:rPr>
              <a:t>в целях стимулирования более эффективного оказания услуг </a:t>
            </a:r>
            <a:r>
              <a:rPr lang="en-US" sz="2400" i="1" dirty="0" smtClean="0">
                <a:solidFill>
                  <a:srgbClr val="0070C0"/>
                </a:solidFill>
              </a:rPr>
              <a:t>(</a:t>
            </a:r>
            <a:r>
              <a:rPr lang="ru-RU" sz="2400" i="1" dirty="0" smtClean="0">
                <a:solidFill>
                  <a:srgbClr val="0070C0"/>
                </a:solidFill>
              </a:rPr>
              <a:t>профилактических и первичной медицинской помощи</a:t>
            </a:r>
            <a:r>
              <a:rPr lang="en-US" sz="2400" i="1" dirty="0" smtClean="0">
                <a:solidFill>
                  <a:srgbClr val="0070C0"/>
                </a:solidFill>
              </a:rPr>
              <a:t>)</a:t>
            </a:r>
          </a:p>
          <a:p>
            <a:pPr lvl="1" eaLnBrk="1" hangingPunct="1">
              <a:buFont typeface="Wingdings" pitchFamily="2" charset="2"/>
              <a:buChar char="q"/>
            </a:pPr>
            <a:r>
              <a:rPr lang="en-US" sz="2200" i="1" dirty="0" smtClean="0">
                <a:solidFill>
                  <a:srgbClr val="0070C0"/>
                </a:solidFill>
              </a:rPr>
              <a:t> </a:t>
            </a:r>
            <a:r>
              <a:rPr lang="ru-RU" sz="2200" b="1" i="1" dirty="0" smtClean="0">
                <a:solidFill>
                  <a:srgbClr val="C00000"/>
                </a:solidFill>
              </a:rPr>
              <a:t>Наиболее эффективное средство сокращения количества больничных коек и средней продолжительности пребывания в стационаре</a:t>
            </a:r>
            <a:endParaRPr lang="en-US" sz="2200" b="1" i="1" dirty="0" smtClean="0">
              <a:solidFill>
                <a:srgbClr val="C00000"/>
              </a:solidFill>
            </a:endParaRPr>
          </a:p>
          <a:p>
            <a:pPr eaLnBrk="1" hangingPunct="1">
              <a:buFont typeface="Wingdings" pitchFamily="2" charset="2"/>
              <a:buChar char="q"/>
            </a:pPr>
            <a:r>
              <a:rPr lang="ru-RU" sz="2400" i="1" dirty="0" smtClean="0"/>
              <a:t>Важное значение имеет также здоровый образ жизни</a:t>
            </a:r>
            <a:endParaRPr lang="en-US" sz="2400" i="1" dirty="0" smtClean="0"/>
          </a:p>
          <a:p>
            <a:pPr eaLnBrk="1" hangingPunct="1">
              <a:buFont typeface="Wingdings" pitchFamily="2" charset="2"/>
              <a:buChar char="q"/>
            </a:pPr>
            <a:endParaRPr lang="en-US" sz="2400" dirty="0" smtClean="0"/>
          </a:p>
        </p:txBody>
      </p:sp>
      <p:sp>
        <p:nvSpPr>
          <p:cNvPr id="35844" name="Slide Number Placeholder 3"/>
          <p:cNvSpPr>
            <a:spLocks noGrp="1"/>
          </p:cNvSpPr>
          <p:nvPr>
            <p:ph type="sldNum" sz="quarter" idx="12"/>
          </p:nvPr>
        </p:nvSpPr>
        <p:spPr>
          <a:noFill/>
        </p:spPr>
        <p:txBody>
          <a:bodyPr/>
          <a:lstStyle/>
          <a:p>
            <a:fld id="{92F76247-0907-488D-992E-5458CDBC26FF}" type="slidenum">
              <a:rPr lang="en-US" smtClean="0"/>
              <a:pPr/>
              <a:t>24</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a:xfrm>
            <a:off x="-152400" y="758825"/>
            <a:ext cx="9296400" cy="855663"/>
          </a:xfrm>
        </p:spPr>
        <p:txBody>
          <a:bodyPr/>
          <a:lstStyle/>
          <a:p>
            <a:r>
              <a:rPr lang="ru-RU" sz="3200" dirty="0" smtClean="0">
                <a:latin typeface="Book Antiqua" pitchFamily="18" charset="0"/>
              </a:rPr>
              <a:t> </a:t>
            </a:r>
            <a:r>
              <a:rPr lang="ru-RU" sz="2800" dirty="0" smtClean="0">
                <a:latin typeface="Book Antiqua" pitchFamily="18" charset="0"/>
              </a:rPr>
              <a:t>Доклад о состоянии здравоохранения в мире: </a:t>
            </a:r>
            <a:r>
              <a:rPr lang="en-US" sz="3600" dirty="0" smtClean="0">
                <a:latin typeface="Book Antiqua" pitchFamily="18" charset="0"/>
              </a:rPr>
              <a:t/>
            </a:r>
            <a:br>
              <a:rPr lang="en-US" sz="3600" dirty="0" smtClean="0">
                <a:latin typeface="Book Antiqua" pitchFamily="18" charset="0"/>
              </a:rPr>
            </a:br>
            <a:r>
              <a:rPr lang="ru-RU" sz="3600" dirty="0" smtClean="0">
                <a:latin typeface="Book Antiqua" pitchFamily="18" charset="0"/>
              </a:rPr>
              <a:t>Сколько можно сэкономить</a:t>
            </a:r>
            <a:r>
              <a:rPr lang="en-US" dirty="0" smtClean="0"/>
              <a:t>?</a:t>
            </a:r>
          </a:p>
        </p:txBody>
      </p:sp>
      <p:graphicFrame>
        <p:nvGraphicFramePr>
          <p:cNvPr id="39939" name="Content Placeholder 5"/>
          <p:cNvGraphicFramePr>
            <a:graphicFrameLocks noGrp="1"/>
          </p:cNvGraphicFramePr>
          <p:nvPr>
            <p:ph idx="1"/>
          </p:nvPr>
        </p:nvGraphicFramePr>
        <p:xfrm>
          <a:off x="520700" y="1995488"/>
          <a:ext cx="7977188" cy="4324350"/>
        </p:xfrm>
        <a:graphic>
          <a:graphicData uri="http://schemas.openxmlformats.org/presentationml/2006/ole">
            <mc:AlternateContent xmlns:mc="http://schemas.openxmlformats.org/markup-compatibility/2006">
              <mc:Choice xmlns:v="urn:schemas-microsoft-com:vml" Requires="v">
                <p:oleObj spid="_x0000_s111619" name="Worksheet" r:id="rId4" imgW="8258220" imgH="4476840" progId="Excel.Sheet.8">
                  <p:embed/>
                </p:oleObj>
              </mc:Choice>
              <mc:Fallback>
                <p:oleObj name="Worksheet" r:id="rId4" imgW="8258220" imgH="4476840" progId="Excel.Sheet.8">
                  <p:embed/>
                  <p:pic>
                    <p:nvPicPr>
                      <p:cNvPr id="0" name="Content Placeholder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 y="1995488"/>
                        <a:ext cx="7977188" cy="432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Slide Number Placeholder 2"/>
          <p:cNvSpPr>
            <a:spLocks noGrp="1"/>
          </p:cNvSpPr>
          <p:nvPr>
            <p:ph type="sldNum" sz="quarter" idx="12"/>
          </p:nvPr>
        </p:nvSpPr>
        <p:spPr>
          <a:noFill/>
        </p:spPr>
        <p:txBody>
          <a:bodyPr/>
          <a:lstStyle/>
          <a:p>
            <a:fld id="{0668BC1E-A3FF-4569-93CD-A13EDE121337}" type="slidenum">
              <a:rPr lang="en-US" smtClean="0"/>
              <a:pPr/>
              <a:t>25</a:t>
            </a:fld>
            <a:endParaRPr lang="en-US" smtClean="0"/>
          </a:p>
        </p:txBody>
      </p:sp>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11213" y="1917700"/>
            <a:ext cx="7772400" cy="1362075"/>
          </a:xfrm>
        </p:spPr>
        <p:txBody>
          <a:bodyPr/>
          <a:lstStyle/>
          <a:p>
            <a:pPr algn="ctr"/>
            <a:r>
              <a:rPr lang="ru-RU" cap="none" dirty="0" smtClean="0"/>
              <a:t>ФИНАНСИРОВАНИЕ ЗДРАВООХРАНЕНИЯ</a:t>
            </a:r>
            <a:endParaRPr lang="en-US" cap="none" dirty="0" smtClean="0"/>
          </a:p>
        </p:txBody>
      </p:sp>
      <p:sp>
        <p:nvSpPr>
          <p:cNvPr id="11268" name="Slide Number Placeholder 3"/>
          <p:cNvSpPr>
            <a:spLocks noGrp="1"/>
          </p:cNvSpPr>
          <p:nvPr>
            <p:ph type="sldNum" sz="quarter" idx="12"/>
          </p:nvPr>
        </p:nvSpPr>
        <p:spPr>
          <a:noFill/>
        </p:spPr>
        <p:txBody>
          <a:bodyPr/>
          <a:lstStyle/>
          <a:p>
            <a:fld id="{56AF0F64-DB2F-4FA3-A7B2-D7CCFF03090C}" type="slidenum">
              <a:rPr lang="en-US" smtClean="0"/>
              <a:pPr/>
              <a:t>26</a:t>
            </a:fld>
            <a:endParaRPr lang="en-US" smtClean="0"/>
          </a:p>
        </p:txBody>
      </p:sp>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09613" y="1854200"/>
            <a:ext cx="7772400" cy="1362075"/>
          </a:xfrm>
        </p:spPr>
        <p:txBody>
          <a:bodyPr/>
          <a:lstStyle/>
          <a:p>
            <a:pPr algn="ctr"/>
            <a:r>
              <a:rPr lang="en-US" sz="3600" cap="none" dirty="0" smtClean="0"/>
              <a:t>1) </a:t>
            </a:r>
            <a:r>
              <a:rPr lang="ru-RU" sz="2800" cap="none" dirty="0" smtClean="0"/>
              <a:t>РЕФОРМИРОВАНИЕ СИСТЕМ ОПЛАТЫ МЕДИЦИНСКИХ УСЛУГ </a:t>
            </a:r>
            <a:r>
              <a:rPr lang="en-US" sz="2800" cap="none" dirty="0" smtClean="0"/>
              <a:t> </a:t>
            </a:r>
          </a:p>
        </p:txBody>
      </p:sp>
      <p:sp>
        <p:nvSpPr>
          <p:cNvPr id="12292" name="Slide Number Placeholder 3"/>
          <p:cNvSpPr>
            <a:spLocks noGrp="1"/>
          </p:cNvSpPr>
          <p:nvPr>
            <p:ph type="sldNum" sz="quarter" idx="12"/>
          </p:nvPr>
        </p:nvSpPr>
        <p:spPr>
          <a:noFill/>
        </p:spPr>
        <p:txBody>
          <a:bodyPr/>
          <a:lstStyle/>
          <a:p>
            <a:fld id="{A91EE341-3661-4279-B340-A15D989ACFBD}" type="slidenum">
              <a:rPr lang="en-US" smtClean="0"/>
              <a:pPr/>
              <a:t>27</a:t>
            </a:fld>
            <a:endParaRPr lang="en-US" smtClean="0"/>
          </a:p>
        </p:txBody>
      </p:sp>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ru-RU" sz="3000" smtClean="0"/>
              <a:t>Зачем реформировать систему оплаты стационарной помощи </a:t>
            </a:r>
            <a:r>
              <a:rPr lang="en-US" sz="3000" smtClean="0"/>
              <a:t>?</a:t>
            </a:r>
          </a:p>
        </p:txBody>
      </p:sp>
      <p:sp>
        <p:nvSpPr>
          <p:cNvPr id="13315" name="Content Placeholder 5"/>
          <p:cNvSpPr>
            <a:spLocks noGrp="1"/>
          </p:cNvSpPr>
          <p:nvPr>
            <p:ph idx="1"/>
          </p:nvPr>
        </p:nvSpPr>
        <p:spPr>
          <a:xfrm>
            <a:off x="457200" y="1912938"/>
            <a:ext cx="8229600" cy="3887787"/>
          </a:xfrm>
        </p:spPr>
        <p:txBody>
          <a:bodyPr/>
          <a:lstStyle/>
          <a:p>
            <a:pPr>
              <a:spcAft>
                <a:spcPts val="600"/>
              </a:spcAft>
            </a:pPr>
            <a:r>
              <a:rPr lang="ru-RU" sz="2800" dirty="0" smtClean="0"/>
              <a:t>В целях введения общей «валюты» для</a:t>
            </a:r>
            <a:endParaRPr lang="en-US" sz="2800" dirty="0" smtClean="0"/>
          </a:p>
          <a:p>
            <a:pPr lvl="1">
              <a:spcAft>
                <a:spcPts val="600"/>
              </a:spcAft>
            </a:pPr>
            <a:r>
              <a:rPr lang="en-US" sz="2400" dirty="0" smtClean="0"/>
              <a:t> </a:t>
            </a:r>
            <a:r>
              <a:rPr lang="ru-RU" sz="2400" dirty="0" smtClean="0"/>
              <a:t>обеспечения прозрачности</a:t>
            </a:r>
            <a:r>
              <a:rPr lang="en-US" sz="2400" dirty="0" smtClean="0"/>
              <a:t> </a:t>
            </a:r>
            <a:r>
              <a:rPr lang="en-US" sz="2400" dirty="0" smtClean="0">
                <a:sym typeface="Wingdings" pitchFamily="2" charset="2"/>
              </a:rPr>
              <a:t> </a:t>
            </a:r>
            <a:r>
              <a:rPr lang="ru-RU" sz="2400" dirty="0" smtClean="0">
                <a:sym typeface="Wingdings" pitchFamily="2" charset="2"/>
              </a:rPr>
              <a:t>оценки результатов работы </a:t>
            </a:r>
            <a:r>
              <a:rPr lang="en-US" sz="2400" dirty="0" smtClean="0">
                <a:sym typeface="Wingdings" pitchFamily="2" charset="2"/>
              </a:rPr>
              <a:t>  </a:t>
            </a:r>
            <a:r>
              <a:rPr lang="ru-RU" sz="2400" dirty="0" smtClean="0"/>
              <a:t>сравнительного анализа экономической эффективности</a:t>
            </a:r>
            <a:r>
              <a:rPr lang="en-US" sz="2400" dirty="0" smtClean="0"/>
              <a:t>,</a:t>
            </a:r>
          </a:p>
          <a:p>
            <a:pPr lvl="1">
              <a:spcAft>
                <a:spcPts val="600"/>
              </a:spcAft>
            </a:pPr>
            <a:r>
              <a:rPr lang="en-US" sz="2400" dirty="0" smtClean="0"/>
              <a:t> </a:t>
            </a:r>
            <a:r>
              <a:rPr lang="ru-RU" sz="2400" dirty="0" smtClean="0"/>
              <a:t>распределения средств бюджета,</a:t>
            </a:r>
            <a:endParaRPr lang="en-US" sz="2400" dirty="0" smtClean="0"/>
          </a:p>
          <a:p>
            <a:pPr lvl="1">
              <a:spcAft>
                <a:spcPts val="600"/>
              </a:spcAft>
            </a:pPr>
            <a:r>
              <a:rPr lang="en-US" sz="2400" dirty="0" smtClean="0"/>
              <a:t> </a:t>
            </a:r>
            <a:r>
              <a:rPr lang="ru-RU" sz="2400" dirty="0" smtClean="0"/>
              <a:t>планирования мощности</a:t>
            </a:r>
            <a:r>
              <a:rPr lang="en-US" sz="2400" dirty="0" smtClean="0"/>
              <a:t>,</a:t>
            </a:r>
          </a:p>
          <a:p>
            <a:pPr lvl="1">
              <a:spcAft>
                <a:spcPts val="600"/>
              </a:spcAft>
            </a:pPr>
            <a:r>
              <a:rPr lang="en-US" sz="2400" dirty="0" smtClean="0"/>
              <a:t> </a:t>
            </a:r>
            <a:r>
              <a:rPr lang="ru-RU" sz="2400" dirty="0" smtClean="0"/>
              <a:t>оплаты</a:t>
            </a:r>
            <a:r>
              <a:rPr lang="en-US" sz="2400" dirty="0" smtClean="0"/>
              <a:t> (</a:t>
            </a:r>
            <a:r>
              <a:rPr lang="en-US" sz="2400" dirty="0" smtClean="0">
                <a:sym typeface="Wingdings" pitchFamily="2" charset="2"/>
              </a:rPr>
              <a:t> </a:t>
            </a:r>
            <a:r>
              <a:rPr lang="ru-RU" sz="2400" dirty="0" smtClean="0">
                <a:sym typeface="Wingdings" pitchFamily="2" charset="2"/>
              </a:rPr>
              <a:t>эффективность</a:t>
            </a:r>
            <a:r>
              <a:rPr lang="en-US" sz="2400" dirty="0" smtClean="0">
                <a:sym typeface="Wingdings" pitchFamily="2" charset="2"/>
              </a:rPr>
              <a:t>)</a:t>
            </a:r>
            <a:endParaRPr lang="en-US" sz="2400" dirty="0" smtClean="0"/>
          </a:p>
          <a:p>
            <a:endParaRPr lang="en-US" dirty="0" smtClean="0"/>
          </a:p>
        </p:txBody>
      </p:sp>
      <p:sp>
        <p:nvSpPr>
          <p:cNvPr id="13316" name="Slide Number Placeholder 3"/>
          <p:cNvSpPr>
            <a:spLocks noGrp="1"/>
          </p:cNvSpPr>
          <p:nvPr>
            <p:ph type="sldNum" sz="quarter" idx="12"/>
          </p:nvPr>
        </p:nvSpPr>
        <p:spPr>
          <a:noFill/>
        </p:spPr>
        <p:txBody>
          <a:bodyPr/>
          <a:lstStyle/>
          <a:p>
            <a:fld id="{C93951E3-E69E-4DAD-A375-BAC5D136CDF9}" type="slidenum">
              <a:rPr lang="en-US" smtClean="0"/>
              <a:pPr/>
              <a:t>28</a:t>
            </a:fld>
            <a:endParaRPr lang="en-US" smtClean="0"/>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0" y="585788"/>
            <a:ext cx="8915400" cy="1190625"/>
          </a:xfrm>
        </p:spPr>
        <p:txBody>
          <a:bodyPr/>
          <a:lstStyle/>
          <a:p>
            <a:r>
              <a:rPr lang="en-US" sz="2800" smtClean="0">
                <a:solidFill>
                  <a:srgbClr val="7575D1"/>
                </a:solidFill>
                <a:effectLst>
                  <a:outerShdw blurRad="38100" dist="38100" dir="2700000" algn="tl">
                    <a:srgbClr val="C0C0C0"/>
                  </a:outerShdw>
                </a:effectLst>
              </a:rPr>
              <a:t/>
            </a:r>
            <a:br>
              <a:rPr lang="en-US" sz="2800" smtClean="0">
                <a:solidFill>
                  <a:srgbClr val="7575D1"/>
                </a:solidFill>
                <a:effectLst>
                  <a:outerShdw blurRad="38100" dist="38100" dir="2700000" algn="tl">
                    <a:srgbClr val="C0C0C0"/>
                  </a:outerShdw>
                </a:effectLst>
              </a:rPr>
            </a:br>
            <a:r>
              <a:rPr lang="ru-RU" sz="2800" smtClean="0">
                <a:solidFill>
                  <a:srgbClr val="0070C0"/>
                </a:solidFill>
              </a:rPr>
              <a:t>Смешанные модели оплаты стационарной медицинской помощи в Европе </a:t>
            </a:r>
            <a:endParaRPr lang="en-US" sz="2800" smtClean="0">
              <a:solidFill>
                <a:srgbClr val="0070C0"/>
              </a:solidFill>
            </a:endParaRPr>
          </a:p>
        </p:txBody>
      </p:sp>
      <p:graphicFrame>
        <p:nvGraphicFramePr>
          <p:cNvPr id="14446" name="Group 110"/>
          <p:cNvGraphicFramePr>
            <a:graphicFrameLocks noGrp="1"/>
          </p:cNvGraphicFramePr>
          <p:nvPr/>
        </p:nvGraphicFramePr>
        <p:xfrm>
          <a:off x="228600" y="1828800"/>
          <a:ext cx="8724900" cy="4681728"/>
        </p:xfrm>
        <a:graphic>
          <a:graphicData uri="http://schemas.openxmlformats.org/drawingml/2006/table">
            <a:tbl>
              <a:tblPr/>
              <a:tblGrid>
                <a:gridCol w="1744663"/>
                <a:gridCol w="1744662"/>
                <a:gridCol w="1746250"/>
                <a:gridCol w="1744663"/>
                <a:gridCol w="1744662"/>
              </a:tblGrid>
              <a:tr h="847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Сметное финансирование </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КСГ/за пролеченный случай</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Глобальный бюджет</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Смешанная модель КСГ и глобальный бюджет</a:t>
                      </a:r>
                      <a:endParaRPr kumimoji="0" lang="en-US" sz="16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Дания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Англия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Финляндия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Ирландия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Норвегия</a:t>
                      </a:r>
                      <a:r>
                        <a:rPr kumimoji="0" lang="en-US" sz="1200" b="1" i="0" u="none" strike="noStrike" cap="none" normalizeH="0" baseline="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Швеция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Италия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Португалия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Испания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Австрия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Бельгия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Франция</a:t>
                      </a:r>
                      <a:r>
                        <a:rPr kumimoji="0" lang="en-US" sz="1200" b="1" i="0" u="none" strike="noStrike" cap="none" normalizeH="0" baseline="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cs typeface="Arial" charset="0"/>
                        </a:rPr>
                        <a:t>Германия</a:t>
                      </a:r>
                      <a:endParaRPr kumimoji="0" lang="en-US" sz="12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437" name="Slide Number Placeholder 5"/>
          <p:cNvSpPr>
            <a:spLocks noGrp="1"/>
          </p:cNvSpPr>
          <p:nvPr>
            <p:ph type="sldNum" sz="quarter" idx="12"/>
          </p:nvPr>
        </p:nvSpPr>
        <p:spPr>
          <a:noFill/>
        </p:spPr>
        <p:txBody>
          <a:bodyPr/>
          <a:lstStyle/>
          <a:p>
            <a:fld id="{93DE4F75-0D09-42B0-B14A-BB065B7AF658}" type="slidenum">
              <a:rPr lang="en-US" smtClean="0"/>
              <a:pPr/>
              <a:t>29</a:t>
            </a:fld>
            <a:endParaRPr lang="en-US" smtClean="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A2B89C3E-5F1F-4470-99DD-85520B76412B}" type="slidenum">
              <a:rPr lang="en-US" smtClean="0"/>
              <a:pPr/>
              <a:t>3</a:t>
            </a:fld>
            <a:endParaRPr lang="en-US" smtClean="0"/>
          </a:p>
        </p:txBody>
      </p:sp>
      <p:sp>
        <p:nvSpPr>
          <p:cNvPr id="7171" name="Rectangle 4"/>
          <p:cNvSpPr>
            <a:spLocks noChangeArrowheads="1"/>
          </p:cNvSpPr>
          <p:nvPr/>
        </p:nvSpPr>
        <p:spPr bwMode="auto">
          <a:xfrm>
            <a:off x="1120775" y="1228725"/>
            <a:ext cx="7452774" cy="5355312"/>
          </a:xfrm>
          <a:prstGeom prst="rect">
            <a:avLst/>
          </a:prstGeom>
          <a:noFill/>
          <a:ln w="9525">
            <a:noFill/>
            <a:miter lim="800000"/>
            <a:headEnd/>
            <a:tailEnd/>
          </a:ln>
        </p:spPr>
        <p:txBody>
          <a:bodyPr wrap="square">
            <a:spAutoFit/>
          </a:bodyPr>
          <a:lstStyle/>
          <a:p>
            <a:r>
              <a:rPr lang="en-US" dirty="0"/>
              <a:t>1) </a:t>
            </a:r>
            <a:r>
              <a:rPr lang="ru-RU" dirty="0"/>
              <a:t>Неудовлетворительные показатели состояния здоровья населения</a:t>
            </a:r>
            <a:endParaRPr lang="en-US" dirty="0"/>
          </a:p>
          <a:p>
            <a:endParaRPr lang="en-US" dirty="0"/>
          </a:p>
          <a:p>
            <a:r>
              <a:rPr lang="en-US" dirty="0"/>
              <a:t>2) </a:t>
            </a:r>
            <a:r>
              <a:rPr lang="ru-RU" dirty="0"/>
              <a:t>Почему показатели состояния здоровья населения</a:t>
            </a:r>
            <a:r>
              <a:rPr lang="en-US" dirty="0"/>
              <a:t> </a:t>
            </a:r>
            <a:r>
              <a:rPr lang="ru-RU" dirty="0"/>
              <a:t>столь неудовлетворительны</a:t>
            </a:r>
            <a:r>
              <a:rPr lang="en-US" dirty="0"/>
              <a:t>?</a:t>
            </a:r>
          </a:p>
          <a:p>
            <a:r>
              <a:rPr lang="en-US" dirty="0"/>
              <a:t> </a:t>
            </a:r>
          </a:p>
          <a:p>
            <a:r>
              <a:rPr lang="en-US" dirty="0"/>
              <a:t>3)  </a:t>
            </a:r>
            <a:r>
              <a:rPr lang="ru-RU" dirty="0"/>
              <a:t>Необходим переход к </a:t>
            </a:r>
            <a:r>
              <a:rPr lang="ru-RU" dirty="0" smtClean="0"/>
              <a:t>оказанию медицинской помощи с клинически доказанной эффективностью и экономически целесообразной</a:t>
            </a:r>
            <a:endParaRPr lang="en-US" dirty="0"/>
          </a:p>
          <a:p>
            <a:r>
              <a:rPr lang="en-US" dirty="0"/>
              <a:t> </a:t>
            </a:r>
          </a:p>
          <a:p>
            <a:r>
              <a:rPr lang="en-US" dirty="0"/>
              <a:t>4) </a:t>
            </a:r>
            <a:r>
              <a:rPr lang="ru-RU" dirty="0"/>
              <a:t>Для осуществления таких инициатив </a:t>
            </a:r>
            <a:r>
              <a:rPr lang="ru-RU" dirty="0" smtClean="0"/>
              <a:t>требуются инвестиции</a:t>
            </a:r>
            <a:endParaRPr lang="en-US" dirty="0"/>
          </a:p>
          <a:p>
            <a:endParaRPr lang="en-US" dirty="0"/>
          </a:p>
          <a:p>
            <a:r>
              <a:rPr lang="en-US" dirty="0"/>
              <a:t>5) </a:t>
            </a:r>
            <a:r>
              <a:rPr lang="ru-RU" dirty="0"/>
              <a:t>Настоятельно рекомендуется внедрять передовые подходы, практикуемые в разных странах мира, например, </a:t>
            </a:r>
            <a:r>
              <a:rPr lang="ru-RU" dirty="0" smtClean="0"/>
              <a:t>«финансовые стимулы»</a:t>
            </a:r>
            <a:r>
              <a:rPr lang="en-US" dirty="0" smtClean="0"/>
              <a:t> </a:t>
            </a:r>
            <a:r>
              <a:rPr lang="ru-RU" dirty="0"/>
              <a:t>для оптимизации использования ресурсов в целях повышения эффективности работы и обеспечения финансовой защиты</a:t>
            </a:r>
            <a:endParaRPr lang="en-US" dirty="0"/>
          </a:p>
          <a:p>
            <a:endParaRPr lang="en-US" dirty="0"/>
          </a:p>
          <a:p>
            <a:r>
              <a:rPr lang="en-US" dirty="0"/>
              <a:t>6) </a:t>
            </a:r>
            <a:r>
              <a:rPr lang="ru-RU" dirty="0"/>
              <a:t>Реструктуризация системы </a:t>
            </a:r>
            <a:r>
              <a:rPr lang="ru-RU" dirty="0" smtClean="0"/>
              <a:t>оказания медицинской помощи</a:t>
            </a:r>
            <a:endParaRPr lang="en-US" dirty="0"/>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0" y="274638"/>
            <a:ext cx="9144000" cy="1143000"/>
          </a:xfrm>
        </p:spPr>
        <p:txBody>
          <a:bodyPr/>
          <a:lstStyle/>
          <a:p>
            <a:pPr algn="l" eaLnBrk="1" hangingPunct="1"/>
            <a:r>
              <a:rPr lang="ru-RU" sz="2400" smtClean="0">
                <a:solidFill>
                  <a:srgbClr val="0070C0"/>
                </a:solidFill>
              </a:rPr>
              <a:t>Реформирование системы оплаты стационарной помощи в странах с переходной экономикой</a:t>
            </a:r>
            <a:br>
              <a:rPr lang="ru-RU" sz="2400" smtClean="0">
                <a:solidFill>
                  <a:srgbClr val="0070C0"/>
                </a:solidFill>
              </a:rPr>
            </a:br>
            <a:r>
              <a:rPr lang="ru-RU" sz="1200" b="0" smtClean="0">
                <a:solidFill>
                  <a:srgbClr val="0070C0"/>
                </a:solidFill>
              </a:rPr>
              <a:t>(нет; бюджет; КСГ и т.д.; гонорарный метод)</a:t>
            </a:r>
            <a:endParaRPr lang="en-US" sz="1200" b="0" smtClean="0">
              <a:solidFill>
                <a:srgbClr val="0070C0"/>
              </a:solidFill>
            </a:endParaRPr>
          </a:p>
        </p:txBody>
      </p:sp>
      <p:pic>
        <p:nvPicPr>
          <p:cNvPr id="15363" name="Picture 6"/>
          <p:cNvPicPr>
            <a:picLocks noChangeAspect="1" noChangeArrowheads="1"/>
          </p:cNvPicPr>
          <p:nvPr/>
        </p:nvPicPr>
        <p:blipFill>
          <a:blip r:embed="rId3" cstate="print"/>
          <a:srcRect/>
          <a:stretch>
            <a:fillRect/>
          </a:stretch>
        </p:blipFill>
        <p:spPr bwMode="auto">
          <a:xfrm>
            <a:off x="355600" y="1338263"/>
            <a:ext cx="8569325" cy="4789487"/>
          </a:xfrm>
          <a:prstGeom prst="rect">
            <a:avLst/>
          </a:prstGeom>
          <a:noFill/>
          <a:ln w="9525">
            <a:noFill/>
            <a:miter lim="800000"/>
            <a:headEnd/>
            <a:tailEnd/>
          </a:ln>
        </p:spPr>
      </p:pic>
      <p:sp>
        <p:nvSpPr>
          <p:cNvPr id="15364" name="TextBox 3"/>
          <p:cNvSpPr txBox="1">
            <a:spLocks noChangeArrowheads="1"/>
          </p:cNvSpPr>
          <p:nvPr/>
        </p:nvSpPr>
        <p:spPr bwMode="auto">
          <a:xfrm>
            <a:off x="1219200" y="6248400"/>
            <a:ext cx="7467600" cy="461963"/>
          </a:xfrm>
          <a:prstGeom prst="rect">
            <a:avLst/>
          </a:prstGeom>
          <a:noFill/>
          <a:ln w="9525">
            <a:noFill/>
            <a:miter lim="800000"/>
            <a:headEnd/>
            <a:tailEnd/>
          </a:ln>
        </p:spPr>
        <p:txBody>
          <a:bodyPr>
            <a:spAutoFit/>
          </a:bodyPr>
          <a:lstStyle/>
          <a:p>
            <a:r>
              <a:rPr lang="en-US" sz="1200"/>
              <a:t>Moreno-Serra R, Wagstaff A. (2010) System-wide impacts of hospital payment reforms: Evidence from Central and Eastern Europe and Central Asia. </a:t>
            </a:r>
            <a:r>
              <a:rPr lang="en-US" sz="1200" i="1"/>
              <a:t>Journal of Health Economics</a:t>
            </a:r>
            <a:r>
              <a:rPr lang="en-US" sz="1200"/>
              <a:t> V. 29 pp. 585–602</a:t>
            </a:r>
          </a:p>
        </p:txBody>
      </p:sp>
      <p:sp>
        <p:nvSpPr>
          <p:cNvPr id="15365" name="Slide Number Placeholder 4"/>
          <p:cNvSpPr>
            <a:spLocks noGrp="1"/>
          </p:cNvSpPr>
          <p:nvPr>
            <p:ph type="sldNum" sz="quarter" idx="12"/>
          </p:nvPr>
        </p:nvSpPr>
        <p:spPr>
          <a:noFill/>
        </p:spPr>
        <p:txBody>
          <a:bodyPr/>
          <a:lstStyle/>
          <a:p>
            <a:fld id="{5748F1BE-C314-4673-A34F-7E71E40CDD63}" type="slidenum">
              <a:rPr lang="en-US" smtClean="0"/>
              <a:pPr/>
              <a:t>30</a:t>
            </a:fld>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46" name="Group 62"/>
          <p:cNvGraphicFramePr>
            <a:graphicFrameLocks noGrp="1"/>
          </p:cNvGraphicFramePr>
          <p:nvPr/>
        </p:nvGraphicFramePr>
        <p:xfrm>
          <a:off x="1905000" y="1992313"/>
          <a:ext cx="6858000" cy="3199575"/>
        </p:xfrm>
        <a:graphic>
          <a:graphicData uri="http://schemas.openxmlformats.org/drawingml/2006/table">
            <a:tbl>
              <a:tblPr/>
              <a:tblGrid>
                <a:gridCol w="1109663"/>
                <a:gridCol w="3084512"/>
                <a:gridCol w="1136650"/>
                <a:gridCol w="1527175"/>
              </a:tblGrid>
              <a:tr h="2984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Страна</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Times New Roman" pitchFamily="18" charset="0"/>
                          <a:cs typeface="Times New Roman" pitchFamily="18" charset="0"/>
                        </a:rPr>
                        <a:t>Публикация </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Объемы помощи </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Times New Roman" pitchFamily="18" charset="0"/>
                        </a:rPr>
                        <a:t>СППС</a:t>
                      </a:r>
                      <a:endParaRPr kumimoji="0" lang="en-GB"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Times New Roman" pitchFamily="18" charset="0"/>
                          <a:cs typeface="Times New Roman" pitchFamily="18" charset="0"/>
                        </a:rPr>
                        <a:t>США</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US Congress - Office of Technology Assessment, 1985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Guterman et al., 1988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781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Davis and Rhodes, 1988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Kahn et al., 1990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Manton et al., 1993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Muller, 1993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Times New Roman" pitchFamily="18" charset="0"/>
                          <a:cs typeface="Times New Roman" pitchFamily="18" charset="0"/>
                        </a:rPr>
                        <a:t>Rosenberg and Browne, 2001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8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434" name="Titel 1"/>
          <p:cNvSpPr>
            <a:spLocks noGrp="1"/>
          </p:cNvSpPr>
          <p:nvPr>
            <p:ph type="title"/>
          </p:nvPr>
        </p:nvSpPr>
        <p:spPr>
          <a:xfrm>
            <a:off x="0" y="754063"/>
            <a:ext cx="9144000" cy="1001712"/>
          </a:xfrm>
        </p:spPr>
        <p:txBody>
          <a:bodyPr anchor="t"/>
          <a:lstStyle/>
          <a:p>
            <a:r>
              <a:rPr lang="ru-RU" sz="2000" dirty="0" smtClean="0"/>
              <a:t>Эмпирические данные </a:t>
            </a:r>
            <a:r>
              <a:rPr lang="de-DE" sz="2000" dirty="0" smtClean="0"/>
              <a:t>(1): </a:t>
            </a:r>
            <a:br>
              <a:rPr lang="de-DE" sz="2000" dirty="0" smtClean="0"/>
            </a:br>
            <a:r>
              <a:rPr lang="ru-RU" sz="2000" dirty="0" smtClean="0"/>
              <a:t>объемы помощи и средняя продолжительность пребывания в стационаре при оплаты на основе КСГ</a:t>
            </a:r>
            <a:endParaRPr lang="de-DE" sz="2000" dirty="0" smtClean="0"/>
          </a:p>
        </p:txBody>
      </p:sp>
      <p:sp>
        <p:nvSpPr>
          <p:cNvPr id="7" name="Gleichschenkliges Dreieck 6"/>
          <p:cNvSpPr/>
          <p:nvPr/>
        </p:nvSpPr>
        <p:spPr>
          <a:xfrm>
            <a:off x="26988" y="2667000"/>
            <a:ext cx="1801812" cy="1447800"/>
          </a:xfrm>
          <a:prstGeom prst="triangle">
            <a:avLst>
              <a:gd name="adj" fmla="val 5004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DE"/>
          </a:p>
        </p:txBody>
      </p:sp>
      <p:sp>
        <p:nvSpPr>
          <p:cNvPr id="16436" name="Text Box 3"/>
          <p:cNvSpPr txBox="1">
            <a:spLocks noChangeArrowheads="1"/>
          </p:cNvSpPr>
          <p:nvPr/>
        </p:nvSpPr>
        <p:spPr bwMode="auto">
          <a:xfrm>
            <a:off x="331788" y="3430588"/>
            <a:ext cx="1208087" cy="396875"/>
          </a:xfrm>
          <a:prstGeom prst="rect">
            <a:avLst/>
          </a:prstGeom>
          <a:noFill/>
          <a:ln w="9525" algn="ctr">
            <a:noFill/>
            <a:miter lim="800000"/>
            <a:headEnd/>
            <a:tailEnd/>
          </a:ln>
        </p:spPr>
        <p:txBody>
          <a:bodyPr lIns="92075" tIns="46038" rIns="92075" bIns="46038">
            <a:spAutoFit/>
          </a:bodyPr>
          <a:lstStyle/>
          <a:p>
            <a:pPr algn="ctr">
              <a:lnSpc>
                <a:spcPts val="2400"/>
              </a:lnSpc>
            </a:pPr>
            <a:r>
              <a:rPr lang="ru-RU">
                <a:solidFill>
                  <a:schemeClr val="bg1"/>
                </a:solidFill>
              </a:rPr>
              <a:t>США</a:t>
            </a:r>
            <a:r>
              <a:rPr lang="de-DE">
                <a:solidFill>
                  <a:schemeClr val="bg1"/>
                </a:solidFill>
              </a:rPr>
              <a:t> </a:t>
            </a:r>
          </a:p>
        </p:txBody>
      </p:sp>
      <p:sp>
        <p:nvSpPr>
          <p:cNvPr id="16437" name="Foliennummernplatzhalter 3"/>
          <p:cNvSpPr>
            <a:spLocks noGrp="1"/>
          </p:cNvSpPr>
          <p:nvPr>
            <p:ph type="sldNum" sz="quarter" idx="12"/>
          </p:nvPr>
        </p:nvSpPr>
        <p:spPr>
          <a:noFill/>
        </p:spPr>
        <p:txBody>
          <a:bodyPr/>
          <a:lstStyle/>
          <a:p>
            <a:fld id="{DB790A02-789A-4424-B878-1DB0C1F0FD67}" type="slidenum">
              <a:rPr lang="en-GB" smtClean="0"/>
              <a:pPr/>
              <a:t>31</a:t>
            </a:fld>
            <a:endParaRPr lang="en-GB" smtClean="0"/>
          </a:p>
        </p:txBody>
      </p:sp>
      <p:sp>
        <p:nvSpPr>
          <p:cNvPr id="16438" name="Fußzeilenplatzhalter 2"/>
          <p:cNvSpPr>
            <a:spLocks noGrp="1"/>
          </p:cNvSpPr>
          <p:nvPr>
            <p:ph type="ftr" sz="quarter" idx="11"/>
          </p:nvPr>
        </p:nvSpPr>
        <p:spPr>
          <a:xfrm>
            <a:off x="1214438" y="6578600"/>
            <a:ext cx="7151687" cy="279400"/>
          </a:xfrm>
          <a:noFill/>
        </p:spPr>
        <p:txBody>
          <a:bodyPr/>
          <a:lstStyle/>
          <a:p>
            <a:r>
              <a:rPr lang="en-US" smtClean="0"/>
              <a:t>DRGs in Europe: Moving towards transparency, efficiency and quality in hospitals</a:t>
            </a:r>
            <a:endParaRPr lang="en-GB" smtClean="0"/>
          </a:p>
        </p:txBody>
      </p:sp>
      <p:sp>
        <p:nvSpPr>
          <p:cNvPr id="16439" name="Datumsplatzhalter 1"/>
          <p:cNvSpPr>
            <a:spLocks noGrp="1"/>
          </p:cNvSpPr>
          <p:nvPr>
            <p:ph type="dt" sz="quarter" idx="10"/>
          </p:nvPr>
        </p:nvSpPr>
        <p:spPr>
          <a:xfrm>
            <a:off x="323850" y="6572250"/>
            <a:ext cx="1685925" cy="238125"/>
          </a:xfrm>
          <a:noFill/>
        </p:spPr>
        <p:txBody>
          <a:bodyPr/>
          <a:lstStyle/>
          <a:p>
            <a:r>
              <a:rPr lang="de-DE" smtClean="0"/>
              <a:t>Busse, 2011: </a:t>
            </a:r>
            <a:endParaRPr lang="en-GB"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7" name="Group 109"/>
          <p:cNvGraphicFramePr>
            <a:graphicFrameLocks noGrp="1"/>
          </p:cNvGraphicFramePr>
          <p:nvPr/>
        </p:nvGraphicFramePr>
        <p:xfrm>
          <a:off x="1992313" y="806450"/>
          <a:ext cx="6999287" cy="6004815"/>
        </p:xfrm>
        <a:graphic>
          <a:graphicData uri="http://schemas.openxmlformats.org/drawingml/2006/table">
            <a:tbl>
              <a:tblPr/>
              <a:tblGrid>
                <a:gridCol w="1662112"/>
                <a:gridCol w="2779713"/>
                <a:gridCol w="1211262"/>
                <a:gridCol w="1346200"/>
              </a:tblGrid>
              <a:tr h="2825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Страна</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Публикация </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Объемы помощи</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cs typeface="Times New Roman" pitchFamily="18" charset="0"/>
                        </a:rPr>
                        <a:t>СППС</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22263">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Швеция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начало</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1990</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-х годов</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Anell,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Kastberg and Siverbo,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Италия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1995</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Louis et al., 1999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Ettelt et al., 2006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Испания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1996</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Ellis/ Vidal-Fernández,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row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Норвегия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1997</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Biørn et al., 2003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Kjerstad, 2003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Hagen et al., 2006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Magnussen et al.,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Австрия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1997</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Theurl and Winner,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Дания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2002</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Street et al.,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Германия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2003</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Böcking et al.,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Schreyögg et al., 2005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Hensen et al., 2008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282575">
                <a:tc row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Англия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2003/4</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Farrar et al., 2007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Audit Commission, 2008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Farrar et al., 2009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7030A0"/>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Франция</a:t>
                      </a: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 2004/5</a:t>
                      </a: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 гг.</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chemeClr val="tx1"/>
                          </a:solidFill>
                          <a:effectLst/>
                          <a:latin typeface="Times New Roman" pitchFamily="18" charset="0"/>
                          <a:cs typeface="Times New Roman" pitchFamily="18" charset="0"/>
                        </a:rPr>
                        <a:t>Or, 2009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600" b="0" i="0" u="none" strike="noStrike" cap="none" normalizeH="0" baseline="0" smtClean="0">
                          <a:ln>
                            <a:noFill/>
                          </a:ln>
                          <a:solidFill>
                            <a:srgbClr val="F79646"/>
                          </a:solidFill>
                          <a:effectLst/>
                          <a:latin typeface="Times New Roman" pitchFamily="18" charset="0"/>
                          <a:cs typeface="Times New Roman" pitchFamily="18" charset="0"/>
                        </a:rPr>
                        <a:t>▲</a:t>
                      </a:r>
                      <a:endParaRPr kumimoji="0" lang="en-GB"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Gleichschenkliges Dreieck 5"/>
          <p:cNvSpPr>
            <a:spLocks noChangeArrowheads="1"/>
          </p:cNvSpPr>
          <p:nvPr/>
        </p:nvSpPr>
        <p:spPr bwMode="auto">
          <a:xfrm rot="10800000">
            <a:off x="0" y="2398713"/>
            <a:ext cx="1676400" cy="2133600"/>
          </a:xfrm>
          <a:prstGeom prst="triangle">
            <a:avLst>
              <a:gd name="adj" fmla="val 50000"/>
            </a:avLst>
          </a:prstGeom>
          <a:solidFill>
            <a:srgbClr val="002060"/>
          </a:solidFill>
          <a:ln w="25400" algn="ctr">
            <a:solidFill>
              <a:srgbClr val="002060"/>
            </a:solidFill>
            <a:miter lim="800000"/>
            <a:headEnd/>
            <a:tailEnd/>
          </a:ln>
        </p:spPr>
        <p:txBody>
          <a:bodyPr rot="10800000" anchor="ctr"/>
          <a:lstStyle/>
          <a:p>
            <a:pPr>
              <a:defRPr/>
            </a:pPr>
            <a:endParaRPr lang="de-DE" dirty="0">
              <a:solidFill>
                <a:schemeClr val="lt1"/>
              </a:solidFill>
              <a:latin typeface="+mn-lt"/>
              <a:cs typeface="+mn-cs"/>
            </a:endParaRPr>
          </a:p>
        </p:txBody>
      </p:sp>
      <p:sp>
        <p:nvSpPr>
          <p:cNvPr id="17505" name="Text Box 3"/>
          <p:cNvSpPr txBox="1">
            <a:spLocks noChangeArrowheads="1"/>
          </p:cNvSpPr>
          <p:nvPr/>
        </p:nvSpPr>
        <p:spPr bwMode="auto">
          <a:xfrm>
            <a:off x="0" y="2306638"/>
            <a:ext cx="1579563" cy="1616075"/>
          </a:xfrm>
          <a:prstGeom prst="rect">
            <a:avLst/>
          </a:prstGeom>
          <a:noFill/>
          <a:ln w="9525" algn="ctr">
            <a:noFill/>
            <a:miter lim="800000"/>
            <a:headEnd/>
            <a:tailEnd/>
          </a:ln>
        </p:spPr>
        <p:txBody>
          <a:bodyPr lIns="92075" tIns="46038" rIns="92075" bIns="46038">
            <a:spAutoFit/>
          </a:bodyPr>
          <a:lstStyle/>
          <a:p>
            <a:pPr algn="ctr">
              <a:lnSpc>
                <a:spcPts val="2400"/>
              </a:lnSpc>
            </a:pPr>
            <a:r>
              <a:rPr lang="ru-RU">
                <a:solidFill>
                  <a:schemeClr val="bg1"/>
                </a:solidFill>
              </a:rPr>
              <a:t>Европейские страны</a:t>
            </a:r>
            <a:r>
              <a:rPr lang="de-DE">
                <a:solidFill>
                  <a:schemeClr val="bg1"/>
                </a:solidFill>
              </a:rPr>
              <a:t> </a:t>
            </a:r>
            <a:br>
              <a:rPr lang="de-DE">
                <a:solidFill>
                  <a:schemeClr val="bg1"/>
                </a:solidFill>
              </a:rPr>
            </a:br>
            <a:r>
              <a:rPr lang="de-DE">
                <a:solidFill>
                  <a:schemeClr val="bg1"/>
                </a:solidFill>
              </a:rPr>
              <a:t>1990</a:t>
            </a:r>
            <a:r>
              <a:rPr lang="ru-RU">
                <a:solidFill>
                  <a:schemeClr val="bg1"/>
                </a:solidFill>
              </a:rPr>
              <a:t>-е</a:t>
            </a:r>
            <a:r>
              <a:rPr lang="de-DE">
                <a:solidFill>
                  <a:schemeClr val="bg1"/>
                </a:solidFill>
              </a:rPr>
              <a:t>/</a:t>
            </a:r>
            <a:br>
              <a:rPr lang="de-DE">
                <a:solidFill>
                  <a:schemeClr val="bg1"/>
                </a:solidFill>
              </a:rPr>
            </a:br>
            <a:r>
              <a:rPr lang="de-DE">
                <a:solidFill>
                  <a:schemeClr val="bg1"/>
                </a:solidFill>
              </a:rPr>
              <a:t>2000</a:t>
            </a:r>
            <a:r>
              <a:rPr lang="ru-RU">
                <a:solidFill>
                  <a:schemeClr val="bg1"/>
                </a:solidFill>
              </a:rPr>
              <a:t>-е</a:t>
            </a:r>
          </a:p>
          <a:p>
            <a:pPr algn="ctr">
              <a:lnSpc>
                <a:spcPts val="2400"/>
              </a:lnSpc>
            </a:pPr>
            <a:r>
              <a:rPr lang="ru-RU">
                <a:solidFill>
                  <a:schemeClr val="bg1"/>
                </a:solidFill>
              </a:rPr>
              <a:t> гг.</a:t>
            </a:r>
            <a:endParaRPr lang="de-DE">
              <a:solidFill>
                <a:schemeClr val="bg1"/>
              </a:solidFill>
            </a:endParaRPr>
          </a:p>
        </p:txBody>
      </p:sp>
      <p:sp>
        <p:nvSpPr>
          <p:cNvPr id="17506" name="Titel 1"/>
          <p:cNvSpPr>
            <a:spLocks noGrp="1"/>
          </p:cNvSpPr>
          <p:nvPr>
            <p:ph type="title"/>
          </p:nvPr>
        </p:nvSpPr>
        <p:spPr>
          <a:xfrm>
            <a:off x="433388" y="188913"/>
            <a:ext cx="7810500" cy="539750"/>
          </a:xfrm>
        </p:spPr>
        <p:txBody>
          <a:bodyPr anchor="t"/>
          <a:lstStyle/>
          <a:p>
            <a:r>
              <a:rPr lang="ru-RU" sz="2800" smtClean="0">
                <a:solidFill>
                  <a:schemeClr val="bg1"/>
                </a:solidFill>
              </a:rPr>
              <a:t>Эмпирические данные </a:t>
            </a:r>
            <a:r>
              <a:rPr lang="de-DE" sz="2800" smtClean="0">
                <a:solidFill>
                  <a:schemeClr val="bg1"/>
                </a:solidFill>
              </a:rPr>
              <a:t>(2)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ru-RU" smtClean="0"/>
              <a:t>Прочие воздействия</a:t>
            </a:r>
            <a:endParaRPr lang="en-US" smtClean="0"/>
          </a:p>
        </p:txBody>
      </p:sp>
      <p:sp>
        <p:nvSpPr>
          <p:cNvPr id="18435" name="Content Placeholder 4"/>
          <p:cNvSpPr>
            <a:spLocks noGrp="1"/>
          </p:cNvSpPr>
          <p:nvPr>
            <p:ph idx="1"/>
          </p:nvPr>
        </p:nvSpPr>
        <p:spPr>
          <a:xfrm>
            <a:off x="390525" y="1595438"/>
            <a:ext cx="8229600" cy="5262562"/>
          </a:xfrm>
        </p:spPr>
        <p:txBody>
          <a:bodyPr/>
          <a:lstStyle/>
          <a:p>
            <a:pPr eaLnBrk="1" hangingPunct="1">
              <a:lnSpc>
                <a:spcPct val="80000"/>
              </a:lnSpc>
              <a:spcBef>
                <a:spcPct val="0"/>
              </a:spcBef>
              <a:spcAft>
                <a:spcPct val="50000"/>
              </a:spcAft>
            </a:pPr>
            <a:r>
              <a:rPr lang="ru-RU" sz="2000" i="1" dirty="0" smtClean="0"/>
              <a:t>Рационализация системы предоставления медпомощи</a:t>
            </a:r>
            <a:r>
              <a:rPr lang="en-US" sz="2000" dirty="0" smtClean="0">
                <a:latin typeface="Calibri" pitchFamily="34" charset="0"/>
              </a:rPr>
              <a:t>—</a:t>
            </a:r>
            <a:r>
              <a:rPr lang="ru-RU" sz="2000" dirty="0" smtClean="0"/>
              <a:t>сокращение коечной мощности (количества коек) на</a:t>
            </a:r>
            <a:r>
              <a:rPr lang="en-US" sz="2000" dirty="0" smtClean="0">
                <a:latin typeface="Calibri" pitchFamily="34" charset="0"/>
              </a:rPr>
              <a:t> 20-40% (</a:t>
            </a:r>
            <a:r>
              <a:rPr lang="ru-RU" sz="2000" dirty="0" smtClean="0"/>
              <a:t>например, в Венгрии, Кыргызстане</a:t>
            </a:r>
            <a:r>
              <a:rPr lang="en-US" sz="2000" dirty="0" smtClean="0">
                <a:latin typeface="Calibri" pitchFamily="34" charset="0"/>
              </a:rPr>
              <a:t>);</a:t>
            </a:r>
          </a:p>
          <a:p>
            <a:pPr eaLnBrk="1" hangingPunct="1">
              <a:lnSpc>
                <a:spcPct val="80000"/>
              </a:lnSpc>
              <a:spcBef>
                <a:spcPct val="0"/>
              </a:spcBef>
              <a:spcAft>
                <a:spcPct val="50000"/>
              </a:spcAft>
            </a:pPr>
            <a:r>
              <a:rPr lang="ru-RU" sz="2000" i="1" dirty="0" smtClean="0"/>
              <a:t>Повышение </a:t>
            </a:r>
            <a:r>
              <a:rPr lang="en-US" sz="2000" i="1" dirty="0" smtClean="0">
                <a:latin typeface="Calibri" pitchFamily="34" charset="0"/>
              </a:rPr>
              <a:t> </a:t>
            </a:r>
            <a:r>
              <a:rPr lang="ru-RU" sz="2000" i="1" dirty="0" smtClean="0">
                <a:latin typeface="Calibri" pitchFamily="34" charset="0"/>
              </a:rPr>
              <a:t>структурной</a:t>
            </a:r>
            <a:r>
              <a:rPr lang="ru-RU" sz="2000" i="1" dirty="0" smtClean="0"/>
              <a:t> эффективности системы здравоохранения </a:t>
            </a:r>
            <a:r>
              <a:rPr lang="en-US" sz="2000" i="1" dirty="0" smtClean="0">
                <a:latin typeface="Calibri" pitchFamily="34" charset="0"/>
              </a:rPr>
              <a:t> -</a:t>
            </a:r>
            <a:r>
              <a:rPr lang="en-US" sz="2000" dirty="0" smtClean="0">
                <a:latin typeface="Calibri" pitchFamily="34" charset="0"/>
              </a:rPr>
              <a:t>-</a:t>
            </a:r>
            <a:r>
              <a:rPr lang="ru-RU" sz="2000" dirty="0" smtClean="0"/>
              <a:t>долю расходов здравоохранения на ПМСП часто со временем можно удвоить, увеличивая  их каждый год на </a:t>
            </a:r>
            <a:r>
              <a:rPr lang="en-US" sz="2000" dirty="0" smtClean="0">
                <a:latin typeface="Calibri" pitchFamily="34" charset="0"/>
              </a:rPr>
              <a:t>15 </a:t>
            </a:r>
            <a:r>
              <a:rPr lang="ru-RU" sz="2000" dirty="0" smtClean="0"/>
              <a:t>-</a:t>
            </a:r>
            <a:r>
              <a:rPr lang="en-US" sz="2000" dirty="0" smtClean="0">
                <a:latin typeface="Calibri" pitchFamily="34" charset="0"/>
              </a:rPr>
              <a:t> 38% (</a:t>
            </a:r>
            <a:r>
              <a:rPr lang="ru-RU" sz="2000" dirty="0" smtClean="0"/>
              <a:t>Словения</a:t>
            </a:r>
            <a:r>
              <a:rPr lang="en-US" sz="2000" dirty="0" smtClean="0">
                <a:latin typeface="Calibri" pitchFamily="34" charset="0"/>
              </a:rPr>
              <a:t>, </a:t>
            </a:r>
            <a:r>
              <a:rPr lang="ru-RU" sz="2000" dirty="0" smtClean="0"/>
              <a:t>Венгрия</a:t>
            </a:r>
            <a:r>
              <a:rPr lang="en-US" sz="2000" dirty="0" smtClean="0">
                <a:latin typeface="Calibri" pitchFamily="34" charset="0"/>
              </a:rPr>
              <a:t>,</a:t>
            </a:r>
            <a:r>
              <a:rPr lang="ru-RU" sz="2000" dirty="0" smtClean="0"/>
              <a:t> Кыргызстан</a:t>
            </a:r>
            <a:r>
              <a:rPr lang="en-US" sz="2000" dirty="0" smtClean="0">
                <a:latin typeface="Calibri" pitchFamily="34" charset="0"/>
              </a:rPr>
              <a:t>);</a:t>
            </a:r>
          </a:p>
          <a:p>
            <a:pPr eaLnBrk="1" hangingPunct="1">
              <a:lnSpc>
                <a:spcPct val="80000"/>
              </a:lnSpc>
              <a:spcBef>
                <a:spcPct val="0"/>
              </a:spcBef>
              <a:spcAft>
                <a:spcPct val="50000"/>
              </a:spcAft>
            </a:pPr>
            <a:r>
              <a:rPr lang="ru-RU" sz="2000" i="1" dirty="0" smtClean="0"/>
              <a:t>Повышение технической эффективности  больниц</a:t>
            </a:r>
            <a:r>
              <a:rPr lang="en-US" sz="2000" dirty="0" smtClean="0">
                <a:latin typeface="Calibri" pitchFamily="34" charset="0"/>
              </a:rPr>
              <a:t>—</a:t>
            </a:r>
            <a:r>
              <a:rPr lang="ru-RU" sz="2000" dirty="0" smtClean="0"/>
              <a:t>сокращение продолжительности пребывания в стационаре и сокращение объемов ненужной деятельности на </a:t>
            </a:r>
            <a:r>
              <a:rPr lang="en-US" sz="2000" dirty="0" smtClean="0">
                <a:latin typeface="Calibri" pitchFamily="34" charset="0"/>
              </a:rPr>
              <a:t>10-20%;</a:t>
            </a:r>
          </a:p>
          <a:p>
            <a:pPr eaLnBrk="1" hangingPunct="1">
              <a:lnSpc>
                <a:spcPct val="80000"/>
              </a:lnSpc>
              <a:spcBef>
                <a:spcPct val="0"/>
              </a:spcBef>
              <a:spcAft>
                <a:spcPct val="50000"/>
              </a:spcAft>
            </a:pPr>
            <a:r>
              <a:rPr lang="ru-RU" sz="2000" i="1" dirty="0" smtClean="0"/>
              <a:t>Совершенствование системы предоставления услуг </a:t>
            </a:r>
            <a:r>
              <a:rPr lang="en-US" sz="2000" i="1" dirty="0" smtClean="0">
                <a:latin typeface="Calibri" pitchFamily="34" charset="0"/>
              </a:rPr>
              <a:t> </a:t>
            </a:r>
            <a:r>
              <a:rPr lang="ru-RU" sz="2000" i="1" dirty="0" smtClean="0"/>
              <a:t>и повышение качества</a:t>
            </a:r>
            <a:r>
              <a:rPr lang="en-US" sz="2000" dirty="0" smtClean="0">
                <a:latin typeface="Calibri" pitchFamily="34" charset="0"/>
              </a:rPr>
              <a:t>—</a:t>
            </a:r>
            <a:r>
              <a:rPr lang="ru-RU" sz="2000" dirty="0" smtClean="0"/>
              <a:t>например</a:t>
            </a:r>
            <a:r>
              <a:rPr lang="en-US" sz="2000" dirty="0" smtClean="0">
                <a:latin typeface="Calibri" pitchFamily="34" charset="0"/>
              </a:rPr>
              <a:t>, </a:t>
            </a:r>
            <a:r>
              <a:rPr lang="ru-RU" sz="2000" dirty="0" smtClean="0"/>
              <a:t>если больница не аккредитована, ее затраты на оказание медпомощи не возмещаются системой медицинского страхования</a:t>
            </a:r>
            <a:r>
              <a:rPr lang="en-US" sz="2000" dirty="0" smtClean="0">
                <a:latin typeface="Calibri" pitchFamily="34" charset="0"/>
              </a:rPr>
              <a:t>;</a:t>
            </a:r>
          </a:p>
          <a:p>
            <a:pPr eaLnBrk="1" hangingPunct="1">
              <a:lnSpc>
                <a:spcPct val="80000"/>
              </a:lnSpc>
              <a:spcBef>
                <a:spcPct val="0"/>
              </a:spcBef>
              <a:spcAft>
                <a:spcPct val="50000"/>
              </a:spcAft>
              <a:buFont typeface="Wingdings" pitchFamily="2" charset="2"/>
              <a:buNone/>
            </a:pPr>
            <a:r>
              <a:rPr lang="ru-RU" sz="2000" dirty="0" smtClean="0"/>
              <a:t>Но</a:t>
            </a:r>
            <a:r>
              <a:rPr lang="en-US" sz="2000" dirty="0" smtClean="0">
                <a:latin typeface="Calibri" pitchFamily="34" charset="0"/>
              </a:rPr>
              <a:t>…</a:t>
            </a:r>
            <a:r>
              <a:rPr lang="ru-RU" sz="2000" dirty="0" smtClean="0">
                <a:latin typeface="Calibri" pitchFamily="34" charset="0"/>
              </a:rPr>
              <a:t>возможны</a:t>
            </a:r>
            <a:r>
              <a:rPr lang="ru-RU" sz="2000" dirty="0" smtClean="0"/>
              <a:t> незапланированные последствия</a:t>
            </a:r>
            <a:r>
              <a:rPr lang="en-US" sz="2000" dirty="0" smtClean="0">
                <a:latin typeface="Calibri" pitchFamily="34" charset="0"/>
              </a:rPr>
              <a:t>…</a:t>
            </a:r>
            <a:r>
              <a:rPr lang="ru-RU" sz="2000" dirty="0" smtClean="0"/>
              <a:t>увеличение объемов, повторные госпитализации, неоказание необходимой помощи</a:t>
            </a:r>
            <a:r>
              <a:rPr lang="en-US" sz="2000" dirty="0" smtClean="0">
                <a:latin typeface="Calibri" pitchFamily="34" charset="0"/>
              </a:rPr>
              <a:t>.</a:t>
            </a:r>
          </a:p>
          <a:p>
            <a:endParaRPr lang="en-US" dirty="0" smtClean="0"/>
          </a:p>
        </p:txBody>
      </p:sp>
      <p:sp>
        <p:nvSpPr>
          <p:cNvPr id="18436" name="Slide Number Placeholder 2"/>
          <p:cNvSpPr>
            <a:spLocks noGrp="1"/>
          </p:cNvSpPr>
          <p:nvPr>
            <p:ph type="sldNum" sz="quarter" idx="12"/>
          </p:nvPr>
        </p:nvSpPr>
        <p:spPr>
          <a:noFill/>
        </p:spPr>
        <p:txBody>
          <a:bodyPr/>
          <a:lstStyle/>
          <a:p>
            <a:fld id="{E7CDF3CB-74AA-41CC-922E-EC1D9BB95DF4}" type="slidenum">
              <a:rPr lang="en-US" smtClean="0"/>
              <a:pPr/>
              <a:t>33</a:t>
            </a:fld>
            <a:endParaRPr lang="en-US" smtClean="0"/>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ru-RU" smtClean="0"/>
              <a:t>Роль частного страхования</a:t>
            </a:r>
            <a:endParaRPr lang="en-US" smtClean="0"/>
          </a:p>
        </p:txBody>
      </p:sp>
      <p:sp>
        <p:nvSpPr>
          <p:cNvPr id="19459" name="Content Placeholder 5"/>
          <p:cNvSpPr>
            <a:spLocks noGrp="1"/>
          </p:cNvSpPr>
          <p:nvPr>
            <p:ph idx="1"/>
          </p:nvPr>
        </p:nvSpPr>
        <p:spPr/>
        <p:txBody>
          <a:bodyPr/>
          <a:lstStyle/>
          <a:p>
            <a:r>
              <a:rPr lang="ru-RU" dirty="0" smtClean="0"/>
              <a:t>Третья сторона</a:t>
            </a:r>
            <a:endParaRPr lang="en-US" dirty="0" smtClean="0"/>
          </a:p>
          <a:p>
            <a:pPr lvl="1"/>
            <a:r>
              <a:rPr lang="ru-RU" sz="1800" dirty="0" err="1" smtClean="0"/>
              <a:t>Подушевое</a:t>
            </a:r>
            <a:r>
              <a:rPr lang="ru-RU" sz="1800" dirty="0" smtClean="0"/>
              <a:t> финансирование с разделением рисков</a:t>
            </a:r>
          </a:p>
          <a:p>
            <a:pPr lvl="1">
              <a:buNone/>
            </a:pPr>
            <a:endParaRPr lang="en-US" sz="1800" dirty="0" smtClean="0"/>
          </a:p>
          <a:p>
            <a:r>
              <a:rPr lang="ru-RU" dirty="0" smtClean="0"/>
              <a:t>Дополнительное страхование</a:t>
            </a:r>
            <a:endParaRPr lang="en-US" dirty="0" smtClean="0"/>
          </a:p>
          <a:p>
            <a:pPr lvl="1"/>
            <a:r>
              <a:rPr lang="ru-RU" sz="1800" dirty="0" smtClean="0"/>
              <a:t>Если есть и то, и другое, необходима нормативная </a:t>
            </a:r>
            <a:r>
              <a:rPr lang="en-US" sz="1800" dirty="0" smtClean="0"/>
              <a:t>“</a:t>
            </a:r>
            <a:r>
              <a:rPr lang="ru-RU" sz="1800" dirty="0" smtClean="0"/>
              <a:t>защита</a:t>
            </a:r>
            <a:r>
              <a:rPr lang="en-US" sz="1800" dirty="0" smtClean="0"/>
              <a:t>”</a:t>
            </a:r>
          </a:p>
          <a:p>
            <a:pPr lvl="2"/>
            <a:r>
              <a:rPr lang="ru-RU" sz="1800" dirty="0" smtClean="0"/>
              <a:t>Не допускать «снятия сливок» (страхования только богатых и здоровых)</a:t>
            </a:r>
            <a:endParaRPr lang="en-US" sz="1800" dirty="0" smtClean="0"/>
          </a:p>
          <a:p>
            <a:pPr lvl="2"/>
            <a:endParaRPr lang="en-US" sz="1800" dirty="0" smtClean="0"/>
          </a:p>
          <a:p>
            <a:r>
              <a:rPr lang="ru-RU" dirty="0" smtClean="0">
                <a:solidFill>
                  <a:srgbClr val="C00000"/>
                </a:solidFill>
              </a:rPr>
              <a:t>Избегать</a:t>
            </a:r>
            <a:r>
              <a:rPr lang="en-US" dirty="0" smtClean="0"/>
              <a:t> (</a:t>
            </a:r>
            <a:r>
              <a:rPr lang="ru-RU" dirty="0" smtClean="0"/>
              <a:t>всемерно</a:t>
            </a:r>
            <a:r>
              <a:rPr lang="en-US" dirty="0" smtClean="0"/>
              <a:t>) </a:t>
            </a:r>
            <a:r>
              <a:rPr lang="ru-RU" dirty="0" smtClean="0"/>
              <a:t>включения в программы ЧМС тех видов помощи, которые включены в программу государственных гарантий</a:t>
            </a:r>
            <a:endParaRPr lang="en-US" dirty="0" smtClean="0"/>
          </a:p>
          <a:p>
            <a:pPr lvl="1"/>
            <a:r>
              <a:rPr lang="ru-RU" sz="1800" dirty="0" smtClean="0"/>
              <a:t>Двухуровневая система </a:t>
            </a:r>
            <a:r>
              <a:rPr lang="en-US" sz="1800" dirty="0" smtClean="0"/>
              <a:t>(</a:t>
            </a:r>
            <a:r>
              <a:rPr lang="ru-RU" sz="1800" dirty="0" smtClean="0"/>
              <a:t>например, в Чили</a:t>
            </a:r>
            <a:r>
              <a:rPr lang="en-US" sz="1800" dirty="0" smtClean="0"/>
              <a:t>)</a:t>
            </a:r>
          </a:p>
          <a:p>
            <a:pPr lvl="1"/>
            <a:r>
              <a:rPr lang="ru-RU" sz="1800" dirty="0" smtClean="0"/>
              <a:t>Потеря доходов</a:t>
            </a:r>
            <a:endParaRPr lang="en-US" sz="1800" dirty="0" smtClean="0"/>
          </a:p>
          <a:p>
            <a:pPr lvl="1"/>
            <a:r>
              <a:rPr lang="ru-RU" sz="1800" dirty="0" smtClean="0"/>
              <a:t>«Государственные» пациенты будут чаще болеть и в среднем дороже стоить</a:t>
            </a:r>
            <a:endParaRPr lang="en-US" sz="1800" dirty="0" smtClean="0"/>
          </a:p>
        </p:txBody>
      </p:sp>
      <p:sp>
        <p:nvSpPr>
          <p:cNvPr id="19460" name="Slide Number Placeholder 3"/>
          <p:cNvSpPr>
            <a:spLocks noGrp="1"/>
          </p:cNvSpPr>
          <p:nvPr>
            <p:ph type="sldNum" sz="quarter" idx="12"/>
          </p:nvPr>
        </p:nvSpPr>
        <p:spPr>
          <a:noFill/>
        </p:spPr>
        <p:txBody>
          <a:bodyPr/>
          <a:lstStyle/>
          <a:p>
            <a:fld id="{7C1118DB-1D14-4110-AE3A-AA34FA82C64D}" type="slidenum">
              <a:rPr lang="en-US" smtClean="0"/>
              <a:pPr/>
              <a:t>34</a:t>
            </a:fld>
            <a:endParaRPr lang="en-US" smtClean="0"/>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9238" y="1993900"/>
            <a:ext cx="8580437" cy="1362075"/>
          </a:xfrm>
        </p:spPr>
        <p:txBody>
          <a:bodyPr/>
          <a:lstStyle/>
          <a:p>
            <a:pPr algn="ctr"/>
            <a:r>
              <a:rPr lang="ru-RU" sz="2800" cap="none" dirty="0" smtClean="0"/>
              <a:t>2) ПРОГРАММА ГОСУДАРСТВЕННЫХ ГАРАНТИЙ</a:t>
            </a:r>
            <a:endParaRPr lang="en-US" sz="2800" cap="none" dirty="0" smtClean="0"/>
          </a:p>
        </p:txBody>
      </p:sp>
      <p:sp>
        <p:nvSpPr>
          <p:cNvPr id="20484" name="Slide Number Placeholder 3"/>
          <p:cNvSpPr>
            <a:spLocks noGrp="1"/>
          </p:cNvSpPr>
          <p:nvPr>
            <p:ph type="sldNum" sz="quarter" idx="12"/>
          </p:nvPr>
        </p:nvSpPr>
        <p:spPr>
          <a:noFill/>
        </p:spPr>
        <p:txBody>
          <a:bodyPr/>
          <a:lstStyle/>
          <a:p>
            <a:fld id="{1752AB76-3D2A-4A1E-AACC-B4A8C2E2A620}" type="slidenum">
              <a:rPr lang="en-US" smtClean="0"/>
              <a:pPr/>
              <a:t>35</a:t>
            </a:fld>
            <a:endParaRPr lang="en-US" smtClean="0"/>
          </a:p>
        </p:txBody>
      </p:sp>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655638"/>
            <a:ext cx="9144000" cy="762000"/>
          </a:xfrm>
        </p:spPr>
        <p:txBody>
          <a:bodyPr/>
          <a:lstStyle/>
          <a:p>
            <a:r>
              <a:rPr lang="ru-RU" sz="2800" smtClean="0">
                <a:solidFill>
                  <a:srgbClr val="0070C0"/>
                </a:solidFill>
              </a:rPr>
              <a:t>Как определяют и измеряют ширину, длину и глубину</a:t>
            </a:r>
            <a:r>
              <a:rPr lang="en-US" sz="2800" smtClean="0">
                <a:solidFill>
                  <a:srgbClr val="0070C0"/>
                </a:solidFill>
              </a:rPr>
              <a:t>?</a:t>
            </a:r>
          </a:p>
        </p:txBody>
      </p:sp>
      <p:sp>
        <p:nvSpPr>
          <p:cNvPr id="21508" name="Content Placeholder 11"/>
          <p:cNvSpPr>
            <a:spLocks noGrp="1"/>
          </p:cNvSpPr>
          <p:nvPr>
            <p:ph sz="half" idx="2"/>
          </p:nvPr>
        </p:nvSpPr>
        <p:spPr>
          <a:xfrm>
            <a:off x="5297488" y="1639888"/>
            <a:ext cx="4038600" cy="4352925"/>
          </a:xfrm>
        </p:spPr>
        <p:txBody>
          <a:bodyPr/>
          <a:lstStyle/>
          <a:p>
            <a:r>
              <a:rPr lang="ru-RU" sz="1600" dirty="0" smtClean="0"/>
              <a:t>Определение термина </a:t>
            </a:r>
            <a:r>
              <a:rPr lang="en-US" sz="1600" dirty="0" smtClean="0"/>
              <a:t>‘</a:t>
            </a:r>
            <a:r>
              <a:rPr lang="ru-RU" sz="1600" dirty="0" smtClean="0"/>
              <a:t>застрахованные</a:t>
            </a:r>
            <a:r>
              <a:rPr lang="en-US" sz="1600" dirty="0" smtClean="0"/>
              <a:t>’ -- </a:t>
            </a:r>
            <a:r>
              <a:rPr lang="ru-RU" sz="1600" dirty="0" smtClean="0"/>
              <a:t>право</a:t>
            </a:r>
            <a:r>
              <a:rPr lang="en-US" sz="1600" dirty="0" smtClean="0"/>
              <a:t> </a:t>
            </a:r>
            <a:r>
              <a:rPr lang="ru-RU" sz="1600" dirty="0" smtClean="0"/>
              <a:t>/</a:t>
            </a:r>
            <a:r>
              <a:rPr lang="en-US" sz="1600" dirty="0" smtClean="0"/>
              <a:t> </a:t>
            </a:r>
            <a:r>
              <a:rPr lang="ru-RU" sz="1600" dirty="0" smtClean="0"/>
              <a:t>страхование</a:t>
            </a:r>
            <a:r>
              <a:rPr lang="en-US" sz="1600" dirty="0" smtClean="0"/>
              <a:t> </a:t>
            </a:r>
            <a:r>
              <a:rPr lang="ru-RU" sz="1600" dirty="0" smtClean="0"/>
              <a:t>/</a:t>
            </a:r>
            <a:r>
              <a:rPr lang="en-US" sz="1600" dirty="0" smtClean="0"/>
              <a:t> </a:t>
            </a:r>
            <a:r>
              <a:rPr lang="ru-RU" sz="1600" dirty="0" smtClean="0"/>
              <a:t>использование услуг</a:t>
            </a:r>
            <a:endParaRPr lang="en-US" sz="1600" dirty="0" smtClean="0"/>
          </a:p>
          <a:p>
            <a:endParaRPr lang="en-US" sz="1600" dirty="0" smtClean="0"/>
          </a:p>
          <a:p>
            <a:r>
              <a:rPr lang="ru-RU" sz="1600" dirty="0" smtClean="0"/>
              <a:t>Определение термина </a:t>
            </a:r>
            <a:r>
              <a:rPr lang="en-US" sz="1600" dirty="0" smtClean="0"/>
              <a:t>‘</a:t>
            </a:r>
            <a:r>
              <a:rPr lang="ru-RU" sz="1600" dirty="0" smtClean="0"/>
              <a:t>покрываемые виды помощи</a:t>
            </a:r>
            <a:r>
              <a:rPr lang="en-US" sz="1600" dirty="0" smtClean="0"/>
              <a:t>’ – </a:t>
            </a:r>
            <a:r>
              <a:rPr lang="ru-RU" sz="1600" dirty="0" smtClean="0"/>
              <a:t>проблемы определения, перечни покрываемых и не покрываемых услуг, пределы, разделение затрат</a:t>
            </a:r>
            <a:endParaRPr lang="en-US" sz="1600" dirty="0" smtClean="0"/>
          </a:p>
          <a:p>
            <a:endParaRPr lang="en-US" sz="1600" dirty="0" smtClean="0"/>
          </a:p>
          <a:p>
            <a:r>
              <a:rPr lang="ru-RU" sz="1600" dirty="0" smtClean="0"/>
              <a:t>Определение термина </a:t>
            </a:r>
            <a:r>
              <a:rPr lang="en-US" sz="1600" dirty="0" smtClean="0"/>
              <a:t>‘</a:t>
            </a:r>
            <a:r>
              <a:rPr lang="ru-RU" sz="1600" dirty="0" smtClean="0"/>
              <a:t>покрываемые</a:t>
            </a:r>
            <a:r>
              <a:rPr lang="en-US" sz="1600" dirty="0" smtClean="0"/>
              <a:t> </a:t>
            </a:r>
            <a:r>
              <a:rPr lang="ru-RU" sz="1600" dirty="0" smtClean="0"/>
              <a:t>затраты</a:t>
            </a:r>
            <a:r>
              <a:rPr lang="en-US" sz="1600" dirty="0" smtClean="0"/>
              <a:t>’ – </a:t>
            </a:r>
            <a:r>
              <a:rPr lang="ru-RU" sz="1600" dirty="0" smtClean="0"/>
              <a:t>фактические издержки, включая субсидии, предоставляемые поставщиками услуг</a:t>
            </a:r>
            <a:r>
              <a:rPr lang="en-US" sz="1600" dirty="0" smtClean="0"/>
              <a:t>,</a:t>
            </a:r>
            <a:r>
              <a:rPr lang="ru-RU" sz="1600" dirty="0" smtClean="0"/>
              <a:t> </a:t>
            </a:r>
            <a:r>
              <a:rPr lang="en-US" sz="1600" dirty="0" smtClean="0"/>
              <a:t> </a:t>
            </a:r>
            <a:r>
              <a:rPr lang="ru-RU" sz="1600" dirty="0" smtClean="0"/>
              <a:t>неиспользование услуг/отсутствие затрат из-за низкого качества по мнению пациентов, низкой физической доступности, социальных барьеров и прочих ограничений для потребителей услуг</a:t>
            </a:r>
            <a:endParaRPr lang="en-US" sz="1600" dirty="0" smtClean="0"/>
          </a:p>
          <a:p>
            <a:endParaRPr lang="en-US" sz="1600" dirty="0" smtClean="0"/>
          </a:p>
        </p:txBody>
      </p:sp>
      <p:sp>
        <p:nvSpPr>
          <p:cNvPr id="21509" name="TextBox 7"/>
          <p:cNvSpPr txBox="1">
            <a:spLocks noChangeArrowheads="1"/>
          </p:cNvSpPr>
          <p:nvPr/>
        </p:nvSpPr>
        <p:spPr bwMode="auto">
          <a:xfrm>
            <a:off x="457200" y="6400800"/>
            <a:ext cx="2293938" cy="276225"/>
          </a:xfrm>
          <a:prstGeom prst="rect">
            <a:avLst/>
          </a:prstGeom>
          <a:noFill/>
          <a:ln w="9525">
            <a:noFill/>
            <a:miter lim="800000"/>
            <a:headEnd/>
            <a:tailEnd/>
          </a:ln>
        </p:spPr>
        <p:txBody>
          <a:bodyPr wrap="none">
            <a:spAutoFit/>
          </a:bodyPr>
          <a:lstStyle/>
          <a:p>
            <a:r>
              <a:rPr lang="en-US" sz="1200"/>
              <a:t>Source:  Kutzin et al. forthcoming.</a:t>
            </a:r>
          </a:p>
        </p:txBody>
      </p:sp>
      <p:grpSp>
        <p:nvGrpSpPr>
          <p:cNvPr id="21512" name="Group 8"/>
          <p:cNvGrpSpPr>
            <a:grpSpLocks noChangeAspect="1"/>
          </p:cNvGrpSpPr>
          <p:nvPr/>
        </p:nvGrpSpPr>
        <p:grpSpPr bwMode="auto">
          <a:xfrm>
            <a:off x="-7938" y="1676400"/>
            <a:ext cx="5394326" cy="5129213"/>
            <a:chOff x="-5" y="1056"/>
            <a:chExt cx="3398" cy="3231"/>
          </a:xfrm>
        </p:grpSpPr>
        <p:sp>
          <p:nvSpPr>
            <p:cNvPr id="21511" name="AutoShape 7"/>
            <p:cNvSpPr>
              <a:spLocks noChangeAspect="1" noChangeArrowheads="1" noTextEdit="1"/>
            </p:cNvSpPr>
            <p:nvPr/>
          </p:nvSpPr>
          <p:spPr bwMode="auto">
            <a:xfrm>
              <a:off x="0" y="1344"/>
              <a:ext cx="3215" cy="2662"/>
            </a:xfrm>
            <a:prstGeom prst="rect">
              <a:avLst/>
            </a:prstGeom>
            <a:noFill/>
            <a:ln w="9525">
              <a:noFill/>
              <a:miter lim="800000"/>
              <a:headEnd/>
              <a:tailEnd/>
            </a:ln>
          </p:spPr>
          <p:txBody>
            <a:bodyPr/>
            <a:lstStyle/>
            <a:p>
              <a:endParaRPr lang="en-US"/>
            </a:p>
          </p:txBody>
        </p:sp>
        <p:sp>
          <p:nvSpPr>
            <p:cNvPr id="21513" name="Rectangle 9"/>
            <p:cNvSpPr>
              <a:spLocks noChangeArrowheads="1"/>
            </p:cNvSpPr>
            <p:nvPr/>
          </p:nvSpPr>
          <p:spPr bwMode="auto">
            <a:xfrm>
              <a:off x="0" y="1351"/>
              <a:ext cx="63" cy="150"/>
            </a:xfrm>
            <a:prstGeom prst="rect">
              <a:avLst/>
            </a:prstGeom>
            <a:noFill/>
            <a:ln w="9525">
              <a:noFill/>
              <a:miter lim="800000"/>
              <a:headEnd/>
              <a:tailEnd/>
            </a:ln>
          </p:spPr>
          <p:txBody>
            <a:bodyPr wrap="none" lIns="0" tIns="0" rIns="0" bIns="0">
              <a:spAutoFit/>
            </a:bodyPr>
            <a:lstStyle/>
            <a:p>
              <a:r>
                <a:rPr lang="ru-RU" sz="1400">
                  <a:solidFill>
                    <a:srgbClr val="000000"/>
                  </a:solidFill>
                  <a:latin typeface="Calibri" pitchFamily="34" charset="0"/>
                </a:rPr>
                <a:t> </a:t>
              </a:r>
              <a:endParaRPr lang="ru-RU"/>
            </a:p>
          </p:txBody>
        </p:sp>
        <p:sp>
          <p:nvSpPr>
            <p:cNvPr id="21514" name="Rectangle 10"/>
            <p:cNvSpPr>
              <a:spLocks noChangeArrowheads="1"/>
            </p:cNvSpPr>
            <p:nvPr/>
          </p:nvSpPr>
          <p:spPr bwMode="auto">
            <a:xfrm>
              <a:off x="-5" y="1056"/>
              <a:ext cx="3210" cy="3231"/>
            </a:xfrm>
            <a:prstGeom prst="rect">
              <a:avLst/>
            </a:prstGeom>
            <a:solidFill>
              <a:srgbClr val="FFFFFF"/>
            </a:solidFill>
            <a:ln w="9525">
              <a:noFill/>
              <a:miter lim="800000"/>
              <a:headEnd/>
              <a:tailEnd/>
            </a:ln>
          </p:spPr>
          <p:txBody>
            <a:bodyPr/>
            <a:lstStyle/>
            <a:p>
              <a:endParaRPr lang="en-US"/>
            </a:p>
          </p:txBody>
        </p:sp>
        <p:sp>
          <p:nvSpPr>
            <p:cNvPr id="21515" name="Line 11"/>
            <p:cNvSpPr>
              <a:spLocks noChangeShapeType="1"/>
            </p:cNvSpPr>
            <p:nvPr/>
          </p:nvSpPr>
          <p:spPr bwMode="auto">
            <a:xfrm>
              <a:off x="1223" y="1691"/>
              <a:ext cx="1" cy="1151"/>
            </a:xfrm>
            <a:prstGeom prst="line">
              <a:avLst/>
            </a:prstGeom>
            <a:noFill/>
            <a:ln w="7938">
              <a:solidFill>
                <a:srgbClr val="000000"/>
              </a:solidFill>
              <a:round/>
              <a:headEnd/>
              <a:tailEnd/>
            </a:ln>
          </p:spPr>
          <p:txBody>
            <a:bodyPr/>
            <a:lstStyle/>
            <a:p>
              <a:endParaRPr lang="en-US"/>
            </a:p>
          </p:txBody>
        </p:sp>
        <p:sp>
          <p:nvSpPr>
            <p:cNvPr id="21516" name="Line 12"/>
            <p:cNvSpPr>
              <a:spLocks noChangeShapeType="1"/>
            </p:cNvSpPr>
            <p:nvPr/>
          </p:nvSpPr>
          <p:spPr bwMode="auto">
            <a:xfrm flipV="1">
              <a:off x="740" y="2842"/>
              <a:ext cx="483" cy="608"/>
            </a:xfrm>
            <a:prstGeom prst="line">
              <a:avLst/>
            </a:prstGeom>
            <a:noFill/>
            <a:ln w="7938">
              <a:solidFill>
                <a:srgbClr val="000000"/>
              </a:solidFill>
              <a:round/>
              <a:headEnd/>
              <a:tailEnd/>
            </a:ln>
          </p:spPr>
          <p:txBody>
            <a:bodyPr/>
            <a:lstStyle/>
            <a:p>
              <a:endParaRPr lang="en-US"/>
            </a:p>
          </p:txBody>
        </p:sp>
        <p:sp>
          <p:nvSpPr>
            <p:cNvPr id="21517" name="Line 13"/>
            <p:cNvSpPr>
              <a:spLocks noChangeShapeType="1"/>
            </p:cNvSpPr>
            <p:nvPr/>
          </p:nvSpPr>
          <p:spPr bwMode="auto">
            <a:xfrm flipH="1">
              <a:off x="1223" y="2842"/>
              <a:ext cx="1188" cy="1"/>
            </a:xfrm>
            <a:prstGeom prst="line">
              <a:avLst/>
            </a:prstGeom>
            <a:noFill/>
            <a:ln w="7938">
              <a:solidFill>
                <a:srgbClr val="000000"/>
              </a:solidFill>
              <a:round/>
              <a:headEnd/>
              <a:tailEnd/>
            </a:ln>
          </p:spPr>
          <p:txBody>
            <a:bodyPr/>
            <a:lstStyle/>
            <a:p>
              <a:endParaRPr lang="en-US"/>
            </a:p>
          </p:txBody>
        </p:sp>
        <p:sp>
          <p:nvSpPr>
            <p:cNvPr id="21518" name="Freeform 14"/>
            <p:cNvSpPr>
              <a:spLocks/>
            </p:cNvSpPr>
            <p:nvPr/>
          </p:nvSpPr>
          <p:spPr bwMode="auto">
            <a:xfrm>
              <a:off x="1169" y="2469"/>
              <a:ext cx="1062" cy="975"/>
            </a:xfrm>
            <a:custGeom>
              <a:avLst/>
              <a:gdLst/>
              <a:ahLst/>
              <a:cxnLst>
                <a:cxn ang="0">
                  <a:pos x="287" y="0"/>
                </a:cxn>
                <a:cxn ang="0">
                  <a:pos x="0" y="386"/>
                </a:cxn>
                <a:cxn ang="0">
                  <a:pos x="0" y="975"/>
                </a:cxn>
                <a:cxn ang="0">
                  <a:pos x="775" y="975"/>
                </a:cxn>
                <a:cxn ang="0">
                  <a:pos x="1062" y="595"/>
                </a:cxn>
                <a:cxn ang="0">
                  <a:pos x="1062" y="0"/>
                </a:cxn>
                <a:cxn ang="0">
                  <a:pos x="287" y="0"/>
                </a:cxn>
              </a:cxnLst>
              <a:rect l="0" t="0" r="r" b="b"/>
              <a:pathLst>
                <a:path w="1062" h="975">
                  <a:moveTo>
                    <a:pt x="287" y="0"/>
                  </a:moveTo>
                  <a:lnTo>
                    <a:pt x="0" y="386"/>
                  </a:lnTo>
                  <a:lnTo>
                    <a:pt x="0" y="975"/>
                  </a:lnTo>
                  <a:lnTo>
                    <a:pt x="775" y="975"/>
                  </a:lnTo>
                  <a:lnTo>
                    <a:pt x="1062" y="595"/>
                  </a:lnTo>
                  <a:lnTo>
                    <a:pt x="1062" y="0"/>
                  </a:lnTo>
                  <a:lnTo>
                    <a:pt x="287" y="0"/>
                  </a:lnTo>
                  <a:close/>
                </a:path>
              </a:pathLst>
            </a:custGeom>
            <a:solidFill>
              <a:srgbClr val="C0C0C0"/>
            </a:solidFill>
            <a:ln w="9525">
              <a:noFill/>
              <a:round/>
              <a:headEnd/>
              <a:tailEnd/>
            </a:ln>
          </p:spPr>
          <p:txBody>
            <a:bodyPr/>
            <a:lstStyle/>
            <a:p>
              <a:endParaRPr lang="en-US"/>
            </a:p>
          </p:txBody>
        </p:sp>
        <p:sp>
          <p:nvSpPr>
            <p:cNvPr id="21519" name="Freeform 15"/>
            <p:cNvSpPr>
              <a:spLocks/>
            </p:cNvSpPr>
            <p:nvPr/>
          </p:nvSpPr>
          <p:spPr bwMode="auto">
            <a:xfrm>
              <a:off x="1169" y="2469"/>
              <a:ext cx="1062" cy="386"/>
            </a:xfrm>
            <a:custGeom>
              <a:avLst/>
              <a:gdLst/>
              <a:ahLst/>
              <a:cxnLst>
                <a:cxn ang="0">
                  <a:pos x="0" y="386"/>
                </a:cxn>
                <a:cxn ang="0">
                  <a:pos x="775" y="386"/>
                </a:cxn>
                <a:cxn ang="0">
                  <a:pos x="1062" y="0"/>
                </a:cxn>
                <a:cxn ang="0">
                  <a:pos x="287" y="0"/>
                </a:cxn>
                <a:cxn ang="0">
                  <a:pos x="0" y="386"/>
                </a:cxn>
              </a:cxnLst>
              <a:rect l="0" t="0" r="r" b="b"/>
              <a:pathLst>
                <a:path w="1062" h="386">
                  <a:moveTo>
                    <a:pt x="0" y="386"/>
                  </a:moveTo>
                  <a:lnTo>
                    <a:pt x="775" y="386"/>
                  </a:lnTo>
                  <a:lnTo>
                    <a:pt x="1062" y="0"/>
                  </a:lnTo>
                  <a:lnTo>
                    <a:pt x="287" y="0"/>
                  </a:lnTo>
                  <a:lnTo>
                    <a:pt x="0" y="386"/>
                  </a:lnTo>
                  <a:close/>
                </a:path>
              </a:pathLst>
            </a:custGeom>
            <a:solidFill>
              <a:srgbClr val="CDCDCD"/>
            </a:solidFill>
            <a:ln w="9525">
              <a:noFill/>
              <a:round/>
              <a:headEnd/>
              <a:tailEnd/>
            </a:ln>
          </p:spPr>
          <p:txBody>
            <a:bodyPr/>
            <a:lstStyle/>
            <a:p>
              <a:endParaRPr lang="en-US"/>
            </a:p>
          </p:txBody>
        </p:sp>
        <p:sp>
          <p:nvSpPr>
            <p:cNvPr id="21520" name="Freeform 16"/>
            <p:cNvSpPr>
              <a:spLocks/>
            </p:cNvSpPr>
            <p:nvPr/>
          </p:nvSpPr>
          <p:spPr bwMode="auto">
            <a:xfrm>
              <a:off x="1944" y="2469"/>
              <a:ext cx="287" cy="975"/>
            </a:xfrm>
            <a:custGeom>
              <a:avLst/>
              <a:gdLst/>
              <a:ahLst/>
              <a:cxnLst>
                <a:cxn ang="0">
                  <a:pos x="0" y="386"/>
                </a:cxn>
                <a:cxn ang="0">
                  <a:pos x="287" y="0"/>
                </a:cxn>
                <a:cxn ang="0">
                  <a:pos x="287" y="595"/>
                </a:cxn>
                <a:cxn ang="0">
                  <a:pos x="0" y="975"/>
                </a:cxn>
                <a:cxn ang="0">
                  <a:pos x="0" y="386"/>
                </a:cxn>
              </a:cxnLst>
              <a:rect l="0" t="0" r="r" b="b"/>
              <a:pathLst>
                <a:path w="287" h="975">
                  <a:moveTo>
                    <a:pt x="0" y="386"/>
                  </a:moveTo>
                  <a:lnTo>
                    <a:pt x="287" y="0"/>
                  </a:lnTo>
                  <a:lnTo>
                    <a:pt x="287" y="595"/>
                  </a:lnTo>
                  <a:lnTo>
                    <a:pt x="0" y="975"/>
                  </a:lnTo>
                  <a:lnTo>
                    <a:pt x="0" y="386"/>
                  </a:lnTo>
                  <a:close/>
                </a:path>
              </a:pathLst>
            </a:custGeom>
            <a:solidFill>
              <a:srgbClr val="9A9A9A"/>
            </a:solidFill>
            <a:ln w="9525">
              <a:noFill/>
              <a:round/>
              <a:headEnd/>
              <a:tailEnd/>
            </a:ln>
          </p:spPr>
          <p:txBody>
            <a:bodyPr/>
            <a:lstStyle/>
            <a:p>
              <a:endParaRPr lang="en-US"/>
            </a:p>
          </p:txBody>
        </p:sp>
        <p:sp>
          <p:nvSpPr>
            <p:cNvPr id="21521" name="Freeform 17"/>
            <p:cNvSpPr>
              <a:spLocks/>
            </p:cNvSpPr>
            <p:nvPr/>
          </p:nvSpPr>
          <p:spPr bwMode="auto">
            <a:xfrm>
              <a:off x="1169" y="2469"/>
              <a:ext cx="1062" cy="975"/>
            </a:xfrm>
            <a:custGeom>
              <a:avLst/>
              <a:gdLst/>
              <a:ahLst/>
              <a:cxnLst>
                <a:cxn ang="0">
                  <a:pos x="287" y="0"/>
                </a:cxn>
                <a:cxn ang="0">
                  <a:pos x="0" y="386"/>
                </a:cxn>
                <a:cxn ang="0">
                  <a:pos x="0" y="975"/>
                </a:cxn>
                <a:cxn ang="0">
                  <a:pos x="775" y="975"/>
                </a:cxn>
                <a:cxn ang="0">
                  <a:pos x="1062" y="595"/>
                </a:cxn>
                <a:cxn ang="0">
                  <a:pos x="1062" y="0"/>
                </a:cxn>
                <a:cxn ang="0">
                  <a:pos x="287" y="0"/>
                </a:cxn>
              </a:cxnLst>
              <a:rect l="0" t="0" r="r" b="b"/>
              <a:pathLst>
                <a:path w="1062" h="975">
                  <a:moveTo>
                    <a:pt x="287" y="0"/>
                  </a:moveTo>
                  <a:lnTo>
                    <a:pt x="0" y="386"/>
                  </a:lnTo>
                  <a:lnTo>
                    <a:pt x="0" y="975"/>
                  </a:lnTo>
                  <a:lnTo>
                    <a:pt x="775" y="975"/>
                  </a:lnTo>
                  <a:lnTo>
                    <a:pt x="1062" y="595"/>
                  </a:lnTo>
                  <a:lnTo>
                    <a:pt x="1062" y="0"/>
                  </a:lnTo>
                  <a:lnTo>
                    <a:pt x="287" y="0"/>
                  </a:lnTo>
                  <a:close/>
                </a:path>
              </a:pathLst>
            </a:custGeom>
            <a:noFill/>
            <a:ln w="7938">
              <a:solidFill>
                <a:srgbClr val="000000"/>
              </a:solidFill>
              <a:prstDash val="solid"/>
              <a:round/>
              <a:headEnd/>
              <a:tailEnd/>
            </a:ln>
          </p:spPr>
          <p:txBody>
            <a:bodyPr/>
            <a:lstStyle/>
            <a:p>
              <a:endParaRPr lang="en-US"/>
            </a:p>
          </p:txBody>
        </p:sp>
        <p:sp>
          <p:nvSpPr>
            <p:cNvPr id="21522" name="Freeform 18"/>
            <p:cNvSpPr>
              <a:spLocks/>
            </p:cNvSpPr>
            <p:nvPr/>
          </p:nvSpPr>
          <p:spPr bwMode="auto">
            <a:xfrm>
              <a:off x="1169" y="2469"/>
              <a:ext cx="1062" cy="386"/>
            </a:xfrm>
            <a:custGeom>
              <a:avLst/>
              <a:gdLst/>
              <a:ahLst/>
              <a:cxnLst>
                <a:cxn ang="0">
                  <a:pos x="0" y="386"/>
                </a:cxn>
                <a:cxn ang="0">
                  <a:pos x="775" y="386"/>
                </a:cxn>
                <a:cxn ang="0">
                  <a:pos x="1062" y="0"/>
                </a:cxn>
              </a:cxnLst>
              <a:rect l="0" t="0" r="r" b="b"/>
              <a:pathLst>
                <a:path w="1062" h="386">
                  <a:moveTo>
                    <a:pt x="0" y="386"/>
                  </a:moveTo>
                  <a:lnTo>
                    <a:pt x="775" y="386"/>
                  </a:lnTo>
                  <a:lnTo>
                    <a:pt x="1062" y="0"/>
                  </a:lnTo>
                </a:path>
              </a:pathLst>
            </a:custGeom>
            <a:noFill/>
            <a:ln w="7938">
              <a:solidFill>
                <a:srgbClr val="000000"/>
              </a:solidFill>
              <a:prstDash val="solid"/>
              <a:round/>
              <a:headEnd/>
              <a:tailEnd/>
            </a:ln>
          </p:spPr>
          <p:txBody>
            <a:bodyPr/>
            <a:lstStyle/>
            <a:p>
              <a:endParaRPr lang="en-US"/>
            </a:p>
          </p:txBody>
        </p:sp>
        <p:sp>
          <p:nvSpPr>
            <p:cNvPr id="21523" name="Line 19"/>
            <p:cNvSpPr>
              <a:spLocks noChangeShapeType="1"/>
            </p:cNvSpPr>
            <p:nvPr/>
          </p:nvSpPr>
          <p:spPr bwMode="auto">
            <a:xfrm>
              <a:off x="1944" y="2855"/>
              <a:ext cx="1" cy="589"/>
            </a:xfrm>
            <a:prstGeom prst="line">
              <a:avLst/>
            </a:prstGeom>
            <a:noFill/>
            <a:ln w="7938">
              <a:solidFill>
                <a:srgbClr val="000000"/>
              </a:solidFill>
              <a:round/>
              <a:headEnd/>
              <a:tailEnd/>
            </a:ln>
          </p:spPr>
          <p:txBody>
            <a:bodyPr/>
            <a:lstStyle/>
            <a:p>
              <a:endParaRPr lang="en-US"/>
            </a:p>
          </p:txBody>
        </p:sp>
        <p:sp>
          <p:nvSpPr>
            <p:cNvPr id="21524" name="Freeform 20"/>
            <p:cNvSpPr>
              <a:spLocks noEditPoints="1"/>
            </p:cNvSpPr>
            <p:nvPr/>
          </p:nvSpPr>
          <p:spPr bwMode="auto">
            <a:xfrm>
              <a:off x="765" y="3489"/>
              <a:ext cx="1115" cy="59"/>
            </a:xfrm>
            <a:custGeom>
              <a:avLst/>
              <a:gdLst/>
              <a:ahLst/>
              <a:cxnLst>
                <a:cxn ang="0">
                  <a:pos x="1115" y="40"/>
                </a:cxn>
                <a:cxn ang="0">
                  <a:pos x="34" y="40"/>
                </a:cxn>
                <a:cxn ang="0">
                  <a:pos x="34" y="20"/>
                </a:cxn>
                <a:cxn ang="0">
                  <a:pos x="1115" y="20"/>
                </a:cxn>
                <a:cxn ang="0">
                  <a:pos x="1115" y="40"/>
                </a:cxn>
                <a:cxn ang="0">
                  <a:pos x="44" y="59"/>
                </a:cxn>
                <a:cxn ang="0">
                  <a:pos x="0" y="26"/>
                </a:cxn>
                <a:cxn ang="0">
                  <a:pos x="44" y="0"/>
                </a:cxn>
                <a:cxn ang="0">
                  <a:pos x="44" y="59"/>
                </a:cxn>
              </a:cxnLst>
              <a:rect l="0" t="0" r="r" b="b"/>
              <a:pathLst>
                <a:path w="1115" h="59">
                  <a:moveTo>
                    <a:pt x="1115" y="40"/>
                  </a:moveTo>
                  <a:lnTo>
                    <a:pt x="34" y="40"/>
                  </a:lnTo>
                  <a:lnTo>
                    <a:pt x="34" y="20"/>
                  </a:lnTo>
                  <a:lnTo>
                    <a:pt x="1115" y="20"/>
                  </a:lnTo>
                  <a:lnTo>
                    <a:pt x="1115" y="40"/>
                  </a:lnTo>
                  <a:close/>
                  <a:moveTo>
                    <a:pt x="44" y="59"/>
                  </a:moveTo>
                  <a:lnTo>
                    <a:pt x="0" y="26"/>
                  </a:lnTo>
                  <a:lnTo>
                    <a:pt x="44" y="0"/>
                  </a:lnTo>
                  <a:lnTo>
                    <a:pt x="44" y="59"/>
                  </a:lnTo>
                  <a:close/>
                </a:path>
              </a:pathLst>
            </a:custGeom>
            <a:solidFill>
              <a:srgbClr val="000000"/>
            </a:solidFill>
            <a:ln w="7938">
              <a:solidFill>
                <a:srgbClr val="000000"/>
              </a:solidFill>
              <a:prstDash val="solid"/>
              <a:round/>
              <a:headEnd/>
              <a:tailEnd/>
            </a:ln>
          </p:spPr>
          <p:txBody>
            <a:bodyPr/>
            <a:lstStyle/>
            <a:p>
              <a:endParaRPr lang="en-US"/>
            </a:p>
          </p:txBody>
        </p:sp>
        <p:sp>
          <p:nvSpPr>
            <p:cNvPr id="21525" name="Freeform 21"/>
            <p:cNvSpPr>
              <a:spLocks/>
            </p:cNvSpPr>
            <p:nvPr/>
          </p:nvSpPr>
          <p:spPr bwMode="auto">
            <a:xfrm>
              <a:off x="740" y="1691"/>
              <a:ext cx="1671" cy="1759"/>
            </a:xfrm>
            <a:custGeom>
              <a:avLst/>
              <a:gdLst/>
              <a:ahLst/>
              <a:cxnLst>
                <a:cxn ang="0">
                  <a:pos x="463" y="0"/>
                </a:cxn>
                <a:cxn ang="0">
                  <a:pos x="0" y="614"/>
                </a:cxn>
                <a:cxn ang="0">
                  <a:pos x="0" y="1759"/>
                </a:cxn>
                <a:cxn ang="0">
                  <a:pos x="1208" y="1759"/>
                </a:cxn>
                <a:cxn ang="0">
                  <a:pos x="1671" y="1144"/>
                </a:cxn>
                <a:cxn ang="0">
                  <a:pos x="1671" y="0"/>
                </a:cxn>
                <a:cxn ang="0">
                  <a:pos x="463" y="0"/>
                </a:cxn>
              </a:cxnLst>
              <a:rect l="0" t="0" r="r" b="b"/>
              <a:pathLst>
                <a:path w="1671" h="1759">
                  <a:moveTo>
                    <a:pt x="463" y="0"/>
                  </a:moveTo>
                  <a:lnTo>
                    <a:pt x="0" y="614"/>
                  </a:lnTo>
                  <a:lnTo>
                    <a:pt x="0" y="1759"/>
                  </a:lnTo>
                  <a:lnTo>
                    <a:pt x="1208" y="1759"/>
                  </a:lnTo>
                  <a:lnTo>
                    <a:pt x="1671" y="1144"/>
                  </a:lnTo>
                  <a:lnTo>
                    <a:pt x="1671" y="0"/>
                  </a:lnTo>
                  <a:lnTo>
                    <a:pt x="463" y="0"/>
                  </a:lnTo>
                  <a:close/>
                </a:path>
              </a:pathLst>
            </a:custGeom>
            <a:noFill/>
            <a:ln w="7938">
              <a:solidFill>
                <a:srgbClr val="000000"/>
              </a:solidFill>
              <a:prstDash val="solid"/>
              <a:round/>
              <a:headEnd/>
              <a:tailEnd/>
            </a:ln>
          </p:spPr>
          <p:txBody>
            <a:bodyPr/>
            <a:lstStyle/>
            <a:p>
              <a:endParaRPr lang="en-US"/>
            </a:p>
          </p:txBody>
        </p:sp>
        <p:sp>
          <p:nvSpPr>
            <p:cNvPr id="21526" name="Freeform 22"/>
            <p:cNvSpPr>
              <a:spLocks/>
            </p:cNvSpPr>
            <p:nvPr/>
          </p:nvSpPr>
          <p:spPr bwMode="auto">
            <a:xfrm>
              <a:off x="740" y="1691"/>
              <a:ext cx="1671" cy="614"/>
            </a:xfrm>
            <a:custGeom>
              <a:avLst/>
              <a:gdLst/>
              <a:ahLst/>
              <a:cxnLst>
                <a:cxn ang="0">
                  <a:pos x="0" y="614"/>
                </a:cxn>
                <a:cxn ang="0">
                  <a:pos x="1208" y="614"/>
                </a:cxn>
                <a:cxn ang="0">
                  <a:pos x="1671" y="0"/>
                </a:cxn>
              </a:cxnLst>
              <a:rect l="0" t="0" r="r" b="b"/>
              <a:pathLst>
                <a:path w="1671" h="614">
                  <a:moveTo>
                    <a:pt x="0" y="614"/>
                  </a:moveTo>
                  <a:lnTo>
                    <a:pt x="1208" y="614"/>
                  </a:lnTo>
                  <a:lnTo>
                    <a:pt x="1671" y="0"/>
                  </a:lnTo>
                </a:path>
              </a:pathLst>
            </a:custGeom>
            <a:noFill/>
            <a:ln w="7938">
              <a:solidFill>
                <a:srgbClr val="000000"/>
              </a:solidFill>
              <a:prstDash val="solid"/>
              <a:round/>
              <a:headEnd/>
              <a:tailEnd/>
            </a:ln>
          </p:spPr>
          <p:txBody>
            <a:bodyPr/>
            <a:lstStyle/>
            <a:p>
              <a:endParaRPr lang="en-US"/>
            </a:p>
          </p:txBody>
        </p:sp>
        <p:sp>
          <p:nvSpPr>
            <p:cNvPr id="21527" name="Line 23"/>
            <p:cNvSpPr>
              <a:spLocks noChangeShapeType="1"/>
            </p:cNvSpPr>
            <p:nvPr/>
          </p:nvSpPr>
          <p:spPr bwMode="auto">
            <a:xfrm>
              <a:off x="1948" y="2305"/>
              <a:ext cx="1" cy="1145"/>
            </a:xfrm>
            <a:prstGeom prst="line">
              <a:avLst/>
            </a:prstGeom>
            <a:noFill/>
            <a:ln w="7938">
              <a:solidFill>
                <a:srgbClr val="000000"/>
              </a:solidFill>
              <a:round/>
              <a:headEnd/>
              <a:tailEnd/>
            </a:ln>
          </p:spPr>
          <p:txBody>
            <a:bodyPr/>
            <a:lstStyle/>
            <a:p>
              <a:endParaRPr lang="en-US"/>
            </a:p>
          </p:txBody>
        </p:sp>
        <p:sp>
          <p:nvSpPr>
            <p:cNvPr id="21528" name="Rectangle 24"/>
            <p:cNvSpPr>
              <a:spLocks noChangeArrowheads="1"/>
            </p:cNvSpPr>
            <p:nvPr/>
          </p:nvSpPr>
          <p:spPr bwMode="auto">
            <a:xfrm>
              <a:off x="891" y="3686"/>
              <a:ext cx="1194" cy="134"/>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Ширина</a:t>
              </a:r>
              <a:r>
                <a:rPr lang="ru-RU" sz="1400">
                  <a:solidFill>
                    <a:srgbClr val="000000"/>
                  </a:solidFill>
                  <a:latin typeface="Times New Roman" pitchFamily="18" charset="0"/>
                </a:rPr>
                <a:t>: </a:t>
              </a:r>
              <a:r>
                <a:rPr lang="ru-RU" sz="1200">
                  <a:solidFill>
                    <a:srgbClr val="000000"/>
                  </a:solidFill>
                  <a:latin typeface="Times New Roman" pitchFamily="18" charset="0"/>
                </a:rPr>
                <a:t>Кто застрахован</a:t>
              </a:r>
              <a:r>
                <a:rPr lang="ru-RU" sz="1400">
                  <a:solidFill>
                    <a:srgbClr val="000000"/>
                  </a:solidFill>
                  <a:latin typeface="Times New Roman" pitchFamily="18" charset="0"/>
                </a:rPr>
                <a:t>?</a:t>
              </a:r>
              <a:endParaRPr lang="ru-RU"/>
            </a:p>
          </p:txBody>
        </p:sp>
        <p:sp>
          <p:nvSpPr>
            <p:cNvPr id="21529" name="Freeform 25"/>
            <p:cNvSpPr>
              <a:spLocks noEditPoints="1"/>
            </p:cNvSpPr>
            <p:nvPr/>
          </p:nvSpPr>
          <p:spPr bwMode="auto">
            <a:xfrm>
              <a:off x="2440" y="1723"/>
              <a:ext cx="39" cy="1047"/>
            </a:xfrm>
            <a:custGeom>
              <a:avLst/>
              <a:gdLst/>
              <a:ahLst/>
              <a:cxnLst>
                <a:cxn ang="0">
                  <a:pos x="15" y="1047"/>
                </a:cxn>
                <a:cxn ang="0">
                  <a:pos x="15" y="46"/>
                </a:cxn>
                <a:cxn ang="0">
                  <a:pos x="25" y="46"/>
                </a:cxn>
                <a:cxn ang="0">
                  <a:pos x="25" y="1047"/>
                </a:cxn>
                <a:cxn ang="0">
                  <a:pos x="15" y="1047"/>
                </a:cxn>
                <a:cxn ang="0">
                  <a:pos x="0" y="53"/>
                </a:cxn>
                <a:cxn ang="0">
                  <a:pos x="20" y="0"/>
                </a:cxn>
                <a:cxn ang="0">
                  <a:pos x="39" y="53"/>
                </a:cxn>
                <a:cxn ang="0">
                  <a:pos x="0" y="53"/>
                </a:cxn>
              </a:cxnLst>
              <a:rect l="0" t="0" r="r" b="b"/>
              <a:pathLst>
                <a:path w="39" h="1047">
                  <a:moveTo>
                    <a:pt x="15" y="1047"/>
                  </a:moveTo>
                  <a:lnTo>
                    <a:pt x="15" y="46"/>
                  </a:lnTo>
                  <a:lnTo>
                    <a:pt x="25" y="46"/>
                  </a:lnTo>
                  <a:lnTo>
                    <a:pt x="25" y="1047"/>
                  </a:lnTo>
                  <a:lnTo>
                    <a:pt x="15" y="1047"/>
                  </a:lnTo>
                  <a:close/>
                  <a:moveTo>
                    <a:pt x="0" y="53"/>
                  </a:moveTo>
                  <a:lnTo>
                    <a:pt x="20" y="0"/>
                  </a:lnTo>
                  <a:lnTo>
                    <a:pt x="39" y="53"/>
                  </a:lnTo>
                  <a:lnTo>
                    <a:pt x="0" y="53"/>
                  </a:lnTo>
                  <a:close/>
                </a:path>
              </a:pathLst>
            </a:custGeom>
            <a:solidFill>
              <a:srgbClr val="000000"/>
            </a:solidFill>
            <a:ln w="7938">
              <a:solidFill>
                <a:srgbClr val="000000"/>
              </a:solidFill>
              <a:prstDash val="solid"/>
              <a:round/>
              <a:headEnd/>
              <a:tailEnd/>
            </a:ln>
          </p:spPr>
          <p:txBody>
            <a:bodyPr/>
            <a:lstStyle/>
            <a:p>
              <a:endParaRPr lang="en-US"/>
            </a:p>
          </p:txBody>
        </p:sp>
        <p:sp>
          <p:nvSpPr>
            <p:cNvPr id="21530" name="Rectangle 26"/>
            <p:cNvSpPr>
              <a:spLocks noChangeArrowheads="1"/>
            </p:cNvSpPr>
            <p:nvPr/>
          </p:nvSpPr>
          <p:spPr bwMode="auto">
            <a:xfrm>
              <a:off x="2523" y="1998"/>
              <a:ext cx="678"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Глубина: Какая</a:t>
              </a:r>
              <a:endParaRPr lang="ru-RU" sz="1200"/>
            </a:p>
          </p:txBody>
        </p:sp>
        <p:sp>
          <p:nvSpPr>
            <p:cNvPr id="21531" name="Rectangle 27"/>
            <p:cNvSpPr>
              <a:spLocks noChangeArrowheads="1"/>
            </p:cNvSpPr>
            <p:nvPr/>
          </p:nvSpPr>
          <p:spPr bwMode="auto">
            <a:xfrm>
              <a:off x="2523" y="2122"/>
              <a:ext cx="650" cy="230"/>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часть затрат</a:t>
              </a:r>
            </a:p>
            <a:p>
              <a:r>
                <a:rPr lang="ru-RU" sz="1200"/>
                <a:t>покрывается,?</a:t>
              </a:r>
              <a:endParaRPr lang="ru-RU" sz="1400">
                <a:solidFill>
                  <a:srgbClr val="000000"/>
                </a:solidFill>
                <a:latin typeface="Times New Roman" pitchFamily="18" charset="0"/>
              </a:endParaRPr>
            </a:p>
          </p:txBody>
        </p:sp>
        <p:sp>
          <p:nvSpPr>
            <p:cNvPr id="21532" name="Rectangle 28"/>
            <p:cNvSpPr>
              <a:spLocks noChangeArrowheads="1"/>
            </p:cNvSpPr>
            <p:nvPr/>
          </p:nvSpPr>
          <p:spPr bwMode="auto">
            <a:xfrm>
              <a:off x="2523" y="2253"/>
              <a:ext cx="1" cy="173"/>
            </a:xfrm>
            <a:prstGeom prst="rect">
              <a:avLst/>
            </a:prstGeom>
            <a:noFill/>
            <a:ln w="9525">
              <a:noFill/>
              <a:miter lim="800000"/>
              <a:headEnd/>
              <a:tailEnd/>
            </a:ln>
          </p:spPr>
          <p:txBody>
            <a:bodyPr wrap="none" lIns="0" tIns="0" rIns="0" bIns="0">
              <a:spAutoFit/>
            </a:bodyPr>
            <a:lstStyle/>
            <a:p>
              <a:endParaRPr lang="ru-RU"/>
            </a:p>
          </p:txBody>
        </p:sp>
        <p:sp>
          <p:nvSpPr>
            <p:cNvPr id="21533" name="Rectangle 29"/>
            <p:cNvSpPr>
              <a:spLocks noChangeArrowheads="1"/>
            </p:cNvSpPr>
            <p:nvPr/>
          </p:nvSpPr>
          <p:spPr bwMode="auto">
            <a:xfrm>
              <a:off x="2523" y="2384"/>
              <a:ext cx="1" cy="173"/>
            </a:xfrm>
            <a:prstGeom prst="rect">
              <a:avLst/>
            </a:prstGeom>
            <a:noFill/>
            <a:ln w="9525">
              <a:noFill/>
              <a:miter lim="800000"/>
              <a:headEnd/>
              <a:tailEnd/>
            </a:ln>
          </p:spPr>
          <p:txBody>
            <a:bodyPr wrap="none" lIns="0" tIns="0" rIns="0" bIns="0">
              <a:spAutoFit/>
            </a:bodyPr>
            <a:lstStyle/>
            <a:p>
              <a:endParaRPr lang="ru-RU"/>
            </a:p>
          </p:txBody>
        </p:sp>
        <p:sp>
          <p:nvSpPr>
            <p:cNvPr id="21534" name="Freeform 30"/>
            <p:cNvSpPr>
              <a:spLocks noEditPoints="1"/>
            </p:cNvSpPr>
            <p:nvPr/>
          </p:nvSpPr>
          <p:spPr bwMode="auto">
            <a:xfrm>
              <a:off x="2026" y="2907"/>
              <a:ext cx="410" cy="550"/>
            </a:xfrm>
            <a:custGeom>
              <a:avLst/>
              <a:gdLst/>
              <a:ahLst/>
              <a:cxnLst>
                <a:cxn ang="0">
                  <a:pos x="0" y="537"/>
                </a:cxn>
                <a:cxn ang="0">
                  <a:pos x="380" y="26"/>
                </a:cxn>
                <a:cxn ang="0">
                  <a:pos x="390" y="39"/>
                </a:cxn>
                <a:cxn ang="0">
                  <a:pos x="10" y="550"/>
                </a:cxn>
                <a:cxn ang="0">
                  <a:pos x="0" y="537"/>
                </a:cxn>
                <a:cxn ang="0">
                  <a:pos x="366" y="20"/>
                </a:cxn>
                <a:cxn ang="0">
                  <a:pos x="410" y="0"/>
                </a:cxn>
                <a:cxn ang="0">
                  <a:pos x="395" y="59"/>
                </a:cxn>
                <a:cxn ang="0">
                  <a:pos x="366" y="20"/>
                </a:cxn>
              </a:cxnLst>
              <a:rect l="0" t="0" r="r" b="b"/>
              <a:pathLst>
                <a:path w="410" h="550">
                  <a:moveTo>
                    <a:pt x="0" y="537"/>
                  </a:moveTo>
                  <a:lnTo>
                    <a:pt x="380" y="26"/>
                  </a:lnTo>
                  <a:lnTo>
                    <a:pt x="390" y="39"/>
                  </a:lnTo>
                  <a:lnTo>
                    <a:pt x="10" y="550"/>
                  </a:lnTo>
                  <a:lnTo>
                    <a:pt x="0" y="537"/>
                  </a:lnTo>
                  <a:close/>
                  <a:moveTo>
                    <a:pt x="366" y="20"/>
                  </a:moveTo>
                  <a:lnTo>
                    <a:pt x="410" y="0"/>
                  </a:lnTo>
                  <a:lnTo>
                    <a:pt x="395" y="59"/>
                  </a:lnTo>
                  <a:lnTo>
                    <a:pt x="366" y="20"/>
                  </a:lnTo>
                  <a:close/>
                </a:path>
              </a:pathLst>
            </a:custGeom>
            <a:solidFill>
              <a:srgbClr val="000000"/>
            </a:solidFill>
            <a:ln w="7938">
              <a:solidFill>
                <a:srgbClr val="000000"/>
              </a:solidFill>
              <a:prstDash val="solid"/>
              <a:round/>
              <a:headEnd/>
              <a:tailEnd/>
            </a:ln>
          </p:spPr>
          <p:txBody>
            <a:bodyPr/>
            <a:lstStyle/>
            <a:p>
              <a:endParaRPr lang="en-US"/>
            </a:p>
          </p:txBody>
        </p:sp>
        <p:sp>
          <p:nvSpPr>
            <p:cNvPr id="21535" name="Rectangle 31"/>
            <p:cNvSpPr>
              <a:spLocks noChangeArrowheads="1"/>
            </p:cNvSpPr>
            <p:nvPr/>
          </p:nvSpPr>
          <p:spPr bwMode="auto">
            <a:xfrm>
              <a:off x="2377" y="3077"/>
              <a:ext cx="312" cy="134"/>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Длина</a:t>
              </a:r>
              <a:r>
                <a:rPr lang="ru-RU" sz="1400">
                  <a:solidFill>
                    <a:srgbClr val="000000"/>
                  </a:solidFill>
                  <a:latin typeface="Times New Roman" pitchFamily="18" charset="0"/>
                </a:rPr>
                <a:t>:</a:t>
              </a:r>
              <a:endParaRPr lang="ru-RU"/>
            </a:p>
          </p:txBody>
        </p:sp>
        <p:sp>
          <p:nvSpPr>
            <p:cNvPr id="21536" name="Rectangle 32"/>
            <p:cNvSpPr>
              <a:spLocks noChangeArrowheads="1"/>
            </p:cNvSpPr>
            <p:nvPr/>
          </p:nvSpPr>
          <p:spPr bwMode="auto">
            <a:xfrm>
              <a:off x="2621" y="3077"/>
              <a:ext cx="1" cy="173"/>
            </a:xfrm>
            <a:prstGeom prst="rect">
              <a:avLst/>
            </a:prstGeom>
            <a:noFill/>
            <a:ln w="9525">
              <a:noFill/>
              <a:miter lim="800000"/>
              <a:headEnd/>
              <a:tailEnd/>
            </a:ln>
          </p:spPr>
          <p:txBody>
            <a:bodyPr wrap="none" lIns="0" tIns="0" rIns="0" bIns="0">
              <a:spAutoFit/>
            </a:bodyPr>
            <a:lstStyle/>
            <a:p>
              <a:endParaRPr lang="ru-RU"/>
            </a:p>
          </p:txBody>
        </p:sp>
        <p:sp>
          <p:nvSpPr>
            <p:cNvPr id="21537" name="Rectangle 33"/>
            <p:cNvSpPr>
              <a:spLocks noChangeArrowheads="1"/>
            </p:cNvSpPr>
            <p:nvPr/>
          </p:nvSpPr>
          <p:spPr bwMode="auto">
            <a:xfrm>
              <a:off x="2377" y="3202"/>
              <a:ext cx="512"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Какие виды</a:t>
              </a:r>
              <a:endParaRPr lang="ru-RU" sz="1200"/>
            </a:p>
          </p:txBody>
        </p:sp>
        <p:sp>
          <p:nvSpPr>
            <p:cNvPr id="21538" name="Rectangle 34"/>
            <p:cNvSpPr>
              <a:spLocks noChangeArrowheads="1"/>
            </p:cNvSpPr>
            <p:nvPr/>
          </p:nvSpPr>
          <p:spPr bwMode="auto">
            <a:xfrm>
              <a:off x="2377" y="3332"/>
              <a:ext cx="1016" cy="115"/>
            </a:xfrm>
            <a:prstGeom prst="rect">
              <a:avLst/>
            </a:prstGeom>
            <a:noFill/>
            <a:ln w="9525">
              <a:noFill/>
              <a:miter lim="800000"/>
              <a:headEnd/>
              <a:tailEnd/>
            </a:ln>
          </p:spPr>
          <p:txBody>
            <a:bodyPr wrap="none" lIns="0" tIns="0" rIns="0" bIns="0">
              <a:spAutoFit/>
            </a:bodyPr>
            <a:lstStyle/>
            <a:p>
              <a:r>
                <a:rPr lang="ru-RU" sz="1200">
                  <a:solidFill>
                    <a:srgbClr val="000000"/>
                  </a:solidFill>
                </a:rPr>
                <a:t>помощи</a:t>
              </a:r>
              <a:r>
                <a:rPr lang="ru-RU" sz="1200"/>
                <a:t> </a:t>
              </a:r>
              <a:r>
                <a:rPr lang="ru-RU" sz="1200">
                  <a:solidFill>
                    <a:srgbClr val="000000"/>
                  </a:solidFill>
                  <a:latin typeface="Times New Roman" pitchFamily="18" charset="0"/>
                </a:rPr>
                <a:t>покрываются?</a:t>
              </a:r>
            </a:p>
          </p:txBody>
        </p:sp>
        <p:sp>
          <p:nvSpPr>
            <p:cNvPr id="21539" name="Freeform 35"/>
            <p:cNvSpPr>
              <a:spLocks noEditPoints="1"/>
            </p:cNvSpPr>
            <p:nvPr/>
          </p:nvSpPr>
          <p:spPr bwMode="auto">
            <a:xfrm>
              <a:off x="740" y="3287"/>
              <a:ext cx="429" cy="58"/>
            </a:xfrm>
            <a:custGeom>
              <a:avLst/>
              <a:gdLst/>
              <a:ahLst/>
              <a:cxnLst>
                <a:cxn ang="0">
                  <a:pos x="385" y="39"/>
                </a:cxn>
                <a:cxn ang="0">
                  <a:pos x="400" y="19"/>
                </a:cxn>
                <a:cxn ang="0">
                  <a:pos x="371" y="39"/>
                </a:cxn>
                <a:cxn ang="0">
                  <a:pos x="356" y="19"/>
                </a:cxn>
                <a:cxn ang="0">
                  <a:pos x="371" y="39"/>
                </a:cxn>
                <a:cxn ang="0">
                  <a:pos x="332" y="39"/>
                </a:cxn>
                <a:cxn ang="0">
                  <a:pos x="346" y="19"/>
                </a:cxn>
                <a:cxn ang="0">
                  <a:pos x="317" y="39"/>
                </a:cxn>
                <a:cxn ang="0">
                  <a:pos x="302" y="19"/>
                </a:cxn>
                <a:cxn ang="0">
                  <a:pos x="317" y="39"/>
                </a:cxn>
                <a:cxn ang="0">
                  <a:pos x="278" y="39"/>
                </a:cxn>
                <a:cxn ang="0">
                  <a:pos x="293" y="19"/>
                </a:cxn>
                <a:cxn ang="0">
                  <a:pos x="263" y="39"/>
                </a:cxn>
                <a:cxn ang="0">
                  <a:pos x="249" y="19"/>
                </a:cxn>
                <a:cxn ang="0">
                  <a:pos x="263" y="39"/>
                </a:cxn>
                <a:cxn ang="0">
                  <a:pos x="225" y="39"/>
                </a:cxn>
                <a:cxn ang="0">
                  <a:pos x="239" y="19"/>
                </a:cxn>
                <a:cxn ang="0">
                  <a:pos x="210" y="39"/>
                </a:cxn>
                <a:cxn ang="0">
                  <a:pos x="195" y="19"/>
                </a:cxn>
                <a:cxn ang="0">
                  <a:pos x="210" y="39"/>
                </a:cxn>
                <a:cxn ang="0">
                  <a:pos x="171" y="39"/>
                </a:cxn>
                <a:cxn ang="0">
                  <a:pos x="186" y="19"/>
                </a:cxn>
                <a:cxn ang="0">
                  <a:pos x="156" y="39"/>
                </a:cxn>
                <a:cxn ang="0">
                  <a:pos x="142" y="19"/>
                </a:cxn>
                <a:cxn ang="0">
                  <a:pos x="156" y="39"/>
                </a:cxn>
                <a:cxn ang="0">
                  <a:pos x="117" y="39"/>
                </a:cxn>
                <a:cxn ang="0">
                  <a:pos x="132" y="19"/>
                </a:cxn>
                <a:cxn ang="0">
                  <a:pos x="103" y="39"/>
                </a:cxn>
                <a:cxn ang="0">
                  <a:pos x="88" y="19"/>
                </a:cxn>
                <a:cxn ang="0">
                  <a:pos x="103" y="39"/>
                </a:cxn>
                <a:cxn ang="0">
                  <a:pos x="64" y="39"/>
                </a:cxn>
                <a:cxn ang="0">
                  <a:pos x="78" y="19"/>
                </a:cxn>
                <a:cxn ang="0">
                  <a:pos x="49" y="39"/>
                </a:cxn>
                <a:cxn ang="0">
                  <a:pos x="39" y="19"/>
                </a:cxn>
                <a:cxn ang="0">
                  <a:pos x="49" y="39"/>
                </a:cxn>
                <a:cxn ang="0">
                  <a:pos x="429" y="26"/>
                </a:cxn>
                <a:cxn ang="0">
                  <a:pos x="390" y="0"/>
                </a:cxn>
                <a:cxn ang="0">
                  <a:pos x="0" y="26"/>
                </a:cxn>
                <a:cxn ang="0">
                  <a:pos x="44" y="58"/>
                </a:cxn>
              </a:cxnLst>
              <a:rect l="0" t="0" r="r" b="b"/>
              <a:pathLst>
                <a:path w="429" h="58">
                  <a:moveTo>
                    <a:pt x="400" y="39"/>
                  </a:moveTo>
                  <a:lnTo>
                    <a:pt x="385" y="39"/>
                  </a:lnTo>
                  <a:lnTo>
                    <a:pt x="385" y="19"/>
                  </a:lnTo>
                  <a:lnTo>
                    <a:pt x="400" y="19"/>
                  </a:lnTo>
                  <a:lnTo>
                    <a:pt x="400" y="39"/>
                  </a:lnTo>
                  <a:close/>
                  <a:moveTo>
                    <a:pt x="371" y="39"/>
                  </a:moveTo>
                  <a:lnTo>
                    <a:pt x="356" y="39"/>
                  </a:lnTo>
                  <a:lnTo>
                    <a:pt x="356" y="19"/>
                  </a:lnTo>
                  <a:lnTo>
                    <a:pt x="371" y="19"/>
                  </a:lnTo>
                  <a:lnTo>
                    <a:pt x="371" y="39"/>
                  </a:lnTo>
                  <a:close/>
                  <a:moveTo>
                    <a:pt x="346" y="39"/>
                  </a:moveTo>
                  <a:lnTo>
                    <a:pt x="332" y="39"/>
                  </a:lnTo>
                  <a:lnTo>
                    <a:pt x="332" y="19"/>
                  </a:lnTo>
                  <a:lnTo>
                    <a:pt x="346" y="19"/>
                  </a:lnTo>
                  <a:lnTo>
                    <a:pt x="346" y="39"/>
                  </a:lnTo>
                  <a:close/>
                  <a:moveTo>
                    <a:pt x="317" y="39"/>
                  </a:moveTo>
                  <a:lnTo>
                    <a:pt x="302" y="39"/>
                  </a:lnTo>
                  <a:lnTo>
                    <a:pt x="302" y="19"/>
                  </a:lnTo>
                  <a:lnTo>
                    <a:pt x="317" y="19"/>
                  </a:lnTo>
                  <a:lnTo>
                    <a:pt x="317" y="39"/>
                  </a:lnTo>
                  <a:close/>
                  <a:moveTo>
                    <a:pt x="293" y="39"/>
                  </a:moveTo>
                  <a:lnTo>
                    <a:pt x="278" y="39"/>
                  </a:lnTo>
                  <a:lnTo>
                    <a:pt x="278" y="19"/>
                  </a:lnTo>
                  <a:lnTo>
                    <a:pt x="293" y="19"/>
                  </a:lnTo>
                  <a:lnTo>
                    <a:pt x="293" y="39"/>
                  </a:lnTo>
                  <a:close/>
                  <a:moveTo>
                    <a:pt x="263" y="39"/>
                  </a:moveTo>
                  <a:lnTo>
                    <a:pt x="249" y="39"/>
                  </a:lnTo>
                  <a:lnTo>
                    <a:pt x="249" y="19"/>
                  </a:lnTo>
                  <a:lnTo>
                    <a:pt x="263" y="19"/>
                  </a:lnTo>
                  <a:lnTo>
                    <a:pt x="263" y="39"/>
                  </a:lnTo>
                  <a:close/>
                  <a:moveTo>
                    <a:pt x="239" y="39"/>
                  </a:moveTo>
                  <a:lnTo>
                    <a:pt x="225" y="39"/>
                  </a:lnTo>
                  <a:lnTo>
                    <a:pt x="225" y="19"/>
                  </a:lnTo>
                  <a:lnTo>
                    <a:pt x="239" y="19"/>
                  </a:lnTo>
                  <a:lnTo>
                    <a:pt x="239" y="39"/>
                  </a:lnTo>
                  <a:close/>
                  <a:moveTo>
                    <a:pt x="210" y="39"/>
                  </a:moveTo>
                  <a:lnTo>
                    <a:pt x="195" y="39"/>
                  </a:lnTo>
                  <a:lnTo>
                    <a:pt x="195" y="19"/>
                  </a:lnTo>
                  <a:lnTo>
                    <a:pt x="210" y="19"/>
                  </a:lnTo>
                  <a:lnTo>
                    <a:pt x="210" y="39"/>
                  </a:lnTo>
                  <a:close/>
                  <a:moveTo>
                    <a:pt x="186" y="39"/>
                  </a:moveTo>
                  <a:lnTo>
                    <a:pt x="171" y="39"/>
                  </a:lnTo>
                  <a:lnTo>
                    <a:pt x="171" y="19"/>
                  </a:lnTo>
                  <a:lnTo>
                    <a:pt x="186" y="19"/>
                  </a:lnTo>
                  <a:lnTo>
                    <a:pt x="186" y="39"/>
                  </a:lnTo>
                  <a:close/>
                  <a:moveTo>
                    <a:pt x="156" y="39"/>
                  </a:moveTo>
                  <a:lnTo>
                    <a:pt x="142" y="39"/>
                  </a:lnTo>
                  <a:lnTo>
                    <a:pt x="142" y="19"/>
                  </a:lnTo>
                  <a:lnTo>
                    <a:pt x="156" y="19"/>
                  </a:lnTo>
                  <a:lnTo>
                    <a:pt x="156" y="39"/>
                  </a:lnTo>
                  <a:close/>
                  <a:moveTo>
                    <a:pt x="132" y="39"/>
                  </a:moveTo>
                  <a:lnTo>
                    <a:pt x="117" y="39"/>
                  </a:lnTo>
                  <a:lnTo>
                    <a:pt x="117" y="19"/>
                  </a:lnTo>
                  <a:lnTo>
                    <a:pt x="132" y="19"/>
                  </a:lnTo>
                  <a:lnTo>
                    <a:pt x="132" y="39"/>
                  </a:lnTo>
                  <a:close/>
                  <a:moveTo>
                    <a:pt x="103" y="39"/>
                  </a:moveTo>
                  <a:lnTo>
                    <a:pt x="88" y="39"/>
                  </a:lnTo>
                  <a:lnTo>
                    <a:pt x="88" y="19"/>
                  </a:lnTo>
                  <a:lnTo>
                    <a:pt x="103" y="19"/>
                  </a:lnTo>
                  <a:lnTo>
                    <a:pt x="103" y="39"/>
                  </a:lnTo>
                  <a:close/>
                  <a:moveTo>
                    <a:pt x="78" y="39"/>
                  </a:moveTo>
                  <a:lnTo>
                    <a:pt x="64" y="39"/>
                  </a:lnTo>
                  <a:lnTo>
                    <a:pt x="64" y="19"/>
                  </a:lnTo>
                  <a:lnTo>
                    <a:pt x="78" y="19"/>
                  </a:lnTo>
                  <a:lnTo>
                    <a:pt x="78" y="39"/>
                  </a:lnTo>
                  <a:close/>
                  <a:moveTo>
                    <a:pt x="49" y="39"/>
                  </a:moveTo>
                  <a:lnTo>
                    <a:pt x="39" y="39"/>
                  </a:lnTo>
                  <a:lnTo>
                    <a:pt x="39" y="19"/>
                  </a:lnTo>
                  <a:lnTo>
                    <a:pt x="49" y="19"/>
                  </a:lnTo>
                  <a:lnTo>
                    <a:pt x="49" y="39"/>
                  </a:lnTo>
                  <a:close/>
                  <a:moveTo>
                    <a:pt x="390" y="0"/>
                  </a:moveTo>
                  <a:lnTo>
                    <a:pt x="429" y="26"/>
                  </a:lnTo>
                  <a:lnTo>
                    <a:pt x="390" y="58"/>
                  </a:lnTo>
                  <a:lnTo>
                    <a:pt x="390" y="0"/>
                  </a:lnTo>
                  <a:close/>
                  <a:moveTo>
                    <a:pt x="44" y="58"/>
                  </a:moveTo>
                  <a:lnTo>
                    <a:pt x="0" y="26"/>
                  </a:lnTo>
                  <a:lnTo>
                    <a:pt x="44" y="0"/>
                  </a:lnTo>
                  <a:lnTo>
                    <a:pt x="44" y="58"/>
                  </a:lnTo>
                  <a:close/>
                </a:path>
              </a:pathLst>
            </a:custGeom>
            <a:solidFill>
              <a:srgbClr val="000000"/>
            </a:solidFill>
            <a:ln w="7938">
              <a:solidFill>
                <a:srgbClr val="000000"/>
              </a:solidFill>
              <a:prstDash val="solid"/>
              <a:round/>
              <a:headEnd/>
              <a:tailEnd/>
            </a:ln>
          </p:spPr>
          <p:txBody>
            <a:bodyPr/>
            <a:lstStyle/>
            <a:p>
              <a:endParaRPr lang="en-US"/>
            </a:p>
          </p:txBody>
        </p:sp>
        <p:sp>
          <p:nvSpPr>
            <p:cNvPr id="21540" name="Freeform 36"/>
            <p:cNvSpPr>
              <a:spLocks noEditPoints="1"/>
            </p:cNvSpPr>
            <p:nvPr/>
          </p:nvSpPr>
          <p:spPr bwMode="auto">
            <a:xfrm>
              <a:off x="1554" y="2299"/>
              <a:ext cx="44" cy="543"/>
            </a:xfrm>
            <a:custGeom>
              <a:avLst/>
              <a:gdLst/>
              <a:ahLst/>
              <a:cxnLst>
                <a:cxn ang="0">
                  <a:pos x="15" y="477"/>
                </a:cxn>
                <a:cxn ang="0">
                  <a:pos x="29" y="497"/>
                </a:cxn>
                <a:cxn ang="0">
                  <a:pos x="15" y="458"/>
                </a:cxn>
                <a:cxn ang="0">
                  <a:pos x="29" y="445"/>
                </a:cxn>
                <a:cxn ang="0">
                  <a:pos x="15" y="458"/>
                </a:cxn>
                <a:cxn ang="0">
                  <a:pos x="15" y="405"/>
                </a:cxn>
                <a:cxn ang="0">
                  <a:pos x="29" y="425"/>
                </a:cxn>
                <a:cxn ang="0">
                  <a:pos x="15" y="386"/>
                </a:cxn>
                <a:cxn ang="0">
                  <a:pos x="29" y="373"/>
                </a:cxn>
                <a:cxn ang="0">
                  <a:pos x="15" y="386"/>
                </a:cxn>
                <a:cxn ang="0">
                  <a:pos x="15" y="333"/>
                </a:cxn>
                <a:cxn ang="0">
                  <a:pos x="29" y="353"/>
                </a:cxn>
                <a:cxn ang="0">
                  <a:pos x="15" y="314"/>
                </a:cxn>
                <a:cxn ang="0">
                  <a:pos x="29" y="301"/>
                </a:cxn>
                <a:cxn ang="0">
                  <a:pos x="15" y="314"/>
                </a:cxn>
                <a:cxn ang="0">
                  <a:pos x="15" y="262"/>
                </a:cxn>
                <a:cxn ang="0">
                  <a:pos x="29" y="281"/>
                </a:cxn>
                <a:cxn ang="0">
                  <a:pos x="15" y="242"/>
                </a:cxn>
                <a:cxn ang="0">
                  <a:pos x="29" y="229"/>
                </a:cxn>
                <a:cxn ang="0">
                  <a:pos x="15" y="242"/>
                </a:cxn>
                <a:cxn ang="0">
                  <a:pos x="15" y="190"/>
                </a:cxn>
                <a:cxn ang="0">
                  <a:pos x="29" y="209"/>
                </a:cxn>
                <a:cxn ang="0">
                  <a:pos x="15" y="177"/>
                </a:cxn>
                <a:cxn ang="0">
                  <a:pos x="29" y="157"/>
                </a:cxn>
                <a:cxn ang="0">
                  <a:pos x="15" y="177"/>
                </a:cxn>
                <a:cxn ang="0">
                  <a:pos x="15" y="118"/>
                </a:cxn>
                <a:cxn ang="0">
                  <a:pos x="29" y="137"/>
                </a:cxn>
                <a:cxn ang="0">
                  <a:pos x="15" y="105"/>
                </a:cxn>
                <a:cxn ang="0">
                  <a:pos x="29" y="85"/>
                </a:cxn>
                <a:cxn ang="0">
                  <a:pos x="15" y="105"/>
                </a:cxn>
                <a:cxn ang="0">
                  <a:pos x="15" y="46"/>
                </a:cxn>
                <a:cxn ang="0">
                  <a:pos x="29" y="65"/>
                </a:cxn>
                <a:cxn ang="0">
                  <a:pos x="44" y="484"/>
                </a:cxn>
                <a:cxn ang="0">
                  <a:pos x="0" y="484"/>
                </a:cxn>
                <a:cxn ang="0">
                  <a:pos x="0" y="52"/>
                </a:cxn>
                <a:cxn ang="0">
                  <a:pos x="44" y="52"/>
                </a:cxn>
              </a:cxnLst>
              <a:rect l="0" t="0" r="r" b="b"/>
              <a:pathLst>
                <a:path w="44" h="543">
                  <a:moveTo>
                    <a:pt x="15" y="497"/>
                  </a:moveTo>
                  <a:lnTo>
                    <a:pt x="15" y="477"/>
                  </a:lnTo>
                  <a:lnTo>
                    <a:pt x="29" y="477"/>
                  </a:lnTo>
                  <a:lnTo>
                    <a:pt x="29" y="497"/>
                  </a:lnTo>
                  <a:lnTo>
                    <a:pt x="15" y="497"/>
                  </a:lnTo>
                  <a:close/>
                  <a:moveTo>
                    <a:pt x="15" y="458"/>
                  </a:moveTo>
                  <a:lnTo>
                    <a:pt x="15" y="445"/>
                  </a:lnTo>
                  <a:lnTo>
                    <a:pt x="29" y="445"/>
                  </a:lnTo>
                  <a:lnTo>
                    <a:pt x="29" y="458"/>
                  </a:lnTo>
                  <a:lnTo>
                    <a:pt x="15" y="458"/>
                  </a:lnTo>
                  <a:close/>
                  <a:moveTo>
                    <a:pt x="15" y="425"/>
                  </a:moveTo>
                  <a:lnTo>
                    <a:pt x="15" y="405"/>
                  </a:lnTo>
                  <a:lnTo>
                    <a:pt x="29" y="405"/>
                  </a:lnTo>
                  <a:lnTo>
                    <a:pt x="29" y="425"/>
                  </a:lnTo>
                  <a:lnTo>
                    <a:pt x="15" y="425"/>
                  </a:lnTo>
                  <a:close/>
                  <a:moveTo>
                    <a:pt x="15" y="386"/>
                  </a:moveTo>
                  <a:lnTo>
                    <a:pt x="15" y="373"/>
                  </a:lnTo>
                  <a:lnTo>
                    <a:pt x="29" y="373"/>
                  </a:lnTo>
                  <a:lnTo>
                    <a:pt x="29" y="386"/>
                  </a:lnTo>
                  <a:lnTo>
                    <a:pt x="15" y="386"/>
                  </a:lnTo>
                  <a:close/>
                  <a:moveTo>
                    <a:pt x="15" y="353"/>
                  </a:moveTo>
                  <a:lnTo>
                    <a:pt x="15" y="333"/>
                  </a:lnTo>
                  <a:lnTo>
                    <a:pt x="29" y="333"/>
                  </a:lnTo>
                  <a:lnTo>
                    <a:pt x="29" y="353"/>
                  </a:lnTo>
                  <a:lnTo>
                    <a:pt x="15" y="353"/>
                  </a:lnTo>
                  <a:close/>
                  <a:moveTo>
                    <a:pt x="15" y="314"/>
                  </a:moveTo>
                  <a:lnTo>
                    <a:pt x="15" y="301"/>
                  </a:lnTo>
                  <a:lnTo>
                    <a:pt x="29" y="301"/>
                  </a:lnTo>
                  <a:lnTo>
                    <a:pt x="29" y="314"/>
                  </a:lnTo>
                  <a:lnTo>
                    <a:pt x="15" y="314"/>
                  </a:lnTo>
                  <a:close/>
                  <a:moveTo>
                    <a:pt x="15" y="281"/>
                  </a:moveTo>
                  <a:lnTo>
                    <a:pt x="15" y="262"/>
                  </a:lnTo>
                  <a:lnTo>
                    <a:pt x="29" y="262"/>
                  </a:lnTo>
                  <a:lnTo>
                    <a:pt x="29" y="281"/>
                  </a:lnTo>
                  <a:lnTo>
                    <a:pt x="15" y="281"/>
                  </a:lnTo>
                  <a:close/>
                  <a:moveTo>
                    <a:pt x="15" y="242"/>
                  </a:moveTo>
                  <a:lnTo>
                    <a:pt x="15" y="229"/>
                  </a:lnTo>
                  <a:lnTo>
                    <a:pt x="29" y="229"/>
                  </a:lnTo>
                  <a:lnTo>
                    <a:pt x="29" y="242"/>
                  </a:lnTo>
                  <a:lnTo>
                    <a:pt x="15" y="242"/>
                  </a:lnTo>
                  <a:close/>
                  <a:moveTo>
                    <a:pt x="15" y="209"/>
                  </a:moveTo>
                  <a:lnTo>
                    <a:pt x="15" y="190"/>
                  </a:lnTo>
                  <a:lnTo>
                    <a:pt x="29" y="190"/>
                  </a:lnTo>
                  <a:lnTo>
                    <a:pt x="29" y="209"/>
                  </a:lnTo>
                  <a:lnTo>
                    <a:pt x="15" y="209"/>
                  </a:lnTo>
                  <a:close/>
                  <a:moveTo>
                    <a:pt x="15" y="177"/>
                  </a:moveTo>
                  <a:lnTo>
                    <a:pt x="15" y="157"/>
                  </a:lnTo>
                  <a:lnTo>
                    <a:pt x="29" y="157"/>
                  </a:lnTo>
                  <a:lnTo>
                    <a:pt x="29" y="177"/>
                  </a:lnTo>
                  <a:lnTo>
                    <a:pt x="15" y="177"/>
                  </a:lnTo>
                  <a:close/>
                  <a:moveTo>
                    <a:pt x="15" y="137"/>
                  </a:moveTo>
                  <a:lnTo>
                    <a:pt x="15" y="118"/>
                  </a:lnTo>
                  <a:lnTo>
                    <a:pt x="29" y="118"/>
                  </a:lnTo>
                  <a:lnTo>
                    <a:pt x="29" y="137"/>
                  </a:lnTo>
                  <a:lnTo>
                    <a:pt x="15" y="137"/>
                  </a:lnTo>
                  <a:close/>
                  <a:moveTo>
                    <a:pt x="15" y="105"/>
                  </a:moveTo>
                  <a:lnTo>
                    <a:pt x="15" y="85"/>
                  </a:lnTo>
                  <a:lnTo>
                    <a:pt x="29" y="85"/>
                  </a:lnTo>
                  <a:lnTo>
                    <a:pt x="29" y="105"/>
                  </a:lnTo>
                  <a:lnTo>
                    <a:pt x="15" y="105"/>
                  </a:lnTo>
                  <a:close/>
                  <a:moveTo>
                    <a:pt x="15" y="65"/>
                  </a:moveTo>
                  <a:lnTo>
                    <a:pt x="15" y="46"/>
                  </a:lnTo>
                  <a:lnTo>
                    <a:pt x="29" y="46"/>
                  </a:lnTo>
                  <a:lnTo>
                    <a:pt x="29" y="65"/>
                  </a:lnTo>
                  <a:lnTo>
                    <a:pt x="15" y="65"/>
                  </a:lnTo>
                  <a:close/>
                  <a:moveTo>
                    <a:pt x="44" y="484"/>
                  </a:moveTo>
                  <a:lnTo>
                    <a:pt x="19" y="543"/>
                  </a:lnTo>
                  <a:lnTo>
                    <a:pt x="0" y="484"/>
                  </a:lnTo>
                  <a:lnTo>
                    <a:pt x="44" y="484"/>
                  </a:lnTo>
                  <a:close/>
                  <a:moveTo>
                    <a:pt x="0" y="52"/>
                  </a:moveTo>
                  <a:lnTo>
                    <a:pt x="19" y="0"/>
                  </a:lnTo>
                  <a:lnTo>
                    <a:pt x="44" y="52"/>
                  </a:lnTo>
                  <a:lnTo>
                    <a:pt x="0" y="52"/>
                  </a:lnTo>
                  <a:close/>
                </a:path>
              </a:pathLst>
            </a:custGeom>
            <a:solidFill>
              <a:srgbClr val="000000"/>
            </a:solidFill>
            <a:ln w="7938">
              <a:solidFill>
                <a:srgbClr val="000000"/>
              </a:solidFill>
              <a:prstDash val="solid"/>
              <a:round/>
              <a:headEnd/>
              <a:tailEnd/>
            </a:ln>
          </p:spPr>
          <p:txBody>
            <a:bodyPr/>
            <a:lstStyle/>
            <a:p>
              <a:endParaRPr lang="en-US"/>
            </a:p>
          </p:txBody>
        </p:sp>
        <p:sp>
          <p:nvSpPr>
            <p:cNvPr id="21541" name="Freeform 37"/>
            <p:cNvSpPr>
              <a:spLocks noEditPoints="1"/>
            </p:cNvSpPr>
            <p:nvPr/>
          </p:nvSpPr>
          <p:spPr bwMode="auto">
            <a:xfrm>
              <a:off x="2231" y="2600"/>
              <a:ext cx="180" cy="242"/>
            </a:xfrm>
            <a:custGeom>
              <a:avLst/>
              <a:gdLst/>
              <a:ahLst/>
              <a:cxnLst>
                <a:cxn ang="0">
                  <a:pos x="20" y="203"/>
                </a:cxn>
                <a:cxn ang="0">
                  <a:pos x="29" y="189"/>
                </a:cxn>
                <a:cxn ang="0">
                  <a:pos x="39" y="203"/>
                </a:cxn>
                <a:cxn ang="0">
                  <a:pos x="29" y="216"/>
                </a:cxn>
                <a:cxn ang="0">
                  <a:pos x="20" y="203"/>
                </a:cxn>
                <a:cxn ang="0">
                  <a:pos x="39" y="176"/>
                </a:cxn>
                <a:cxn ang="0">
                  <a:pos x="49" y="163"/>
                </a:cxn>
                <a:cxn ang="0">
                  <a:pos x="58" y="176"/>
                </a:cxn>
                <a:cxn ang="0">
                  <a:pos x="49" y="189"/>
                </a:cxn>
                <a:cxn ang="0">
                  <a:pos x="39" y="176"/>
                </a:cxn>
                <a:cxn ang="0">
                  <a:pos x="58" y="150"/>
                </a:cxn>
                <a:cxn ang="0">
                  <a:pos x="68" y="137"/>
                </a:cxn>
                <a:cxn ang="0">
                  <a:pos x="78" y="150"/>
                </a:cxn>
                <a:cxn ang="0">
                  <a:pos x="68" y="163"/>
                </a:cxn>
                <a:cxn ang="0">
                  <a:pos x="58" y="150"/>
                </a:cxn>
                <a:cxn ang="0">
                  <a:pos x="78" y="124"/>
                </a:cxn>
                <a:cxn ang="0">
                  <a:pos x="88" y="111"/>
                </a:cxn>
                <a:cxn ang="0">
                  <a:pos x="97" y="124"/>
                </a:cxn>
                <a:cxn ang="0">
                  <a:pos x="88" y="137"/>
                </a:cxn>
                <a:cxn ang="0">
                  <a:pos x="78" y="124"/>
                </a:cxn>
                <a:cxn ang="0">
                  <a:pos x="97" y="98"/>
                </a:cxn>
                <a:cxn ang="0">
                  <a:pos x="107" y="85"/>
                </a:cxn>
                <a:cxn ang="0">
                  <a:pos x="117" y="98"/>
                </a:cxn>
                <a:cxn ang="0">
                  <a:pos x="107" y="111"/>
                </a:cxn>
                <a:cxn ang="0">
                  <a:pos x="97" y="98"/>
                </a:cxn>
                <a:cxn ang="0">
                  <a:pos x="117" y="72"/>
                </a:cxn>
                <a:cxn ang="0">
                  <a:pos x="122" y="65"/>
                </a:cxn>
                <a:cxn ang="0">
                  <a:pos x="132" y="72"/>
                </a:cxn>
                <a:cxn ang="0">
                  <a:pos x="122" y="85"/>
                </a:cxn>
                <a:cxn ang="0">
                  <a:pos x="117" y="72"/>
                </a:cxn>
                <a:cxn ang="0">
                  <a:pos x="132" y="52"/>
                </a:cxn>
                <a:cxn ang="0">
                  <a:pos x="141" y="39"/>
                </a:cxn>
                <a:cxn ang="0">
                  <a:pos x="151" y="52"/>
                </a:cxn>
                <a:cxn ang="0">
                  <a:pos x="141" y="65"/>
                </a:cxn>
                <a:cxn ang="0">
                  <a:pos x="132" y="52"/>
                </a:cxn>
                <a:cxn ang="0">
                  <a:pos x="44" y="222"/>
                </a:cxn>
                <a:cxn ang="0">
                  <a:pos x="0" y="242"/>
                </a:cxn>
                <a:cxn ang="0">
                  <a:pos x="15" y="183"/>
                </a:cxn>
                <a:cxn ang="0">
                  <a:pos x="44" y="222"/>
                </a:cxn>
                <a:cxn ang="0">
                  <a:pos x="136" y="19"/>
                </a:cxn>
                <a:cxn ang="0">
                  <a:pos x="180" y="0"/>
                </a:cxn>
                <a:cxn ang="0">
                  <a:pos x="166" y="59"/>
                </a:cxn>
                <a:cxn ang="0">
                  <a:pos x="136" y="19"/>
                </a:cxn>
              </a:cxnLst>
              <a:rect l="0" t="0" r="r" b="b"/>
              <a:pathLst>
                <a:path w="180" h="242">
                  <a:moveTo>
                    <a:pt x="20" y="203"/>
                  </a:moveTo>
                  <a:lnTo>
                    <a:pt x="29" y="189"/>
                  </a:lnTo>
                  <a:lnTo>
                    <a:pt x="39" y="203"/>
                  </a:lnTo>
                  <a:lnTo>
                    <a:pt x="29" y="216"/>
                  </a:lnTo>
                  <a:lnTo>
                    <a:pt x="20" y="203"/>
                  </a:lnTo>
                  <a:close/>
                  <a:moveTo>
                    <a:pt x="39" y="176"/>
                  </a:moveTo>
                  <a:lnTo>
                    <a:pt x="49" y="163"/>
                  </a:lnTo>
                  <a:lnTo>
                    <a:pt x="58" y="176"/>
                  </a:lnTo>
                  <a:lnTo>
                    <a:pt x="49" y="189"/>
                  </a:lnTo>
                  <a:lnTo>
                    <a:pt x="39" y="176"/>
                  </a:lnTo>
                  <a:close/>
                  <a:moveTo>
                    <a:pt x="58" y="150"/>
                  </a:moveTo>
                  <a:lnTo>
                    <a:pt x="68" y="137"/>
                  </a:lnTo>
                  <a:lnTo>
                    <a:pt x="78" y="150"/>
                  </a:lnTo>
                  <a:lnTo>
                    <a:pt x="68" y="163"/>
                  </a:lnTo>
                  <a:lnTo>
                    <a:pt x="58" y="150"/>
                  </a:lnTo>
                  <a:close/>
                  <a:moveTo>
                    <a:pt x="78" y="124"/>
                  </a:moveTo>
                  <a:lnTo>
                    <a:pt x="88" y="111"/>
                  </a:lnTo>
                  <a:lnTo>
                    <a:pt x="97" y="124"/>
                  </a:lnTo>
                  <a:lnTo>
                    <a:pt x="88" y="137"/>
                  </a:lnTo>
                  <a:lnTo>
                    <a:pt x="78" y="124"/>
                  </a:lnTo>
                  <a:close/>
                  <a:moveTo>
                    <a:pt x="97" y="98"/>
                  </a:moveTo>
                  <a:lnTo>
                    <a:pt x="107" y="85"/>
                  </a:lnTo>
                  <a:lnTo>
                    <a:pt x="117" y="98"/>
                  </a:lnTo>
                  <a:lnTo>
                    <a:pt x="107" y="111"/>
                  </a:lnTo>
                  <a:lnTo>
                    <a:pt x="97" y="98"/>
                  </a:lnTo>
                  <a:close/>
                  <a:moveTo>
                    <a:pt x="117" y="72"/>
                  </a:moveTo>
                  <a:lnTo>
                    <a:pt x="122" y="65"/>
                  </a:lnTo>
                  <a:lnTo>
                    <a:pt x="132" y="72"/>
                  </a:lnTo>
                  <a:lnTo>
                    <a:pt x="122" y="85"/>
                  </a:lnTo>
                  <a:lnTo>
                    <a:pt x="117" y="72"/>
                  </a:lnTo>
                  <a:close/>
                  <a:moveTo>
                    <a:pt x="132" y="52"/>
                  </a:moveTo>
                  <a:lnTo>
                    <a:pt x="141" y="39"/>
                  </a:lnTo>
                  <a:lnTo>
                    <a:pt x="151" y="52"/>
                  </a:lnTo>
                  <a:lnTo>
                    <a:pt x="141" y="65"/>
                  </a:lnTo>
                  <a:lnTo>
                    <a:pt x="132" y="52"/>
                  </a:lnTo>
                  <a:close/>
                  <a:moveTo>
                    <a:pt x="44" y="222"/>
                  </a:moveTo>
                  <a:lnTo>
                    <a:pt x="0" y="242"/>
                  </a:lnTo>
                  <a:lnTo>
                    <a:pt x="15" y="183"/>
                  </a:lnTo>
                  <a:lnTo>
                    <a:pt x="44" y="222"/>
                  </a:lnTo>
                  <a:close/>
                  <a:moveTo>
                    <a:pt x="136" y="19"/>
                  </a:moveTo>
                  <a:lnTo>
                    <a:pt x="180" y="0"/>
                  </a:lnTo>
                  <a:lnTo>
                    <a:pt x="166" y="59"/>
                  </a:lnTo>
                  <a:lnTo>
                    <a:pt x="136" y="19"/>
                  </a:lnTo>
                  <a:close/>
                </a:path>
              </a:pathLst>
            </a:custGeom>
            <a:solidFill>
              <a:srgbClr val="000000"/>
            </a:solidFill>
            <a:ln w="7938">
              <a:solidFill>
                <a:srgbClr val="000000"/>
              </a:solidFill>
              <a:prstDash val="solid"/>
              <a:round/>
              <a:headEnd/>
              <a:tailEnd/>
            </a:ln>
          </p:spPr>
          <p:txBody>
            <a:bodyPr/>
            <a:lstStyle/>
            <a:p>
              <a:endParaRPr lang="en-US"/>
            </a:p>
          </p:txBody>
        </p:sp>
        <p:sp>
          <p:nvSpPr>
            <p:cNvPr id="21542" name="Rectangle 38"/>
            <p:cNvSpPr>
              <a:spLocks noChangeArrowheads="1"/>
            </p:cNvSpPr>
            <p:nvPr/>
          </p:nvSpPr>
          <p:spPr bwMode="auto">
            <a:xfrm>
              <a:off x="1232" y="2979"/>
              <a:ext cx="566"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Медпомощь,</a:t>
              </a:r>
              <a:endParaRPr lang="ru-RU" sz="1200"/>
            </a:p>
          </p:txBody>
        </p:sp>
        <p:sp>
          <p:nvSpPr>
            <p:cNvPr id="21543" name="Rectangle 39"/>
            <p:cNvSpPr>
              <a:spLocks noChangeArrowheads="1"/>
            </p:cNvSpPr>
            <p:nvPr/>
          </p:nvSpPr>
          <p:spPr bwMode="auto">
            <a:xfrm>
              <a:off x="1354" y="3123"/>
              <a:ext cx="743" cy="230"/>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финансируемая </a:t>
              </a:r>
            </a:p>
            <a:p>
              <a:r>
                <a:rPr lang="ru-RU" sz="1200">
                  <a:solidFill>
                    <a:srgbClr val="000000"/>
                  </a:solidFill>
                  <a:latin typeface="Times New Roman" pitchFamily="18" charset="0"/>
                </a:rPr>
                <a:t>государством </a:t>
              </a:r>
            </a:p>
          </p:txBody>
        </p:sp>
        <p:sp>
          <p:nvSpPr>
            <p:cNvPr id="21544" name="Rectangle 40"/>
            <p:cNvSpPr>
              <a:spLocks noChangeArrowheads="1"/>
            </p:cNvSpPr>
            <p:nvPr/>
          </p:nvSpPr>
          <p:spPr bwMode="auto">
            <a:xfrm>
              <a:off x="200" y="2776"/>
              <a:ext cx="720"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Общие расходы</a:t>
              </a:r>
              <a:endParaRPr lang="ru-RU" sz="1200"/>
            </a:p>
          </p:txBody>
        </p:sp>
        <p:sp>
          <p:nvSpPr>
            <p:cNvPr id="21545" name="Rectangle 41"/>
            <p:cNvSpPr>
              <a:spLocks noChangeArrowheads="1"/>
            </p:cNvSpPr>
            <p:nvPr/>
          </p:nvSpPr>
          <p:spPr bwMode="auto">
            <a:xfrm>
              <a:off x="205" y="2920"/>
              <a:ext cx="937"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на здравоохранение </a:t>
              </a:r>
              <a:endParaRPr lang="ru-RU" sz="1200"/>
            </a:p>
          </p:txBody>
        </p:sp>
        <p:sp>
          <p:nvSpPr>
            <p:cNvPr id="21546" name="Rectangle 42"/>
            <p:cNvSpPr>
              <a:spLocks noChangeArrowheads="1"/>
            </p:cNvSpPr>
            <p:nvPr/>
          </p:nvSpPr>
          <p:spPr bwMode="auto">
            <a:xfrm rot="19140000">
              <a:off x="657" y="2904"/>
              <a:ext cx="834"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незастрахованные</a:t>
              </a:r>
              <a:endParaRPr lang="ru-RU" sz="1200"/>
            </a:p>
          </p:txBody>
        </p:sp>
        <p:sp>
          <p:nvSpPr>
            <p:cNvPr id="21547" name="Rectangle 43"/>
            <p:cNvSpPr>
              <a:spLocks noChangeArrowheads="1"/>
            </p:cNvSpPr>
            <p:nvPr/>
          </p:nvSpPr>
          <p:spPr bwMode="auto">
            <a:xfrm>
              <a:off x="1052" y="2318"/>
              <a:ext cx="854" cy="115"/>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Разделение затрат</a:t>
              </a:r>
              <a:endParaRPr lang="ru-RU" sz="1200"/>
            </a:p>
          </p:txBody>
        </p:sp>
        <p:sp>
          <p:nvSpPr>
            <p:cNvPr id="21548" name="Rectangle 44"/>
            <p:cNvSpPr>
              <a:spLocks noChangeArrowheads="1"/>
            </p:cNvSpPr>
            <p:nvPr/>
          </p:nvSpPr>
          <p:spPr bwMode="auto">
            <a:xfrm>
              <a:off x="1223" y="2318"/>
              <a:ext cx="63" cy="157"/>
            </a:xfrm>
            <a:prstGeom prst="rect">
              <a:avLst/>
            </a:prstGeom>
            <a:noFill/>
            <a:ln w="9525">
              <a:noFill/>
              <a:miter lim="800000"/>
              <a:headEnd/>
              <a:tailEnd/>
            </a:ln>
          </p:spPr>
          <p:txBody>
            <a:bodyPr wrap="none" lIns="0" tIns="0" rIns="0" bIns="0">
              <a:spAutoFit/>
            </a:bodyPr>
            <a:lstStyle/>
            <a:p>
              <a:r>
                <a:rPr lang="ru-RU" sz="1500">
                  <a:solidFill>
                    <a:srgbClr val="000000"/>
                  </a:solidFill>
                  <a:latin typeface="Times New Roman" pitchFamily="18" charset="0"/>
                </a:rPr>
                <a:t>-</a:t>
              </a:r>
              <a:endParaRPr lang="ru-RU"/>
            </a:p>
          </p:txBody>
        </p:sp>
        <p:sp>
          <p:nvSpPr>
            <p:cNvPr id="21549" name="Rectangle 45"/>
            <p:cNvSpPr>
              <a:spLocks noChangeArrowheads="1"/>
            </p:cNvSpPr>
            <p:nvPr/>
          </p:nvSpPr>
          <p:spPr bwMode="auto">
            <a:xfrm>
              <a:off x="1242" y="2318"/>
              <a:ext cx="1" cy="173"/>
            </a:xfrm>
            <a:prstGeom prst="rect">
              <a:avLst/>
            </a:prstGeom>
            <a:noFill/>
            <a:ln w="9525">
              <a:noFill/>
              <a:miter lim="800000"/>
              <a:headEnd/>
              <a:tailEnd/>
            </a:ln>
          </p:spPr>
          <p:txBody>
            <a:bodyPr wrap="none" lIns="0" tIns="0" rIns="0" bIns="0">
              <a:spAutoFit/>
            </a:bodyPr>
            <a:lstStyle/>
            <a:p>
              <a:endParaRPr lang="ru-RU"/>
            </a:p>
          </p:txBody>
        </p:sp>
        <p:sp>
          <p:nvSpPr>
            <p:cNvPr id="21550" name="Rectangle 46"/>
            <p:cNvSpPr>
              <a:spLocks noChangeArrowheads="1"/>
            </p:cNvSpPr>
            <p:nvPr/>
          </p:nvSpPr>
          <p:spPr bwMode="auto">
            <a:xfrm rot="16200000">
              <a:off x="1856" y="2104"/>
              <a:ext cx="790" cy="144"/>
            </a:xfrm>
            <a:prstGeom prst="rect">
              <a:avLst/>
            </a:prstGeom>
            <a:noFill/>
            <a:ln w="9525">
              <a:noFill/>
              <a:miter lim="800000"/>
              <a:headEnd/>
              <a:tailEnd/>
            </a:ln>
          </p:spPr>
          <p:txBody>
            <a:bodyPr wrap="none" lIns="0" tIns="0" rIns="0" bIns="0">
              <a:spAutoFit/>
            </a:bodyPr>
            <a:lstStyle/>
            <a:p>
              <a:r>
                <a:rPr lang="ru-RU" sz="1200">
                  <a:solidFill>
                    <a:srgbClr val="000000"/>
                  </a:solidFill>
                  <a:latin typeface="Times New Roman" pitchFamily="18" charset="0"/>
                </a:rPr>
                <a:t>Не покрываемые</a:t>
              </a:r>
              <a:r>
                <a:rPr lang="ru-RU" sz="1500">
                  <a:solidFill>
                    <a:srgbClr val="000000"/>
                  </a:solidFill>
                  <a:latin typeface="Times New Roman" pitchFamily="18" charset="0"/>
                </a:rPr>
                <a:t> </a:t>
              </a:r>
              <a:endParaRPr lang="ru-RU"/>
            </a:p>
          </p:txBody>
        </p:sp>
        <p:sp>
          <p:nvSpPr>
            <p:cNvPr id="21551" name="Rectangle 47"/>
            <p:cNvSpPr>
              <a:spLocks noChangeArrowheads="1"/>
            </p:cNvSpPr>
            <p:nvPr/>
          </p:nvSpPr>
          <p:spPr bwMode="auto">
            <a:xfrm rot="16200000">
              <a:off x="2027" y="2124"/>
              <a:ext cx="595" cy="116"/>
            </a:xfrm>
            <a:prstGeom prst="rect">
              <a:avLst/>
            </a:prstGeom>
            <a:noFill/>
            <a:ln w="9525">
              <a:noFill/>
              <a:miter lim="800000"/>
              <a:headEnd/>
              <a:tailEnd/>
            </a:ln>
          </p:spPr>
          <p:txBody>
            <a:bodyPr wrap="none" lIns="0" tIns="0" rIns="0" bIns="0">
              <a:spAutoFit/>
            </a:bodyPr>
            <a:lstStyle/>
            <a:p>
              <a:r>
                <a:rPr lang="ru-RU" sz="1200" dirty="0" smtClean="0">
                  <a:solidFill>
                    <a:srgbClr val="000000"/>
                  </a:solidFill>
                  <a:latin typeface="Times New Roman" pitchFamily="18" charset="0"/>
                </a:rPr>
                <a:t>виды </a:t>
              </a:r>
              <a:r>
                <a:rPr lang="ru-RU" sz="1200" dirty="0">
                  <a:solidFill>
                    <a:srgbClr val="000000"/>
                  </a:solidFill>
                  <a:latin typeface="Times New Roman" pitchFamily="18" charset="0"/>
                </a:rPr>
                <a:t>помощи </a:t>
              </a:r>
              <a:endParaRPr lang="ru-RU" sz="1200"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sz="3100" smtClean="0"/>
              <a:t>Система социальной защиты в здравоохранении Мексики (ССЗЗ)</a:t>
            </a:r>
            <a:endParaRPr lang="en-US" sz="3100" smtClean="0"/>
          </a:p>
        </p:txBody>
      </p:sp>
      <p:sp>
        <p:nvSpPr>
          <p:cNvPr id="5" name="Content Placeholder 4"/>
          <p:cNvSpPr>
            <a:spLocks noGrp="1"/>
          </p:cNvSpPr>
          <p:nvPr>
            <p:ph idx="1"/>
          </p:nvPr>
        </p:nvSpPr>
        <p:spPr>
          <a:xfrm>
            <a:off x="457200" y="1912938"/>
            <a:ext cx="8402638" cy="4597400"/>
          </a:xfrm>
        </p:spPr>
        <p:txBody>
          <a:bodyPr>
            <a:normAutofit/>
          </a:bodyPr>
          <a:lstStyle/>
          <a:p>
            <a:pPr>
              <a:lnSpc>
                <a:spcPct val="90000"/>
              </a:lnSpc>
              <a:buFont typeface="Wingdings" pitchFamily="2" charset="2"/>
              <a:buNone/>
            </a:pPr>
            <a:r>
              <a:rPr lang="ru-RU" smtClean="0"/>
              <a:t>Этой системой пользуются мексиканцы, не охваченные программами социального обеспечения</a:t>
            </a:r>
            <a:r>
              <a:rPr lang="en-US" smtClean="0"/>
              <a:t>.  </a:t>
            </a:r>
            <a:r>
              <a:rPr lang="ru-RU" smtClean="0"/>
              <a:t>Она направлена на обеспечение доступа к медицинской помощи и финансовой защиты</a:t>
            </a:r>
            <a:r>
              <a:rPr lang="en-US" smtClean="0"/>
              <a:t>. </a:t>
            </a:r>
            <a:r>
              <a:rPr lang="ru-RU" smtClean="0"/>
              <a:t>Система включает три основные программы с разными страховыми пакетами и институциональными и организационными механизмами</a:t>
            </a:r>
            <a:r>
              <a:rPr lang="en-US" smtClean="0"/>
              <a:t>:</a:t>
            </a:r>
          </a:p>
          <a:p>
            <a:pPr>
              <a:lnSpc>
                <a:spcPct val="90000"/>
              </a:lnSpc>
              <a:buFont typeface="Wingdings" pitchFamily="2" charset="2"/>
              <a:buNone/>
            </a:pPr>
            <a:endParaRPr lang="en-US" b="1" smtClean="0"/>
          </a:p>
          <a:p>
            <a:pPr>
              <a:lnSpc>
                <a:spcPct val="90000"/>
              </a:lnSpc>
              <a:buFont typeface="Arial" charset="0"/>
              <a:buAutoNum type="arabicPeriod"/>
            </a:pPr>
            <a:r>
              <a:rPr lang="ru-RU" sz="2200" smtClean="0"/>
              <a:t>Народное медицинское страхование</a:t>
            </a:r>
            <a:r>
              <a:rPr lang="en-US" sz="2200" smtClean="0"/>
              <a:t> (Seguro Popular) / </a:t>
            </a:r>
            <a:r>
              <a:rPr lang="ru-RU" sz="2200" smtClean="0"/>
              <a:t>НМС</a:t>
            </a:r>
            <a:endParaRPr lang="en-US" sz="2200" smtClean="0"/>
          </a:p>
          <a:p>
            <a:pPr>
              <a:lnSpc>
                <a:spcPct val="90000"/>
              </a:lnSpc>
              <a:buFont typeface="Arial" charset="0"/>
              <a:buAutoNum type="arabicPeriod"/>
            </a:pPr>
            <a:r>
              <a:rPr lang="ru-RU" sz="2200" smtClean="0"/>
              <a:t>Фонд для покрытия экстренных расходов</a:t>
            </a:r>
            <a:r>
              <a:rPr lang="en-US" sz="2200" smtClean="0"/>
              <a:t>/</a:t>
            </a:r>
            <a:r>
              <a:rPr lang="ru-RU" sz="2200" smtClean="0"/>
              <a:t> ФЭР</a:t>
            </a:r>
            <a:endParaRPr lang="en-US" sz="2200" smtClean="0"/>
          </a:p>
          <a:p>
            <a:pPr>
              <a:lnSpc>
                <a:spcPct val="90000"/>
              </a:lnSpc>
              <a:buFont typeface="Arial" charset="0"/>
              <a:buAutoNum type="arabicPeriod"/>
            </a:pPr>
            <a:r>
              <a:rPr lang="ru-RU" sz="2200" smtClean="0"/>
              <a:t>Медицинское страхование следующего поколения </a:t>
            </a:r>
            <a:r>
              <a:rPr lang="en-US" sz="2200" smtClean="0"/>
              <a:t>(Seguro Medico para una Nueva Generacion) / </a:t>
            </a:r>
            <a:r>
              <a:rPr lang="ru-RU" sz="2200" smtClean="0"/>
              <a:t>МССП</a:t>
            </a:r>
            <a:endParaRPr lang="en-US" sz="2200" smtClean="0"/>
          </a:p>
          <a:p>
            <a:pPr>
              <a:lnSpc>
                <a:spcPct val="90000"/>
              </a:lnSpc>
              <a:buFont typeface="Wingdings" pitchFamily="2" charset="2"/>
              <a:buNone/>
            </a:pPr>
            <a:endParaRPr lang="en-US" smtClean="0"/>
          </a:p>
          <a:p>
            <a:pPr>
              <a:lnSpc>
                <a:spcPct val="90000"/>
              </a:lnSpc>
              <a:buFont typeface="Wingdings" pitchFamily="2" charset="2"/>
              <a:buNone/>
            </a:pPr>
            <a:r>
              <a:rPr lang="ru-RU" smtClean="0"/>
              <a:t>Мексиканцы зачисляются в </a:t>
            </a:r>
            <a:r>
              <a:rPr lang="en-US" smtClean="0"/>
              <a:t> </a:t>
            </a:r>
            <a:r>
              <a:rPr lang="ru-RU" smtClean="0"/>
              <a:t>программу НМС по семейному принципу</a:t>
            </a:r>
            <a:r>
              <a:rPr lang="en-US" smtClean="0"/>
              <a:t>.  </a:t>
            </a:r>
            <a:r>
              <a:rPr lang="ru-RU" smtClean="0"/>
              <a:t>Участие в НМС дает право участникам (семьям) пользоваться услугами, покрываемыми за счет МССП и ФЭР</a:t>
            </a:r>
            <a:r>
              <a:rPr lang="en-US" smtClean="0"/>
              <a:t>.  </a:t>
            </a:r>
          </a:p>
          <a:p>
            <a:pPr>
              <a:lnSpc>
                <a:spcPct val="90000"/>
              </a:lnSpc>
              <a:buFont typeface="Wingdings" pitchFamily="2" charset="2"/>
              <a:buNone/>
            </a:pPr>
            <a:r>
              <a:rPr lang="en-US" sz="1600" smtClean="0"/>
              <a:t>* </a:t>
            </a:r>
            <a:r>
              <a:rPr lang="ru-RU" sz="1600" smtClean="0"/>
              <a:t>Система социальной защиты (ССЗЗ) включает в общей сложности семь программ</a:t>
            </a:r>
            <a:r>
              <a:rPr lang="en-US" sz="1600" smtClean="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Benefits Packages (BP)</a:t>
            </a:r>
          </a:p>
        </p:txBody>
      </p:sp>
      <p:graphicFrame>
        <p:nvGraphicFramePr>
          <p:cNvPr id="23624" name="Group 72"/>
          <p:cNvGraphicFramePr>
            <a:graphicFrameLocks noGrp="1"/>
          </p:cNvGraphicFramePr>
          <p:nvPr>
            <p:ph idx="1"/>
          </p:nvPr>
        </p:nvGraphicFramePr>
        <p:xfrm>
          <a:off x="406866" y="713763"/>
          <a:ext cx="8229600" cy="6010275"/>
        </p:xfrm>
        <a:graphic>
          <a:graphicData uri="http://schemas.openxmlformats.org/drawingml/2006/table">
            <a:tbl>
              <a:tblPr/>
              <a:tblGrid>
                <a:gridCol w="2743200"/>
                <a:gridCol w="2743200"/>
                <a:gridCol w="274320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Arial" charset="0"/>
                          <a:cs typeface="Arial" charset="0"/>
                        </a:rPr>
                        <a:t>НМС</a:t>
                      </a:r>
                      <a:endParaRPr kumimoji="0" lang="en-US" sz="1800" b="1" i="0" u="none" strike="noStrike" cap="none" normalizeH="0" baseline="0" dirty="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cs typeface="Arial" charset="0"/>
                        </a:rPr>
                        <a:t>ФЭР</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cs typeface="Arial" charset="0"/>
                        </a:rPr>
                        <a:t>МССП</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Примерно</a:t>
                      </a:r>
                      <a:r>
                        <a:rPr kumimoji="0" lang="en-US" sz="1400" b="0" i="0" u="none" strike="noStrike" cap="none" normalizeH="0" baseline="0" dirty="0" smtClean="0">
                          <a:ln>
                            <a:noFill/>
                          </a:ln>
                          <a:solidFill>
                            <a:srgbClr val="000000"/>
                          </a:solidFill>
                          <a:effectLst/>
                          <a:latin typeface="Arial" charset="0"/>
                          <a:cs typeface="Arial" charset="0"/>
                        </a:rPr>
                        <a:t> 280 </a:t>
                      </a:r>
                      <a:r>
                        <a:rPr kumimoji="0" lang="ru-RU" sz="1400" b="0" i="0" u="none" strike="noStrike" cap="none" normalizeH="0" baseline="0" dirty="0" smtClean="0">
                          <a:ln>
                            <a:noFill/>
                          </a:ln>
                          <a:solidFill>
                            <a:srgbClr val="000000"/>
                          </a:solidFill>
                          <a:effectLst/>
                          <a:latin typeface="Arial" charset="0"/>
                          <a:cs typeface="Arial" charset="0"/>
                        </a:rPr>
                        <a:t>услуг, около </a:t>
                      </a:r>
                      <a:r>
                        <a:rPr kumimoji="0" lang="en-US" sz="1400" b="0" i="0" u="none" strike="noStrike" cap="none" normalizeH="0" baseline="0" dirty="0" smtClean="0">
                          <a:ln>
                            <a:noFill/>
                          </a:ln>
                          <a:solidFill>
                            <a:srgbClr val="000000"/>
                          </a:solidFill>
                          <a:effectLst/>
                          <a:latin typeface="Arial" charset="0"/>
                          <a:cs typeface="Arial" charset="0"/>
                        </a:rPr>
                        <a:t>1</a:t>
                      </a:r>
                      <a:r>
                        <a:rPr kumimoji="0" lang="ru-RU" sz="1400" b="0" i="0" u="none" strike="noStrike" cap="none" normalizeH="0" baseline="0" dirty="0" smtClean="0">
                          <a:ln>
                            <a:noFill/>
                          </a:ln>
                          <a:solidFill>
                            <a:srgbClr val="000000"/>
                          </a:solidFill>
                          <a:effectLst/>
                          <a:latin typeface="Arial" charset="0"/>
                          <a:cs typeface="Arial" charset="0"/>
                        </a:rPr>
                        <a:t> тысячи видов лечебной деятельности</a:t>
                      </a:r>
                      <a:r>
                        <a:rPr kumimoji="0" lang="en-US" sz="14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Услуги имеют четкие определения в каталоге покрываемых видов помощи, включая перечни лекарственных средств</a:t>
                      </a: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по некоторым услугам </a:t>
                      </a: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приняты клинические руководства</a:t>
                      </a:r>
                      <a:r>
                        <a:rPr kumimoji="0" lang="en-US" sz="14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Услуги соответствуют медпомощи, как правило, предоставляемой первичным звеном (включая профилактическую помощь) и медицинскими учреждениями первого уровня специализированного звена</a:t>
                      </a: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Штаты имеют право корректировать пакет покрываемых услуг с учетом потребностей местного населения</a:t>
                      </a:r>
                      <a:r>
                        <a:rPr kumimoji="0" lang="en-US" sz="1400" b="0" i="0" u="none" strike="noStrike" cap="none" normalizeH="0" baseline="0" dirty="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Примерно</a:t>
                      </a:r>
                      <a:r>
                        <a:rPr kumimoji="0" lang="en-US" sz="1400" b="0" i="0" u="none" strike="noStrike" cap="none" normalizeH="0" baseline="0" smtClean="0">
                          <a:ln>
                            <a:noFill/>
                          </a:ln>
                          <a:solidFill>
                            <a:srgbClr val="000000"/>
                          </a:solidFill>
                          <a:effectLst/>
                          <a:latin typeface="Arial" charset="0"/>
                          <a:cs typeface="Arial" charset="0"/>
                        </a:rPr>
                        <a:t> 80 </a:t>
                      </a:r>
                      <a:r>
                        <a:rPr kumimoji="0" lang="ru-RU" sz="1400" b="0" i="0" u="none" strike="noStrike" cap="none" normalizeH="0" baseline="0" smtClean="0">
                          <a:ln>
                            <a:noFill/>
                          </a:ln>
                          <a:solidFill>
                            <a:srgbClr val="000000"/>
                          </a:solidFill>
                          <a:effectLst/>
                          <a:latin typeface="Arial" charset="0"/>
                          <a:cs typeface="Arial" charset="0"/>
                        </a:rPr>
                        <a:t>услуг</a:t>
                      </a: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Со временем количество услуг растет с увеличением финансирования</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400" b="0" i="0" u="none" strike="noStrike" cap="none" normalizeH="0" baseline="0" smtClean="0">
                          <a:ln>
                            <a:noFill/>
                          </a:ln>
                          <a:solidFill>
                            <a:srgbClr val="000000"/>
                          </a:solidFill>
                          <a:effectLst/>
                          <a:latin typeface="Arial" charset="0"/>
                          <a:cs typeface="Arial" charset="0"/>
                        </a:rPr>
                        <a:t> Услуги имеют четкие определения в каталоге покрываемых видов помощи; по некоторым из них  в настоящее время в правительстве идет процесс принятия  клинических руководств / протоколов</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Услуги, в основном, включают лечение детских болезней и онкологических заболеваний у взрослых </a:t>
                      </a:r>
                      <a:r>
                        <a:rPr kumimoji="0" lang="en-US" sz="1400" b="0" i="0" u="none" strike="noStrike" cap="none" normalizeH="0" baseline="0" smtClean="0">
                          <a:ln>
                            <a:noFill/>
                          </a:ln>
                          <a:solidFill>
                            <a:srgbClr val="000000"/>
                          </a:solidFill>
                          <a:effectLst/>
                          <a:latin typeface="Arial" charset="0"/>
                          <a:cs typeface="Arial" charset="0"/>
                        </a:rPr>
                        <a:t>(</a:t>
                      </a:r>
                      <a:r>
                        <a:rPr kumimoji="0" lang="ru-RU" sz="1400" b="0" i="0" u="none" strike="noStrike" cap="none" normalizeH="0" baseline="0" smtClean="0">
                          <a:ln>
                            <a:noFill/>
                          </a:ln>
                          <a:solidFill>
                            <a:srgbClr val="000000"/>
                          </a:solidFill>
                          <a:effectLst/>
                          <a:latin typeface="Arial" charset="0"/>
                          <a:cs typeface="Arial" charset="0"/>
                        </a:rPr>
                        <a:t>но без гемодиализа, например)</a:t>
                      </a: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C00000"/>
                          </a:solidFill>
                          <a:effectLst/>
                          <a:latin typeface="Arial" charset="0"/>
                          <a:cs typeface="Arial" charset="0"/>
                        </a:rPr>
                        <a:t>Как правило, высокозатратные и редко используемые</a:t>
                      </a:r>
                      <a:endParaRPr kumimoji="0" lang="en-US" sz="1400" b="0" i="0" u="none" strike="noStrike" cap="none" normalizeH="0" baseline="0" smtClean="0">
                        <a:ln>
                          <a:noFill/>
                        </a:ln>
                        <a:solidFill>
                          <a:srgbClr val="C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Примерно</a:t>
                      </a: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3</a:t>
                      </a:r>
                      <a:r>
                        <a:rPr kumimoji="0" lang="en-US" sz="1400" b="0" i="0" u="none" strike="noStrike" cap="none" normalizeH="0" baseline="0" dirty="0" smtClean="0">
                          <a:ln>
                            <a:noFill/>
                          </a:ln>
                          <a:solidFill>
                            <a:srgbClr val="000000"/>
                          </a:solidFill>
                          <a:effectLst/>
                          <a:latin typeface="Arial" charset="0"/>
                          <a:cs typeface="Arial" charset="0"/>
                        </a:rPr>
                        <a:t>0 </a:t>
                      </a:r>
                      <a:r>
                        <a:rPr kumimoji="0" lang="ru-RU" sz="1400" b="0" i="0" u="none" strike="noStrike" cap="none" normalizeH="0" baseline="0" dirty="0" smtClean="0">
                          <a:ln>
                            <a:noFill/>
                          </a:ln>
                          <a:solidFill>
                            <a:srgbClr val="000000"/>
                          </a:solidFill>
                          <a:effectLst/>
                          <a:latin typeface="Arial" charset="0"/>
                          <a:cs typeface="Arial" charset="0"/>
                        </a:rPr>
                        <a:t>услуг</a:t>
                      </a:r>
                      <a:r>
                        <a:rPr kumimoji="0" lang="en-US" sz="14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 Услуги имеют четкие определения в каталоге покрываемых видов помощи</a:t>
                      </a:r>
                      <a:r>
                        <a:rPr kumimoji="0" lang="en-US" sz="14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ru-RU" sz="1400" b="0" i="0" u="none" strike="noStrike" cap="none" normalizeH="0" baseline="0" dirty="0" smtClean="0">
                          <a:ln>
                            <a:noFill/>
                          </a:ln>
                          <a:solidFill>
                            <a:srgbClr val="000000"/>
                          </a:solidFill>
                          <a:effectLst/>
                          <a:latin typeface="Arial" charset="0"/>
                          <a:cs typeface="Arial" charset="0"/>
                        </a:rPr>
                        <a:t> Услуги</a:t>
                      </a:r>
                      <a:r>
                        <a:rPr kumimoji="0" lang="en-US" sz="1400" b="0" i="0" u="none" strike="noStrike" cap="none" normalizeH="0" baseline="0" dirty="0" smtClean="0">
                          <a:ln>
                            <a:noFill/>
                          </a:ln>
                          <a:solidFill>
                            <a:srgbClr val="000000"/>
                          </a:solidFill>
                          <a:effectLst/>
                          <a:latin typeface="Arial" charset="0"/>
                          <a:cs typeface="Arial" charset="0"/>
                        </a:rPr>
                        <a:t> </a:t>
                      </a:r>
                      <a:r>
                        <a:rPr kumimoji="0" lang="ru-RU" sz="1400" b="0" i="0" u="none" strike="noStrike" cap="none" normalizeH="0" baseline="0" dirty="0" smtClean="0">
                          <a:ln>
                            <a:noFill/>
                          </a:ln>
                          <a:solidFill>
                            <a:srgbClr val="000000"/>
                          </a:solidFill>
                          <a:effectLst/>
                          <a:latin typeface="Arial" charset="0"/>
                          <a:cs typeface="Arial" charset="0"/>
                        </a:rPr>
                        <a:t>включают медпомощь третичного уровня по всем детским патологиям </a:t>
                      </a:r>
                      <a:r>
                        <a:rPr kumimoji="0" lang="en-US" sz="1400" b="0" i="0" u="none" strike="noStrike" cap="none" normalizeH="0" baseline="0" dirty="0" smtClean="0">
                          <a:ln>
                            <a:noFill/>
                          </a:ln>
                          <a:solidFill>
                            <a:srgbClr val="000000"/>
                          </a:solidFill>
                          <a:effectLst/>
                          <a:latin typeface="Arial" charset="0"/>
                          <a:cs typeface="Arial" charset="0"/>
                        </a:rPr>
                        <a:t>(</a:t>
                      </a:r>
                      <a:r>
                        <a:rPr kumimoji="0" lang="ru-RU" sz="1400" b="0" i="0" u="none" strike="noStrike" cap="none" normalizeH="0" baseline="0" dirty="0" smtClean="0">
                          <a:ln>
                            <a:noFill/>
                          </a:ln>
                          <a:solidFill>
                            <a:srgbClr val="000000"/>
                          </a:solidFill>
                          <a:effectLst/>
                          <a:latin typeface="Arial" charset="0"/>
                          <a:cs typeface="Arial" charset="0"/>
                        </a:rPr>
                        <a:t>процедуры группы </a:t>
                      </a:r>
                      <a:r>
                        <a:rPr kumimoji="0" lang="en-US" sz="1400" b="0" i="0" u="none" strike="noStrike" cap="none" normalizeH="0" baseline="0" dirty="0" smtClean="0">
                          <a:ln>
                            <a:noFill/>
                          </a:ln>
                          <a:solidFill>
                            <a:srgbClr val="000000"/>
                          </a:solidFill>
                          <a:effectLst/>
                          <a:latin typeface="Arial" charset="0"/>
                          <a:cs typeface="Arial" charset="0"/>
                        </a:rPr>
                        <a:t>0q5), </a:t>
                      </a:r>
                      <a:r>
                        <a:rPr kumimoji="0" lang="ru-RU" sz="1400" b="0" i="0" u="none" strike="noStrike" cap="none" normalizeH="0" baseline="0" dirty="0" smtClean="0">
                          <a:ln>
                            <a:noFill/>
                          </a:ln>
                          <a:solidFill>
                            <a:srgbClr val="000000"/>
                          </a:solidFill>
                          <a:effectLst/>
                          <a:latin typeface="Arial" charset="0"/>
                          <a:cs typeface="Arial" charset="0"/>
                        </a:rPr>
                        <a:t>важнейшими из которых являются </a:t>
                      </a:r>
                      <a:r>
                        <a:rPr kumimoji="0" lang="ru-RU" sz="1400" b="0" i="0" u="none" strike="noStrike" cap="none" normalizeH="0" baseline="0" dirty="0" err="1" smtClean="0">
                          <a:ln>
                            <a:noFill/>
                          </a:ln>
                          <a:solidFill>
                            <a:srgbClr val="000000"/>
                          </a:solidFill>
                          <a:effectLst/>
                          <a:latin typeface="Arial" charset="0"/>
                          <a:cs typeface="Arial" charset="0"/>
                        </a:rPr>
                        <a:t>неонатальная</a:t>
                      </a:r>
                      <a:r>
                        <a:rPr kumimoji="0" lang="ru-RU" sz="1400" b="0" i="0" u="none" strike="noStrike" cap="none" normalizeH="0" baseline="0" dirty="0" smtClean="0">
                          <a:ln>
                            <a:noFill/>
                          </a:ln>
                          <a:solidFill>
                            <a:srgbClr val="000000"/>
                          </a:solidFill>
                          <a:effectLst/>
                          <a:latin typeface="Arial" charset="0"/>
                          <a:cs typeface="Arial" charset="0"/>
                        </a:rPr>
                        <a:t> интенсивная терапия и лечение врожденных патологий</a:t>
                      </a:r>
                      <a:r>
                        <a:rPr kumimoji="0" lang="en-US" sz="1400" b="0" i="0" u="none" strike="noStrike" cap="none" normalizeH="0" baseline="0" dirty="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ru-RU" sz="2400" smtClean="0"/>
              <a:t>Институциональные и организационные механизмы</a:t>
            </a:r>
            <a:endParaRPr lang="en-US" sz="2400" smtClean="0"/>
          </a:p>
        </p:txBody>
      </p:sp>
      <p:graphicFrame>
        <p:nvGraphicFramePr>
          <p:cNvPr id="24639" name="Group 63"/>
          <p:cNvGraphicFramePr>
            <a:graphicFrameLocks noGrp="1"/>
          </p:cNvGraphicFramePr>
          <p:nvPr>
            <p:ph idx="1"/>
          </p:nvPr>
        </p:nvGraphicFramePr>
        <p:xfrm>
          <a:off x="457200" y="1509713"/>
          <a:ext cx="8229600" cy="5364480"/>
        </p:xfrm>
        <a:graphic>
          <a:graphicData uri="http://schemas.openxmlformats.org/drawingml/2006/table">
            <a:tbl>
              <a:tblPr/>
              <a:tblGrid>
                <a:gridCol w="2743200"/>
                <a:gridCol w="2743200"/>
                <a:gridCol w="274320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cs typeface="Arial" charset="0"/>
                        </a:rPr>
                        <a:t>НМС</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cs typeface="Arial" charset="0"/>
                        </a:rPr>
                        <a:t>ФЭР</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FFFFFF"/>
                          </a:solidFill>
                          <a:effectLst/>
                          <a:latin typeface="Arial" charset="0"/>
                          <a:cs typeface="Arial" charset="0"/>
                        </a:rPr>
                        <a:t>МССП</a:t>
                      </a:r>
                      <a:endParaRPr kumimoji="0" lang="en-US" sz="1800" b="1" i="0" u="none" strike="noStrike" cap="none" normalizeH="0" baseline="0" smtClean="0">
                        <a:ln>
                          <a:noFill/>
                        </a:ln>
                        <a:solidFill>
                          <a:srgbClr val="FFFFFF"/>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НМС, включая его финансирование, регулируется общим законодательством об охране здоровья населения.</a:t>
                      </a: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Надзор осуществляется федеральным правительством, а административное управление – штатами</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smtClean="0">
                          <a:ln>
                            <a:noFill/>
                          </a:ln>
                          <a:solidFill>
                            <a:srgbClr val="000000"/>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Финансируется за счет подушевых взносов, скорректированных с учтем </a:t>
                      </a: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общей инфляции, которые частично оплачиваются федеральным бюджетом и бюджетами штатов</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4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ФЭР, исключая его финансирование, регулируется общим законодательством об охране здоровья населения.</a:t>
                      </a:r>
                      <a:r>
                        <a:rPr kumimoji="0" lang="en-US" sz="1400" b="0" i="0" u="none" strike="noStrike" cap="none" normalizeH="0" baseline="0" smtClean="0">
                          <a:ln>
                            <a:noFill/>
                          </a:ln>
                          <a:solidFill>
                            <a:srgbClr val="000000"/>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Административное управление</a:t>
                      </a: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осуществляется федеральным правительством</a:t>
                      </a: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включая заключение договоров с поставщиками медпомощи третичного уровня</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Финансируется за счет ассигнований из федерального бюджета</a:t>
                      </a:r>
                      <a:r>
                        <a:rPr kumimoji="0" lang="en-US" sz="14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Государственная программа</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Надзор осуществляется федеральным правительством, а административное управление – штатами</a:t>
                      </a:r>
                      <a:r>
                        <a:rPr kumimoji="0" lang="en-US" sz="1400" b="0" i="0" u="none" strike="noStrike" cap="none" normalizeH="0" baseline="0" smtClean="0">
                          <a:ln>
                            <a:noFill/>
                          </a:ln>
                          <a:solidFill>
                            <a:srgbClr val="000000"/>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1400" b="0" i="0" u="none" strike="noStrike" cap="none" normalizeH="0" baseline="0" smtClean="0">
                        <a:ln>
                          <a:noFill/>
                        </a:ln>
                        <a:solidFill>
                          <a:srgbClr val="000000"/>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400" b="0" i="0" u="none" strike="noStrike" cap="none" normalizeH="0" baseline="0" smtClean="0">
                          <a:ln>
                            <a:noFill/>
                          </a:ln>
                          <a:solidFill>
                            <a:srgbClr val="000000"/>
                          </a:solidFill>
                          <a:effectLst/>
                          <a:latin typeface="Arial" charset="0"/>
                          <a:cs typeface="Arial" charset="0"/>
                        </a:rPr>
                        <a:t> </a:t>
                      </a:r>
                      <a:r>
                        <a:rPr kumimoji="0" lang="ru-RU" sz="1400" b="0" i="0" u="none" strike="noStrike" cap="none" normalizeH="0" baseline="0" smtClean="0">
                          <a:ln>
                            <a:noFill/>
                          </a:ln>
                          <a:solidFill>
                            <a:srgbClr val="000000"/>
                          </a:solidFill>
                          <a:effectLst/>
                          <a:latin typeface="Arial" charset="0"/>
                          <a:cs typeface="Arial" charset="0"/>
                        </a:rPr>
                        <a:t>Финансируется за счет подушевых взносов, которые полностью оплачиваются из средств  федерального бюджета</a:t>
                      </a:r>
                      <a:r>
                        <a:rPr kumimoji="0" lang="en-US" sz="14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gridSpan="3">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rgbClr val="000000"/>
                          </a:solidFill>
                          <a:effectLst/>
                          <a:latin typeface="Arial" charset="0"/>
                          <a:cs typeface="Arial" charset="0"/>
                        </a:rPr>
                        <a:t>* </a:t>
                      </a:r>
                      <a:r>
                        <a:rPr kumimoji="0" lang="ru-RU" sz="1200" b="0" i="0" u="none" strike="noStrike" cap="none" normalizeH="0" baseline="0" smtClean="0">
                          <a:ln>
                            <a:noFill/>
                          </a:ln>
                          <a:solidFill>
                            <a:srgbClr val="000000"/>
                          </a:solidFill>
                          <a:effectLst/>
                          <a:latin typeface="Arial" charset="0"/>
                          <a:cs typeface="Arial" charset="0"/>
                        </a:rPr>
                        <a:t>Законом также предусматривается частичная оплата страховки самими прикрепленными семьями, размеры которой определяются по скользящей шкале, а самые бедные домохозяйства освобождаются от обязанности платить</a:t>
                      </a:r>
                      <a:r>
                        <a:rPr kumimoji="0" lang="en-US" sz="1200" b="0" i="0" u="none" strike="noStrike" cap="none" normalizeH="0" baseline="0" smtClean="0">
                          <a:ln>
                            <a:noFill/>
                          </a:ln>
                          <a:solidFill>
                            <a:srgbClr val="000000"/>
                          </a:solidFill>
                          <a:effectLst/>
                          <a:latin typeface="Arial" charset="0"/>
                          <a:cs typeface="Arial" charset="0"/>
                        </a:rPr>
                        <a:t>.  </a:t>
                      </a:r>
                      <a:r>
                        <a:rPr kumimoji="0" lang="ru-RU" sz="1200" b="0" i="0" u="none" strike="noStrike" cap="none" normalizeH="0" baseline="0" smtClean="0">
                          <a:ln>
                            <a:noFill/>
                          </a:ln>
                          <a:solidFill>
                            <a:srgbClr val="000000"/>
                          </a:solidFill>
                          <a:effectLst/>
                          <a:latin typeface="Arial" charset="0"/>
                          <a:cs typeface="Arial" charset="0"/>
                        </a:rPr>
                        <a:t>Применение этого требования закона о частичной оплате страховки на практике не обеспечивается</a:t>
                      </a:r>
                      <a:r>
                        <a:rPr kumimoji="0" lang="en-US" sz="1200" b="0" i="0" u="none" strike="noStrike" cap="none" normalizeH="0" baseline="0" smtClean="0">
                          <a:ln>
                            <a:noFill/>
                          </a:ln>
                          <a:solidFill>
                            <a:srgbClr val="000000"/>
                          </a:solidFill>
                          <a:effectLst/>
                          <a:latin typeface="Arial" charset="0"/>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4"/>
          <p:cNvSpPr>
            <a:spLocks noGrp="1" noChangeArrowheads="1"/>
          </p:cNvSpPr>
          <p:nvPr>
            <p:ph type="body" idx="1"/>
          </p:nvPr>
        </p:nvSpPr>
        <p:spPr>
          <a:xfrm>
            <a:off x="493713" y="2027238"/>
            <a:ext cx="8193087" cy="785812"/>
          </a:xfrm>
        </p:spPr>
        <p:txBody>
          <a:bodyPr/>
          <a:lstStyle/>
          <a:p>
            <a:pPr marL="342900" indent="-342900" eaLnBrk="1" hangingPunct="1">
              <a:buFont typeface="Arial" charset="0"/>
              <a:buAutoNum type="arabicPeriod"/>
            </a:pPr>
            <a:r>
              <a:rPr lang="ru-RU" sz="2200" dirty="0" smtClean="0"/>
              <a:t>Увеличение расходов</a:t>
            </a:r>
            <a:r>
              <a:rPr lang="en-US" sz="2200" dirty="0" smtClean="0"/>
              <a:t>?</a:t>
            </a:r>
          </a:p>
          <a:p>
            <a:pPr marL="911225" lvl="1" indent="-457200" eaLnBrk="1" hangingPunct="1">
              <a:buFontTx/>
              <a:buAutoNum type="alphaLcPeriod"/>
            </a:pPr>
            <a:r>
              <a:rPr lang="ru-RU" sz="2000" dirty="0" smtClean="0"/>
              <a:t>Анализ фискального пространства</a:t>
            </a:r>
            <a:endParaRPr lang="en-US" sz="2000" dirty="0" smtClean="0"/>
          </a:p>
          <a:p>
            <a:pPr marL="342900" indent="-342900" eaLnBrk="1" hangingPunct="1">
              <a:buFont typeface="Arial" charset="0"/>
              <a:buAutoNum type="arabicPeriod"/>
            </a:pPr>
            <a:endParaRPr lang="en-US" sz="2000" dirty="0" smtClean="0"/>
          </a:p>
          <a:p>
            <a:pPr marL="342900" indent="-342900" eaLnBrk="1" hangingPunct="1">
              <a:buFont typeface="Arial" charset="0"/>
              <a:buAutoNum type="arabicPeriod"/>
            </a:pPr>
            <a:r>
              <a:rPr lang="ru-RU" sz="2200" dirty="0" smtClean="0"/>
              <a:t>Необходимость повышения эффективности …. до того, как Минфин скажет «да»</a:t>
            </a:r>
            <a:endParaRPr lang="en-US" sz="2200" dirty="0" smtClean="0"/>
          </a:p>
          <a:p>
            <a:pPr marL="342900" indent="-342900" eaLnBrk="1" hangingPunct="1">
              <a:buFont typeface="Arial" charset="0"/>
              <a:buAutoNum type="arabicPeriod"/>
            </a:pPr>
            <a:endParaRPr lang="en-US" sz="2200" dirty="0" smtClean="0"/>
          </a:p>
          <a:p>
            <a:pPr marL="342900" indent="-342900" eaLnBrk="1" hangingPunct="1">
              <a:buFont typeface="Arial" charset="0"/>
              <a:buAutoNum type="arabicPeriod"/>
            </a:pPr>
            <a:r>
              <a:rPr lang="ru-RU" sz="2200" dirty="0" smtClean="0"/>
              <a:t>Вопросы финансирования</a:t>
            </a:r>
            <a:endParaRPr lang="en-US" sz="2200" dirty="0" smtClean="0"/>
          </a:p>
          <a:p>
            <a:pPr marL="342900" indent="-342900" eaLnBrk="1" hangingPunct="1">
              <a:buFont typeface="Arial" charset="0"/>
              <a:buAutoNum type="arabicPeriod"/>
            </a:pPr>
            <a:endParaRPr lang="en-US" sz="2200" dirty="0" smtClean="0"/>
          </a:p>
          <a:p>
            <a:pPr marL="342900" indent="-342900" eaLnBrk="1" hangingPunct="1">
              <a:buFont typeface="Arial" charset="0"/>
              <a:buAutoNum type="arabicPeriod"/>
            </a:pPr>
            <a:r>
              <a:rPr lang="ru-RU" sz="2200" dirty="0" smtClean="0"/>
              <a:t>Вопросы, касающиеся системы оказания медицинской помощи</a:t>
            </a:r>
            <a:endParaRPr lang="en-US" sz="2200" dirty="0" smtClean="0"/>
          </a:p>
          <a:p>
            <a:pPr marL="342900" indent="-342900" eaLnBrk="1" hangingPunct="1">
              <a:buFont typeface="Arial" charset="0"/>
              <a:buAutoNum type="arabicPeriod"/>
            </a:pPr>
            <a:endParaRPr lang="en-US" sz="2200" dirty="0" smtClean="0"/>
          </a:p>
          <a:p>
            <a:pPr marL="342900" indent="-342900" eaLnBrk="1" hangingPunct="1">
              <a:buFont typeface="Arial" charset="0"/>
              <a:buAutoNum type="arabicPeriod"/>
            </a:pPr>
            <a:r>
              <a:rPr lang="ru-RU" sz="2200" dirty="0" smtClean="0"/>
              <a:t>Управление качеством медицинской помощи</a:t>
            </a:r>
            <a:endParaRPr lang="en-US" sz="2200" dirty="0" smtClean="0"/>
          </a:p>
          <a:p>
            <a:pPr marL="342900" indent="-342900" eaLnBrk="1" hangingPunct="1"/>
            <a:endParaRPr lang="en-US" sz="2200" dirty="0" smtClean="0"/>
          </a:p>
          <a:p>
            <a:pPr marL="342900" indent="-342900" eaLnBrk="1" hangingPunct="1"/>
            <a:endParaRPr lang="en-US" dirty="0" smtClean="0"/>
          </a:p>
        </p:txBody>
      </p:sp>
      <p:sp>
        <p:nvSpPr>
          <p:cNvPr id="8195" name="Rectangle 1035"/>
          <p:cNvSpPr>
            <a:spLocks noGrp="1" noChangeArrowheads="1"/>
          </p:cNvSpPr>
          <p:nvPr>
            <p:ph type="title"/>
          </p:nvPr>
        </p:nvSpPr>
        <p:spPr/>
        <p:txBody>
          <a:bodyPr/>
          <a:lstStyle/>
          <a:p>
            <a:pPr eaLnBrk="1" hangingPunct="1"/>
            <a:r>
              <a:rPr lang="ru-RU" sz="2800" dirty="0" smtClean="0"/>
              <a:t>Особо важные направления</a:t>
            </a:r>
            <a:r>
              <a:rPr lang="en-GB" sz="2800" dirty="0" smtClean="0">
                <a:latin typeface="Book Antiqua" pitchFamily="18" charset="0"/>
              </a:rPr>
              <a:t>:  </a:t>
            </a:r>
            <a:r>
              <a:rPr lang="ru-RU" sz="2800" dirty="0" smtClean="0"/>
              <a:t>План презентации</a:t>
            </a:r>
            <a:endParaRPr lang="en-US" sz="2800" dirty="0" smtClean="0"/>
          </a:p>
        </p:txBody>
      </p:sp>
      <p:sp>
        <p:nvSpPr>
          <p:cNvPr id="8196" name="Slide Number Placeholder 3"/>
          <p:cNvSpPr>
            <a:spLocks noGrp="1"/>
          </p:cNvSpPr>
          <p:nvPr>
            <p:ph type="sldNum" sz="quarter" idx="12"/>
          </p:nvPr>
        </p:nvSpPr>
        <p:spPr>
          <a:noFill/>
        </p:spPr>
        <p:txBody>
          <a:bodyPr/>
          <a:lstStyle/>
          <a:p>
            <a:fld id="{32596F94-0FB9-49FE-87DA-AE4716F31E84}"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ru-RU" smtClean="0"/>
              <a:t>Сильные стороны</a:t>
            </a:r>
            <a:endParaRPr lang="en-US" smtClean="0"/>
          </a:p>
        </p:txBody>
      </p:sp>
      <p:sp>
        <p:nvSpPr>
          <p:cNvPr id="3" name="Content Placeholder 2"/>
          <p:cNvSpPr>
            <a:spLocks noGrp="1"/>
          </p:cNvSpPr>
          <p:nvPr>
            <p:ph idx="1"/>
          </p:nvPr>
        </p:nvSpPr>
        <p:spPr>
          <a:xfrm>
            <a:off x="457200" y="1912938"/>
            <a:ext cx="8229600" cy="4268787"/>
          </a:xfrm>
        </p:spPr>
        <p:txBody>
          <a:bodyPr>
            <a:normAutofit lnSpcReduction="10000"/>
          </a:bodyPr>
          <a:lstStyle/>
          <a:p>
            <a:pPr>
              <a:lnSpc>
                <a:spcPct val="80000"/>
              </a:lnSpc>
            </a:pPr>
            <a:r>
              <a:rPr lang="ru-RU" sz="1700" dirty="0" smtClean="0"/>
              <a:t>Структура </a:t>
            </a:r>
            <a:r>
              <a:rPr lang="en-US" sz="1700" dirty="0" smtClean="0"/>
              <a:t> </a:t>
            </a:r>
            <a:r>
              <a:rPr lang="ru-RU" sz="1700" dirty="0" smtClean="0"/>
              <a:t>ССЗЗ (НМС+ФЭР) гарантирует финансирование базового страхового пакета для всех мексиканцев, не охваченных программами социального обеспечения (НМС), с постепенным расширением охвата (увеличение глубины охвата за счет ФЭР) в зависимости от бюджетных возможностей и общего развития экономической ситуации</a:t>
            </a:r>
            <a:r>
              <a:rPr lang="en-US" sz="1700" dirty="0" smtClean="0"/>
              <a:t>.</a:t>
            </a:r>
          </a:p>
          <a:p>
            <a:pPr>
              <a:lnSpc>
                <a:spcPct val="80000"/>
              </a:lnSpc>
            </a:pPr>
            <a:endParaRPr lang="en-US" sz="1700" dirty="0" smtClean="0"/>
          </a:p>
          <a:p>
            <a:pPr>
              <a:lnSpc>
                <a:spcPct val="80000"/>
              </a:lnSpc>
            </a:pPr>
            <a:r>
              <a:rPr lang="ru-RU" sz="1700" dirty="0" smtClean="0"/>
              <a:t>Структура СП, формировалась преимущественно с учетом имеющейся мощности для предоставления услуг и генерального плана развития инфраструктуры медицинских учреждений </a:t>
            </a:r>
            <a:r>
              <a:rPr lang="en-US" sz="1700" dirty="0" smtClean="0"/>
              <a:t> (</a:t>
            </a:r>
            <a:r>
              <a:rPr lang="ru-RU" sz="1700" dirty="0" smtClean="0"/>
              <a:t>с момента введения ССЗЗ было создано более </a:t>
            </a:r>
            <a:r>
              <a:rPr lang="en-US" sz="1700" dirty="0" smtClean="0"/>
              <a:t>5</a:t>
            </a:r>
            <a:r>
              <a:rPr lang="ru-RU" sz="1700" dirty="0" smtClean="0"/>
              <a:t> тысяч новых учреждений первичной медпомощи и первого уровня вторичной медпомощи</a:t>
            </a:r>
            <a:r>
              <a:rPr lang="en-US" sz="1700" dirty="0" smtClean="0"/>
              <a:t>).</a:t>
            </a:r>
          </a:p>
          <a:p>
            <a:pPr>
              <a:lnSpc>
                <a:spcPct val="80000"/>
              </a:lnSpc>
            </a:pPr>
            <a:endParaRPr lang="en-US" sz="1700" dirty="0" smtClean="0"/>
          </a:p>
          <a:p>
            <a:pPr>
              <a:lnSpc>
                <a:spcPct val="80000"/>
              </a:lnSpc>
            </a:pPr>
            <a:r>
              <a:rPr lang="ru-RU" sz="1700" dirty="0" smtClean="0"/>
              <a:t>Организационные условия </a:t>
            </a:r>
            <a:r>
              <a:rPr lang="en-US" sz="1700" dirty="0" smtClean="0"/>
              <a:t> </a:t>
            </a:r>
            <a:r>
              <a:rPr lang="ru-RU" sz="1700" dirty="0" smtClean="0"/>
              <a:t>(например, управление ФЭР на федеральном уровне</a:t>
            </a:r>
            <a:r>
              <a:rPr lang="en-US" sz="1700" dirty="0" smtClean="0"/>
              <a:t>) </a:t>
            </a:r>
            <a:r>
              <a:rPr lang="ru-RU" sz="1700" dirty="0" smtClean="0"/>
              <a:t>позволяют обеспечивать экономию затрат за счет масштаба</a:t>
            </a:r>
            <a:r>
              <a:rPr lang="en-US" sz="1700" dirty="0" smtClean="0"/>
              <a:t>.</a:t>
            </a:r>
          </a:p>
          <a:p>
            <a:pPr>
              <a:lnSpc>
                <a:spcPct val="80000"/>
              </a:lnSpc>
            </a:pPr>
            <a:endParaRPr lang="en-US" sz="1700" dirty="0" smtClean="0"/>
          </a:p>
          <a:p>
            <a:pPr>
              <a:lnSpc>
                <a:spcPct val="80000"/>
              </a:lnSpc>
            </a:pPr>
            <a:r>
              <a:rPr lang="ru-RU" sz="1700" dirty="0" smtClean="0"/>
              <a:t>Четкое определение покрываемых медицинских услуг в сочетании с информационными кампаниями и опросами клиентов для оценки их удовлетворенности, а также введение должности «менеджера услуг для застрахованного населения»  (в ЛПУ) и система медицинского арбитража – открывают хорошие перспективы  для повышения ответственности поставщиков услуг</a:t>
            </a:r>
            <a:r>
              <a:rPr lang="en-US" sz="1700" dirty="0" smtClean="0"/>
              <a:t>.</a:t>
            </a:r>
          </a:p>
          <a:p>
            <a:pPr>
              <a:lnSpc>
                <a:spcPct val="80000"/>
              </a:lnSpc>
            </a:pPr>
            <a:endParaRPr lang="en-US" sz="1700" dirty="0" smtClean="0"/>
          </a:p>
          <a:p>
            <a:pPr>
              <a:lnSpc>
                <a:spcPct val="80000"/>
              </a:lnSpc>
            </a:pPr>
            <a:endParaRPr lang="en-US" sz="1700" dirty="0" smtClean="0"/>
          </a:p>
          <a:p>
            <a:pPr>
              <a:lnSpc>
                <a:spcPct val="80000"/>
              </a:lnSpc>
            </a:pPr>
            <a:endParaRPr lang="en-US" sz="1700" dirty="0" smtClean="0"/>
          </a:p>
          <a:p>
            <a:pPr>
              <a:lnSpc>
                <a:spcPct val="80000"/>
              </a:lnSpc>
            </a:pPr>
            <a:endParaRPr lang="en-US" sz="17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ru-RU" smtClean="0"/>
              <a:t>Слабые стороны</a:t>
            </a:r>
            <a:endParaRPr lang="en-US" smtClean="0"/>
          </a:p>
        </p:txBody>
      </p:sp>
      <p:sp>
        <p:nvSpPr>
          <p:cNvPr id="26627" name="Content Placeholder 2"/>
          <p:cNvSpPr>
            <a:spLocks noGrp="1"/>
          </p:cNvSpPr>
          <p:nvPr>
            <p:ph idx="1"/>
          </p:nvPr>
        </p:nvSpPr>
        <p:spPr>
          <a:xfrm>
            <a:off x="457200" y="1912938"/>
            <a:ext cx="8229600" cy="3997325"/>
          </a:xfrm>
        </p:spPr>
        <p:txBody>
          <a:bodyPr/>
          <a:lstStyle/>
          <a:p>
            <a:r>
              <a:rPr lang="ru-RU" smtClean="0"/>
              <a:t>Федеральное правительство не контролирует выполнение штатами полномочий по предоставлению  услуг в рамках НМС</a:t>
            </a:r>
            <a:r>
              <a:rPr lang="en-US" smtClean="0"/>
              <a:t>.</a:t>
            </a:r>
          </a:p>
          <a:p>
            <a:endParaRPr lang="en-US" smtClean="0"/>
          </a:p>
          <a:p>
            <a:r>
              <a:rPr lang="ru-RU" smtClean="0"/>
              <a:t>До сих пор нет четкого определения связи между  услугами, которые покрываются ФЭР, и бюджетными ассигнованиями, ФЭР иногда используется в качестве источника финансирования для удовлетворения актуальных на данный момент нужд здравоохранения </a:t>
            </a:r>
            <a:r>
              <a:rPr lang="en-US" smtClean="0"/>
              <a:t>(</a:t>
            </a:r>
            <a:r>
              <a:rPr lang="ru-RU" smtClean="0"/>
              <a:t>например, для закупки вакцин против гриппа</a:t>
            </a:r>
            <a:r>
              <a:rPr lang="en-US" smtClean="0"/>
              <a:t>).</a:t>
            </a:r>
          </a:p>
          <a:p>
            <a:endParaRPr lang="en-US" smtClean="0"/>
          </a:p>
          <a:p>
            <a:r>
              <a:rPr lang="ru-RU" smtClean="0"/>
              <a:t>Нормы</a:t>
            </a:r>
            <a:r>
              <a:rPr lang="en-US" smtClean="0"/>
              <a:t> </a:t>
            </a:r>
            <a:r>
              <a:rPr lang="ru-RU" smtClean="0"/>
              <a:t>не отражают аспектов качества услуг</a:t>
            </a:r>
            <a:r>
              <a:rPr lang="en-US" smtClean="0"/>
              <a:t> </a:t>
            </a:r>
            <a:r>
              <a:rPr lang="ru-RU" smtClean="0"/>
              <a:t>(ср., например, с программой «</a:t>
            </a:r>
            <a:r>
              <a:rPr lang="en-US" smtClean="0"/>
              <a:t>AUGE</a:t>
            </a:r>
            <a:r>
              <a:rPr lang="ru-RU" smtClean="0"/>
              <a:t>» в Чили</a:t>
            </a:r>
            <a:r>
              <a:rPr lang="en-US" smtClean="0"/>
              <a:t>).</a:t>
            </a:r>
          </a:p>
          <a:p>
            <a:endParaRPr lang="en-US" smtClean="0"/>
          </a:p>
          <a:p>
            <a:r>
              <a:rPr lang="ru-RU" smtClean="0"/>
              <a:t>Разработка клинических руководств и протоколов находится в зачаточной стадии</a:t>
            </a:r>
            <a:r>
              <a:rPr lang="en-US" smtClean="0"/>
              <a:t>.</a:t>
            </a:r>
          </a:p>
          <a:p>
            <a:endParaRPr lang="en-US" smtClean="0"/>
          </a:p>
          <a:p>
            <a:endParaRPr lang="en-US" smtClean="0"/>
          </a:p>
          <a:p>
            <a:endParaRPr lang="en-US" smtClean="0"/>
          </a:p>
          <a:p>
            <a:endParaRPr lang="en-US" smtClean="0"/>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r>
              <a:rPr lang="ru-RU" smtClean="0"/>
              <a:t>Соплатежи </a:t>
            </a:r>
            <a:endParaRPr lang="en-US" smtClean="0"/>
          </a:p>
        </p:txBody>
      </p:sp>
      <p:sp>
        <p:nvSpPr>
          <p:cNvPr id="27651" name="Text Placeholder 5"/>
          <p:cNvSpPr>
            <a:spLocks noGrp="1"/>
          </p:cNvSpPr>
          <p:nvPr>
            <p:ph type="body" idx="1"/>
          </p:nvPr>
        </p:nvSpPr>
        <p:spPr>
          <a:xfrm>
            <a:off x="444500" y="885825"/>
            <a:ext cx="4040188" cy="334963"/>
          </a:xfrm>
        </p:spPr>
        <p:txBody>
          <a:bodyPr/>
          <a:lstStyle/>
          <a:p>
            <a:pPr algn="ctr">
              <a:lnSpc>
                <a:spcPct val="80000"/>
              </a:lnSpc>
            </a:pPr>
            <a:r>
              <a:rPr lang="ru-RU" sz="1800" smtClean="0"/>
              <a:t>Плюсы</a:t>
            </a:r>
            <a:endParaRPr lang="en-US" sz="1800" smtClean="0"/>
          </a:p>
        </p:txBody>
      </p:sp>
      <p:sp>
        <p:nvSpPr>
          <p:cNvPr id="27652" name="Content Placeholder 6"/>
          <p:cNvSpPr>
            <a:spLocks noGrp="1"/>
          </p:cNvSpPr>
          <p:nvPr>
            <p:ph sz="half" idx="2"/>
          </p:nvPr>
        </p:nvSpPr>
        <p:spPr>
          <a:xfrm>
            <a:off x="431800" y="1220788"/>
            <a:ext cx="4040188" cy="5478462"/>
          </a:xfrm>
        </p:spPr>
        <p:txBody>
          <a:bodyPr/>
          <a:lstStyle/>
          <a:p>
            <a:r>
              <a:rPr lang="ru-RU" sz="1200" dirty="0" smtClean="0"/>
              <a:t>Компенсации за моральный риск и риск избыточного или необоснованного использования услуги</a:t>
            </a:r>
            <a:endParaRPr lang="en-US" sz="1200" dirty="0" smtClean="0"/>
          </a:p>
          <a:p>
            <a:endParaRPr lang="en-US" sz="1200" dirty="0" smtClean="0"/>
          </a:p>
          <a:p>
            <a:r>
              <a:rPr lang="ru-RU" sz="1200" dirty="0" smtClean="0"/>
              <a:t>Сокращение неофициальных платежей и превращение таких платежей из источника дохода для  отдельных работников здравоохранения в источник средств для поддержки системы здравоохранения</a:t>
            </a:r>
            <a:r>
              <a:rPr lang="en-US" sz="1200" dirty="0" smtClean="0"/>
              <a:t>.</a:t>
            </a:r>
          </a:p>
          <a:p>
            <a:endParaRPr lang="en-US" sz="1200" dirty="0" smtClean="0"/>
          </a:p>
          <a:p>
            <a:r>
              <a:rPr lang="ru-RU" sz="1200" dirty="0" smtClean="0"/>
              <a:t>Привлечении доходов.</a:t>
            </a:r>
            <a:endParaRPr lang="en-US" sz="1200" dirty="0" smtClean="0"/>
          </a:p>
          <a:p>
            <a:endParaRPr lang="en-US" sz="1200" dirty="0" smtClean="0"/>
          </a:p>
          <a:p>
            <a:r>
              <a:rPr lang="ru-RU" sz="1200" dirty="0" smtClean="0"/>
              <a:t>Сигнал о том, что медицинские услуги не являются бесплатными и должны использоваться обоснованно</a:t>
            </a:r>
            <a:endParaRPr lang="en-US" sz="1200" dirty="0" smtClean="0"/>
          </a:p>
          <a:p>
            <a:endParaRPr lang="en-US" sz="1200" dirty="0" smtClean="0"/>
          </a:p>
          <a:p>
            <a:r>
              <a:rPr lang="en-US" sz="1200" dirty="0" smtClean="0"/>
              <a:t> </a:t>
            </a:r>
            <a:r>
              <a:rPr lang="ru-RU" sz="1200" dirty="0" smtClean="0"/>
              <a:t>Если предусматриваются общей стратегией здравоохранения, могут оказывать положительное влияние на то, где и как потребляются услуги </a:t>
            </a:r>
            <a:r>
              <a:rPr lang="en-US" sz="1200" dirty="0" smtClean="0"/>
              <a:t>(</a:t>
            </a:r>
            <a:r>
              <a:rPr lang="ru-RU" sz="1200" dirty="0" smtClean="0"/>
              <a:t>например, служить </a:t>
            </a:r>
            <a:r>
              <a:rPr lang="ru-RU" sz="1200" dirty="0" err="1" smtClean="0"/>
              <a:t>антистимулом</a:t>
            </a:r>
            <a:r>
              <a:rPr lang="ru-RU" sz="1200" dirty="0" smtClean="0"/>
              <a:t> для необоснованного использования услуг скорой медицинской помощи  в больницах при состояниях, с которыми можно справиться без экстренных мер в амбулаторных условиях</a:t>
            </a:r>
            <a:r>
              <a:rPr lang="en-US" sz="1200" dirty="0" smtClean="0"/>
              <a:t>)</a:t>
            </a:r>
          </a:p>
          <a:p>
            <a:endParaRPr lang="en-US" sz="1200" dirty="0" smtClean="0"/>
          </a:p>
          <a:p>
            <a:r>
              <a:rPr lang="ru-RU" sz="1200" dirty="0" smtClean="0"/>
              <a:t>Взимание на уровне ЛПУ и возможность их оставления в распоряжении ЛПУ</a:t>
            </a:r>
            <a:endParaRPr lang="en-US" sz="1200" dirty="0" smtClean="0"/>
          </a:p>
          <a:p>
            <a:endParaRPr lang="en-US" dirty="0" smtClean="0"/>
          </a:p>
        </p:txBody>
      </p:sp>
      <p:sp>
        <p:nvSpPr>
          <p:cNvPr id="27653" name="Text Placeholder 7"/>
          <p:cNvSpPr>
            <a:spLocks noGrp="1"/>
          </p:cNvSpPr>
          <p:nvPr>
            <p:ph type="body" sz="quarter" idx="3"/>
          </p:nvPr>
        </p:nvSpPr>
        <p:spPr>
          <a:xfrm>
            <a:off x="4645025" y="990600"/>
            <a:ext cx="4041775" cy="334963"/>
          </a:xfrm>
        </p:spPr>
        <p:txBody>
          <a:bodyPr/>
          <a:lstStyle/>
          <a:p>
            <a:pPr algn="ctr">
              <a:lnSpc>
                <a:spcPct val="80000"/>
              </a:lnSpc>
            </a:pPr>
            <a:r>
              <a:rPr lang="ru-RU" sz="1800" smtClean="0"/>
              <a:t>Минусы</a:t>
            </a:r>
            <a:endParaRPr lang="en-US" sz="1800" smtClean="0"/>
          </a:p>
        </p:txBody>
      </p:sp>
      <p:sp>
        <p:nvSpPr>
          <p:cNvPr id="27654" name="Content Placeholder 8"/>
          <p:cNvSpPr>
            <a:spLocks noGrp="1"/>
          </p:cNvSpPr>
          <p:nvPr>
            <p:ph sz="quarter" idx="4"/>
          </p:nvPr>
        </p:nvSpPr>
        <p:spPr>
          <a:xfrm>
            <a:off x="4818063" y="1339850"/>
            <a:ext cx="4041775" cy="5237163"/>
          </a:xfrm>
        </p:spPr>
        <p:txBody>
          <a:bodyPr/>
          <a:lstStyle/>
          <a:p>
            <a:r>
              <a:rPr lang="ru-RU" sz="1200" smtClean="0"/>
              <a:t>Отрицательное влияние на благосостояние людей, особенно малоимущих</a:t>
            </a:r>
            <a:endParaRPr lang="en-US" sz="1200" smtClean="0"/>
          </a:p>
          <a:p>
            <a:r>
              <a:rPr lang="ru-RU" sz="1200" smtClean="0"/>
              <a:t>При освобождениях  от уплаты</a:t>
            </a:r>
            <a:r>
              <a:rPr lang="en-US" sz="1200" smtClean="0"/>
              <a:t> (</a:t>
            </a:r>
            <a:r>
              <a:rPr lang="ru-RU" sz="1200" smtClean="0"/>
              <a:t>для категорий населения или видов услуг) их трудно администрировать</a:t>
            </a:r>
            <a:endParaRPr lang="en-US" sz="1200" smtClean="0"/>
          </a:p>
          <a:p>
            <a:r>
              <a:rPr lang="ru-RU" sz="1200" smtClean="0"/>
              <a:t>Не являются хорошим источником дохода по сравнению с другими источниками </a:t>
            </a:r>
            <a:endParaRPr lang="en-US" sz="1200" smtClean="0"/>
          </a:p>
          <a:p>
            <a:r>
              <a:rPr lang="ru-RU" sz="1200" smtClean="0"/>
              <a:t>При слишком высоких уровнях могут стать причиной отказа от использования необходимых видов помощи и/или сказываться на удовлетворении других насущных потребностей (например, на потреблении продовольственных товаров) домохозяйствами с низким уровнем доходов</a:t>
            </a:r>
            <a:endParaRPr lang="en-US" sz="1200" smtClean="0"/>
          </a:p>
          <a:p>
            <a:r>
              <a:rPr lang="ru-RU" sz="1200" smtClean="0"/>
              <a:t>В целом больше отрицательно сказываются на бедных, чем на богатых</a:t>
            </a:r>
            <a:endParaRPr lang="en-US" sz="1200" smtClean="0"/>
          </a:p>
          <a:p>
            <a:r>
              <a:rPr lang="ru-RU" sz="1200" smtClean="0"/>
              <a:t>Часто слабая зависимость между платежами и фактической себестоимостью услуг </a:t>
            </a:r>
            <a:r>
              <a:rPr lang="en-US" sz="1200" smtClean="0"/>
              <a:t>(</a:t>
            </a:r>
            <a:r>
              <a:rPr lang="ru-RU" sz="1200" smtClean="0"/>
              <a:t>по сути, размер платежей устанавливается произвольно</a:t>
            </a:r>
            <a:r>
              <a:rPr lang="en-US" sz="1200" smtClean="0"/>
              <a:t>)</a:t>
            </a:r>
            <a:r>
              <a:rPr lang="ru-RU" sz="1200" smtClean="0"/>
              <a:t>, поэтому они не являются хорошим ценовым сигналом</a:t>
            </a:r>
            <a:endParaRPr lang="en-US" sz="1200" smtClean="0"/>
          </a:p>
          <a:p>
            <a:endParaRPr lang="en-US" sz="1200" smtClean="0"/>
          </a:p>
          <a:p>
            <a:r>
              <a:rPr lang="ru-RU" sz="1600" smtClean="0"/>
              <a:t>Поэтому</a:t>
            </a:r>
            <a:r>
              <a:rPr lang="en-US" sz="1600" smtClean="0"/>
              <a:t>,</a:t>
            </a:r>
            <a:r>
              <a:rPr lang="ru-RU" sz="1600" smtClean="0"/>
              <a:t> следует ежегодно рассчитывать </a:t>
            </a:r>
            <a:r>
              <a:rPr lang="en-US" sz="1600" smtClean="0"/>
              <a:t> </a:t>
            </a:r>
            <a:r>
              <a:rPr lang="ru-RU" sz="1600" smtClean="0"/>
              <a:t>предельные уровни и</a:t>
            </a:r>
            <a:endParaRPr lang="en-US" sz="1600" smtClean="0"/>
          </a:p>
          <a:p>
            <a:r>
              <a:rPr lang="ru-RU" sz="1600" smtClean="0"/>
              <a:t>Отменять соплатежи за ключевые виды помощи</a:t>
            </a:r>
            <a:endParaRPr lang="en-US" sz="1600" smtClean="0"/>
          </a:p>
          <a:p>
            <a:endParaRPr lang="en-US" sz="1600" smtClean="0"/>
          </a:p>
        </p:txBody>
      </p:sp>
      <p:sp>
        <p:nvSpPr>
          <p:cNvPr id="27655" name="Slide Number Placeholder 3"/>
          <p:cNvSpPr>
            <a:spLocks noGrp="1"/>
          </p:cNvSpPr>
          <p:nvPr>
            <p:ph type="sldNum" sz="quarter" idx="12"/>
          </p:nvPr>
        </p:nvSpPr>
        <p:spPr>
          <a:noFill/>
        </p:spPr>
        <p:txBody>
          <a:bodyPr/>
          <a:lstStyle/>
          <a:p>
            <a:fld id="{EA5A7736-74DB-46BA-A008-71EFFA42972A}" type="slidenum">
              <a:rPr lang="en-US" smtClean="0"/>
              <a:pPr/>
              <a:t>42</a:t>
            </a:fld>
            <a:endParaRPr lang="en-US" smtClean="0"/>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5313" y="2387600"/>
            <a:ext cx="7772400" cy="1362075"/>
          </a:xfrm>
        </p:spPr>
        <p:txBody>
          <a:bodyPr/>
          <a:lstStyle/>
          <a:p>
            <a:pPr algn="ctr"/>
            <a:r>
              <a:rPr lang="ru-RU" sz="3600" cap="none" dirty="0" smtClean="0"/>
              <a:t>СИСТЕМА ОКАЗАНИЯ МЕДИЦИНСКОЙ ПОМОЩИ</a:t>
            </a:r>
            <a:endParaRPr lang="en-US" sz="3600" cap="none" dirty="0" smtClean="0"/>
          </a:p>
        </p:txBody>
      </p:sp>
      <p:sp>
        <p:nvSpPr>
          <p:cNvPr id="28676" name="Slide Number Placeholder 6"/>
          <p:cNvSpPr>
            <a:spLocks noGrp="1"/>
          </p:cNvSpPr>
          <p:nvPr>
            <p:ph type="sldNum" sz="quarter" idx="12"/>
          </p:nvPr>
        </p:nvSpPr>
        <p:spPr>
          <a:noFill/>
        </p:spPr>
        <p:txBody>
          <a:bodyPr/>
          <a:lstStyle/>
          <a:p>
            <a:fld id="{F2304FB3-5500-4E84-85BB-50A44F834DCC}" type="slidenum">
              <a:rPr lang="en-US" smtClean="0"/>
              <a:pPr/>
              <a:t>43</a:t>
            </a:fld>
            <a:endParaRPr lang="en-US" smtClean="0"/>
          </a:p>
        </p:txBody>
      </p:sp>
    </p:spTree>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a:xfrm>
            <a:off x="0" y="758825"/>
            <a:ext cx="9144000" cy="617538"/>
          </a:xfrm>
        </p:spPr>
        <p:txBody>
          <a:bodyPr/>
          <a:lstStyle/>
          <a:p>
            <a:r>
              <a:rPr lang="ru-RU" sz="3000" smtClean="0"/>
              <a:t>Инвестирование в медицинское образование</a:t>
            </a:r>
            <a:br>
              <a:rPr lang="ru-RU" sz="3000" smtClean="0"/>
            </a:br>
            <a:r>
              <a:rPr lang="ru-RU" sz="1400" b="0" smtClean="0"/>
              <a:t>(Постдипломное образование; переподготовка)</a:t>
            </a:r>
            <a:endParaRPr lang="en-US" sz="3000" smtClean="0"/>
          </a:p>
        </p:txBody>
      </p:sp>
      <p:sp>
        <p:nvSpPr>
          <p:cNvPr id="29699" name="Slide Number Placeholder 3"/>
          <p:cNvSpPr>
            <a:spLocks noGrp="1"/>
          </p:cNvSpPr>
          <p:nvPr>
            <p:ph type="sldNum" sz="quarter" idx="12"/>
          </p:nvPr>
        </p:nvSpPr>
        <p:spPr>
          <a:noFill/>
        </p:spPr>
        <p:txBody>
          <a:bodyPr/>
          <a:lstStyle/>
          <a:p>
            <a:fld id="{D9DC7075-8AF9-409E-97A6-BD62C873857E}" type="slidenum">
              <a:rPr lang="en-US" smtClean="0"/>
              <a:pPr/>
              <a:t>44</a:t>
            </a:fld>
            <a:endParaRPr lang="en-US" smtClean="0"/>
          </a:p>
        </p:txBody>
      </p:sp>
      <p:pic>
        <p:nvPicPr>
          <p:cNvPr id="29700" name="Picture 5"/>
          <p:cNvPicPr>
            <a:picLocks noChangeAspect="1" noChangeArrowheads="1"/>
          </p:cNvPicPr>
          <p:nvPr/>
        </p:nvPicPr>
        <p:blipFill>
          <a:blip r:embed="rId3" cstate="print"/>
          <a:srcRect/>
          <a:stretch>
            <a:fillRect/>
          </a:stretch>
        </p:blipFill>
        <p:spPr bwMode="auto">
          <a:xfrm>
            <a:off x="0" y="1404938"/>
            <a:ext cx="9144000" cy="5453062"/>
          </a:xfrm>
          <a:prstGeom prst="rect">
            <a:avLst/>
          </a:prstGeom>
          <a:noFill/>
          <a:ln w="9525">
            <a:solidFill>
              <a:schemeClr val="accent1"/>
            </a:solid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2613" y="2286000"/>
            <a:ext cx="7772400" cy="1362075"/>
          </a:xfrm>
        </p:spPr>
        <p:txBody>
          <a:bodyPr/>
          <a:lstStyle/>
          <a:p>
            <a:pPr algn="ctr"/>
            <a:r>
              <a:rPr lang="ru-RU" cap="none" smtClean="0"/>
              <a:t>КООРДИНИРУЕМАЯ МЕДИЦИНСКАЯ ПОМОЩЬ</a:t>
            </a:r>
            <a:endParaRPr lang="en-US" cap="none" dirty="0" smtClean="0"/>
          </a:p>
        </p:txBody>
      </p:sp>
      <p:sp>
        <p:nvSpPr>
          <p:cNvPr id="30724" name="Slide Number Placeholder 3"/>
          <p:cNvSpPr>
            <a:spLocks noGrp="1"/>
          </p:cNvSpPr>
          <p:nvPr>
            <p:ph type="sldNum" sz="quarter" idx="12"/>
          </p:nvPr>
        </p:nvSpPr>
        <p:spPr>
          <a:noFill/>
        </p:spPr>
        <p:txBody>
          <a:bodyPr/>
          <a:lstStyle/>
          <a:p>
            <a:fld id="{7759E3FA-6A37-4A2D-8406-78926606D0B2}" type="slidenum">
              <a:rPr lang="en-US" smtClean="0"/>
              <a:pPr/>
              <a:t>45</a:t>
            </a:fld>
            <a:endParaRPr lang="en-US" smtClean="0"/>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Text Box 2"/>
          <p:cNvSpPr txBox="1">
            <a:spLocks noChangeArrowheads="1"/>
          </p:cNvSpPr>
          <p:nvPr/>
        </p:nvSpPr>
        <p:spPr bwMode="auto">
          <a:xfrm>
            <a:off x="211138" y="1598613"/>
            <a:ext cx="8247062" cy="5170646"/>
          </a:xfrm>
          <a:prstGeom prst="rect">
            <a:avLst/>
          </a:prstGeom>
          <a:noFill/>
          <a:ln w="9525">
            <a:noFill/>
            <a:miter lim="800000"/>
            <a:headEnd/>
            <a:tailEnd/>
          </a:ln>
        </p:spPr>
        <p:txBody>
          <a:bodyPr>
            <a:spAutoFit/>
          </a:bodyPr>
          <a:lstStyle/>
          <a:p>
            <a:pPr marL="231775" algn="just" defTabSz="265113" eaLnBrk="0" hangingPunct="0">
              <a:spcBef>
                <a:spcPct val="50000"/>
              </a:spcBef>
            </a:pPr>
            <a:r>
              <a:rPr lang="ru-RU" sz="2200" dirty="0" smtClean="0"/>
              <a:t>Интегрированная </a:t>
            </a:r>
            <a:r>
              <a:rPr lang="ru-RU" sz="2200" dirty="0"/>
              <a:t>или координируемая помощь основывается на общей концепции объединения усилий медиков и организаций на всех уровнях системы здравоохранения</a:t>
            </a:r>
            <a:r>
              <a:rPr lang="es-CR" sz="2200" dirty="0">
                <a:latin typeface="Calibri" pitchFamily="34" charset="0"/>
                <a:ea typeface="MS PGothic" pitchFamily="34" charset="-128"/>
                <a:cs typeface="Calibri" pitchFamily="34" charset="0"/>
              </a:rPr>
              <a:t>:</a:t>
            </a:r>
            <a:r>
              <a:rPr lang="ru-RU" sz="2200" dirty="0"/>
              <a:t> первичном, вторичном и третичном</a:t>
            </a:r>
            <a:r>
              <a:rPr lang="es-CR" sz="2200" dirty="0">
                <a:latin typeface="Calibri" pitchFamily="34" charset="0"/>
                <a:ea typeface="MS PGothic" pitchFamily="34" charset="-128"/>
              </a:rPr>
              <a:t> </a:t>
            </a:r>
            <a:r>
              <a:rPr lang="ru-RU" sz="2200" dirty="0"/>
              <a:t>в целях улучшения координации </a:t>
            </a:r>
            <a:r>
              <a:rPr lang="ru-RU" sz="2200" dirty="0" smtClean="0"/>
              <a:t>оказания медицинской </a:t>
            </a:r>
            <a:r>
              <a:rPr lang="ru-RU" sz="2200" dirty="0"/>
              <a:t>помощи конкретным категориям пациентов или взаимодействия между всеми поставщиками медицинских услуг для  организованного удовлетворения</a:t>
            </a:r>
            <a:r>
              <a:rPr lang="es-CR" sz="2200" dirty="0">
                <a:latin typeface="Calibri" pitchFamily="34" charset="0"/>
                <a:ea typeface="MS PGothic" pitchFamily="34" charset="-128"/>
              </a:rPr>
              <a:t> </a:t>
            </a:r>
            <a:r>
              <a:rPr lang="ru-RU" sz="2200" dirty="0"/>
              <a:t>всех нужд определенных групп населения</a:t>
            </a:r>
            <a:r>
              <a:rPr lang="es-CR" sz="2200" dirty="0">
                <a:latin typeface="Calibri" pitchFamily="34" charset="0"/>
                <a:ea typeface="MS PGothic" pitchFamily="34" charset="-128"/>
              </a:rPr>
              <a:t>. </a:t>
            </a:r>
          </a:p>
          <a:p>
            <a:pPr marL="231775" algn="just" defTabSz="265113" eaLnBrk="0" hangingPunct="0">
              <a:spcBef>
                <a:spcPct val="50000"/>
              </a:spcBef>
            </a:pPr>
            <a:r>
              <a:rPr lang="ru-RU" sz="2200" dirty="0">
                <a:solidFill>
                  <a:srgbClr val="FF0000"/>
                </a:solidFill>
              </a:rPr>
              <a:t>Во главе угла такой концепции часто стоит ведущая роль поставщиков первичной медико-санитарной помощи, которые считаются ключевым звеном координации мер по удовлетворению потребностей их пациентов</a:t>
            </a:r>
            <a:r>
              <a:rPr lang="es-CR" sz="2200" dirty="0">
                <a:solidFill>
                  <a:srgbClr val="FF0000"/>
                </a:solidFill>
                <a:latin typeface="Calibri" pitchFamily="34" charset="0"/>
                <a:ea typeface="MS PGothic" pitchFamily="34" charset="-128"/>
              </a:rPr>
              <a:t>.</a:t>
            </a:r>
          </a:p>
          <a:p>
            <a:pPr marL="231775" algn="just" defTabSz="265113" eaLnBrk="0" hangingPunct="0">
              <a:spcBef>
                <a:spcPct val="50000"/>
              </a:spcBef>
            </a:pPr>
            <a:endParaRPr lang="es-CR" sz="2200" dirty="0">
              <a:latin typeface="Calibri" pitchFamily="34" charset="0"/>
              <a:ea typeface="MS PGothic" pitchFamily="34" charset="-128"/>
            </a:endParaRPr>
          </a:p>
        </p:txBody>
      </p:sp>
      <p:sp>
        <p:nvSpPr>
          <p:cNvPr id="31747" name="Rectangle 3"/>
          <p:cNvSpPr>
            <a:spLocks noChangeArrowheads="1"/>
          </p:cNvSpPr>
          <p:nvPr/>
        </p:nvSpPr>
        <p:spPr bwMode="auto">
          <a:xfrm>
            <a:off x="304800" y="990600"/>
            <a:ext cx="8467725" cy="373063"/>
          </a:xfrm>
          <a:prstGeom prst="rect">
            <a:avLst/>
          </a:prstGeom>
          <a:noFill/>
          <a:ln w="9525">
            <a:noFill/>
            <a:miter lim="800000"/>
            <a:headEnd/>
            <a:tailEnd/>
          </a:ln>
        </p:spPr>
        <p:txBody>
          <a:bodyPr/>
          <a:lstStyle/>
          <a:p>
            <a:endParaRPr lang="ru-RU" sz="2000">
              <a:solidFill>
                <a:srgbClr val="0000FF"/>
              </a:solidFill>
              <a:latin typeface="Verdana" pitchFamily="34" charset="0"/>
            </a:endParaRPr>
          </a:p>
        </p:txBody>
      </p:sp>
      <p:sp>
        <p:nvSpPr>
          <p:cNvPr id="31748" name="Rectangle 5"/>
          <p:cNvSpPr>
            <a:spLocks noChangeArrowheads="1"/>
          </p:cNvSpPr>
          <p:nvPr/>
        </p:nvSpPr>
        <p:spPr bwMode="auto">
          <a:xfrm>
            <a:off x="84138" y="342900"/>
            <a:ext cx="9080500" cy="495300"/>
          </a:xfrm>
          <a:prstGeom prst="rect">
            <a:avLst/>
          </a:prstGeom>
          <a:noFill/>
          <a:ln w="9525">
            <a:noFill/>
            <a:miter lim="800000"/>
            <a:headEnd/>
            <a:tailEnd/>
          </a:ln>
        </p:spPr>
        <p:txBody>
          <a:bodyPr lIns="90488" tIns="44450" rIns="90488" bIns="44450" anchor="b"/>
          <a:lstStyle/>
          <a:p>
            <a:pPr algn="ctr" eaLnBrk="0" hangingPunct="0">
              <a:lnSpc>
                <a:spcPct val="90000"/>
              </a:lnSpc>
            </a:pPr>
            <a:endParaRPr lang="ru-RU" sz="2400" b="1">
              <a:solidFill>
                <a:schemeClr val="tx2"/>
              </a:solidFill>
              <a:latin typeface="Verdana" pitchFamily="34" charset="0"/>
            </a:endParaRPr>
          </a:p>
        </p:txBody>
      </p:sp>
      <p:sp>
        <p:nvSpPr>
          <p:cNvPr id="31749" name="Rectangle 4"/>
          <p:cNvSpPr>
            <a:spLocks noChangeArrowheads="1"/>
          </p:cNvSpPr>
          <p:nvPr/>
        </p:nvSpPr>
        <p:spPr bwMode="auto">
          <a:xfrm>
            <a:off x="2392363" y="219075"/>
            <a:ext cx="6751637" cy="457200"/>
          </a:xfrm>
          <a:prstGeom prst="rect">
            <a:avLst/>
          </a:prstGeom>
          <a:noFill/>
          <a:ln w="9525">
            <a:noFill/>
            <a:miter lim="800000"/>
            <a:headEnd/>
            <a:tailEnd/>
          </a:ln>
        </p:spPr>
        <p:txBody>
          <a:bodyPr>
            <a:spAutoFit/>
          </a:bodyPr>
          <a:lstStyle/>
          <a:p>
            <a:r>
              <a:rPr lang="ru-RU" sz="2400" b="1">
                <a:solidFill>
                  <a:schemeClr val="bg1"/>
                </a:solidFill>
                <a:latin typeface="Verdana" pitchFamily="34" charset="0"/>
              </a:rPr>
              <a:t>Что такое координируемая медпомощь</a:t>
            </a:r>
            <a:r>
              <a:rPr lang="es-ES" sz="2400" b="1">
                <a:solidFill>
                  <a:schemeClr val="bg1"/>
                </a:solidFill>
                <a:latin typeface="Verdana" pitchFamily="34" charset="0"/>
              </a:rPr>
              <a:t>?</a:t>
            </a:r>
            <a:endParaRPr lang="en-US" sz="2400" b="1">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96900" y="0"/>
            <a:ext cx="9144000" cy="855663"/>
          </a:xfrm>
        </p:spPr>
        <p:txBody>
          <a:bodyPr/>
          <a:lstStyle/>
          <a:p>
            <a:r>
              <a:rPr lang="ru-RU" sz="2400" smtClean="0">
                <a:solidFill>
                  <a:schemeClr val="bg1"/>
                </a:solidFill>
              </a:rPr>
              <a:t>Что такое координируемая медпомощь</a:t>
            </a:r>
            <a:r>
              <a:rPr lang="es-ES" sz="2400" smtClean="0">
                <a:solidFill>
                  <a:schemeClr val="bg1"/>
                </a:solidFill>
              </a:rPr>
              <a:t>?</a:t>
            </a:r>
            <a:r>
              <a:rPr lang="en-US" sz="2400" smtClean="0">
                <a:solidFill>
                  <a:schemeClr val="bg1"/>
                </a:solidFill>
              </a:rPr>
              <a:t/>
            </a:r>
            <a:br>
              <a:rPr lang="en-US" sz="2400" smtClean="0">
                <a:solidFill>
                  <a:schemeClr val="bg1"/>
                </a:solidFill>
              </a:rPr>
            </a:br>
            <a:endParaRPr lang="en-US" sz="2400" smtClean="0">
              <a:solidFill>
                <a:schemeClr val="bg1"/>
              </a:solidFill>
            </a:endParaRPr>
          </a:p>
        </p:txBody>
      </p:sp>
      <p:sp>
        <p:nvSpPr>
          <p:cNvPr id="32771" name="Content Placeholder 2"/>
          <p:cNvSpPr>
            <a:spLocks noGrp="1"/>
          </p:cNvSpPr>
          <p:nvPr>
            <p:ph idx="1"/>
          </p:nvPr>
        </p:nvSpPr>
        <p:spPr>
          <a:xfrm>
            <a:off x="509588" y="1290638"/>
            <a:ext cx="8229600" cy="3382962"/>
          </a:xfrm>
        </p:spPr>
        <p:txBody>
          <a:bodyPr/>
          <a:lstStyle/>
          <a:p>
            <a:endParaRPr lang="en-US" sz="2000" dirty="0" smtClean="0"/>
          </a:p>
          <a:p>
            <a:pPr>
              <a:buClr>
                <a:srgbClr val="FF0000"/>
              </a:buClr>
              <a:buFont typeface="Wingdings" pitchFamily="2" charset="2"/>
              <a:buChar char="ü"/>
            </a:pPr>
            <a:r>
              <a:rPr lang="ru-RU" sz="2000" dirty="0" smtClean="0"/>
              <a:t>Обеспечивает связь между различными поставщиками медицинских услуг на основе общей собственности или договора на</a:t>
            </a:r>
            <a:r>
              <a:rPr lang="en-US" sz="2000" dirty="0" smtClean="0"/>
              <a:t> 3 </a:t>
            </a:r>
            <a:r>
              <a:rPr lang="ru-RU" sz="2000" dirty="0" smtClean="0"/>
              <a:t>направлениях интеграции для предоставления координируемой</a:t>
            </a:r>
            <a:r>
              <a:rPr lang="en-US" sz="2000" dirty="0" smtClean="0"/>
              <a:t> </a:t>
            </a:r>
            <a:r>
              <a:rPr lang="ru-RU" sz="2000" dirty="0" smtClean="0"/>
              <a:t>медицинской помощи, обеспечения вертикальной преемственности в предоставлении услуг населению определенной  категории или территории</a:t>
            </a:r>
            <a:r>
              <a:rPr lang="en-US" sz="2000" dirty="0" smtClean="0"/>
              <a:t>: </a:t>
            </a:r>
          </a:p>
          <a:p>
            <a:pPr lvl="1">
              <a:buClr>
                <a:srgbClr val="FF0000"/>
              </a:buClr>
              <a:buFont typeface="Wingdings" pitchFamily="2" charset="2"/>
              <a:buChar char="§"/>
            </a:pPr>
            <a:r>
              <a:rPr lang="ru-RU" dirty="0" smtClean="0"/>
              <a:t>Экономическом </a:t>
            </a:r>
            <a:endParaRPr lang="en-US" dirty="0" smtClean="0"/>
          </a:p>
          <a:p>
            <a:pPr lvl="1">
              <a:buClr>
                <a:srgbClr val="FF0000"/>
              </a:buClr>
              <a:buFont typeface="Wingdings" pitchFamily="2" charset="2"/>
              <a:buChar char="§"/>
            </a:pPr>
            <a:r>
              <a:rPr lang="ru-RU" dirty="0" smtClean="0"/>
              <a:t>Неэкономическом и</a:t>
            </a:r>
            <a:endParaRPr lang="en-US" dirty="0" smtClean="0"/>
          </a:p>
          <a:p>
            <a:pPr lvl="1">
              <a:buClr>
                <a:srgbClr val="FF0000"/>
              </a:buClr>
              <a:buFont typeface="Wingdings" pitchFamily="2" charset="2"/>
              <a:buChar char="§"/>
            </a:pPr>
            <a:r>
              <a:rPr lang="ru-RU" dirty="0" smtClean="0"/>
              <a:t>Клиническом</a:t>
            </a:r>
            <a:endParaRPr lang="en-US" dirty="0" smtClean="0"/>
          </a:p>
          <a:p>
            <a:pPr>
              <a:buClr>
                <a:srgbClr val="FF0000"/>
              </a:buClr>
              <a:buFont typeface="Wingdings" pitchFamily="2" charset="2"/>
              <a:buChar char="ü"/>
            </a:pPr>
            <a:endParaRPr lang="en-US" sz="2000" dirty="0" smtClean="0"/>
          </a:p>
          <a:p>
            <a:pPr>
              <a:buClr>
                <a:srgbClr val="FF0000"/>
              </a:buClr>
              <a:buFont typeface="Wingdings" pitchFamily="2" charset="2"/>
              <a:buChar char="ü"/>
            </a:pPr>
            <a:r>
              <a:rPr lang="ru-RU" sz="2000" dirty="0" smtClean="0"/>
              <a:t>Предусматривает ответственность – клиническую и финансовую -  </a:t>
            </a:r>
            <a:r>
              <a:rPr lang="en-US" sz="2000" dirty="0" smtClean="0"/>
              <a:t> </a:t>
            </a:r>
            <a:r>
              <a:rPr lang="ru-RU" sz="2000" dirty="0" smtClean="0"/>
              <a:t>за результаты клинической деятельности и состояние здоровья обслуживаемого населения или населения обслуживаемой территории и включает системы регулирования и улучшения этих результатов</a:t>
            </a:r>
            <a:r>
              <a:rPr lang="en-US" sz="2000" dirty="0" smtClean="0"/>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ru-RU" sz="3000" smtClean="0"/>
              <a:t>Что</a:t>
            </a:r>
            <a:r>
              <a:rPr lang="en-US" sz="3000" smtClean="0"/>
              <a:t> </a:t>
            </a:r>
            <a:r>
              <a:rPr lang="ru-RU" sz="3000" i="1" smtClean="0">
                <a:solidFill>
                  <a:srgbClr val="C00000"/>
                </a:solidFill>
              </a:rPr>
              <a:t>НЕ</a:t>
            </a:r>
            <a:r>
              <a:rPr lang="en-US" sz="3000" smtClean="0"/>
              <a:t> </a:t>
            </a:r>
            <a:r>
              <a:rPr lang="ru-RU" sz="3000" smtClean="0"/>
              <a:t>относится к координируемой медпомощи</a:t>
            </a:r>
            <a:r>
              <a:rPr lang="en-US" sz="3000" smtClean="0"/>
              <a:t>?</a:t>
            </a:r>
          </a:p>
        </p:txBody>
      </p:sp>
      <p:pic>
        <p:nvPicPr>
          <p:cNvPr id="4" name="Picture 6" descr="social care.jpg"/>
          <p:cNvPicPr>
            <a:picLocks noChangeAspect="1"/>
          </p:cNvPicPr>
          <p:nvPr/>
        </p:nvPicPr>
        <p:blipFill>
          <a:blip r:embed="rId3" cstate="print"/>
          <a:srcRect/>
          <a:stretch>
            <a:fillRect/>
          </a:stretch>
        </p:blipFill>
        <p:spPr bwMode="auto">
          <a:xfrm>
            <a:off x="762000" y="3200400"/>
            <a:ext cx="685800" cy="685800"/>
          </a:xfrm>
          <a:prstGeom prst="rect">
            <a:avLst/>
          </a:prstGeom>
          <a:noFill/>
          <a:ln w="9525">
            <a:noFill/>
            <a:miter lim="800000"/>
            <a:headEnd/>
            <a:tailEnd/>
          </a:ln>
        </p:spPr>
      </p:pic>
      <p:pic>
        <p:nvPicPr>
          <p:cNvPr id="5" name="Content Placeholder 3" descr="hosp inter-district.jpg"/>
          <p:cNvPicPr>
            <a:picLocks noChangeAspect="1"/>
          </p:cNvPicPr>
          <p:nvPr/>
        </p:nvPicPr>
        <p:blipFill>
          <a:blip r:embed="rId4" cstate="print"/>
          <a:srcRect t="11349" b="11349"/>
          <a:stretch>
            <a:fillRect/>
          </a:stretch>
        </p:blipFill>
        <p:spPr bwMode="auto">
          <a:xfrm>
            <a:off x="457200" y="4953000"/>
            <a:ext cx="1074738" cy="685800"/>
          </a:xfrm>
          <a:prstGeom prst="rect">
            <a:avLst/>
          </a:prstGeom>
          <a:noFill/>
          <a:ln w="9525">
            <a:noFill/>
            <a:miter lim="800000"/>
            <a:headEnd/>
            <a:tailEnd/>
          </a:ln>
        </p:spPr>
      </p:pic>
      <p:pic>
        <p:nvPicPr>
          <p:cNvPr id="6" name="Picture 5" descr="patient"/>
          <p:cNvPicPr>
            <a:picLocks noChangeAspect="1"/>
          </p:cNvPicPr>
          <p:nvPr/>
        </p:nvPicPr>
        <p:blipFill>
          <a:blip r:embed="rId5" cstate="print"/>
          <a:srcRect/>
          <a:stretch>
            <a:fillRect/>
          </a:stretch>
        </p:blipFill>
        <p:spPr bwMode="auto">
          <a:xfrm>
            <a:off x="1905000" y="1752600"/>
            <a:ext cx="1295400" cy="1295400"/>
          </a:xfrm>
          <a:prstGeom prst="rect">
            <a:avLst/>
          </a:prstGeom>
          <a:noFill/>
          <a:ln w="9525">
            <a:noFill/>
            <a:miter lim="800000"/>
            <a:headEnd/>
            <a:tailEnd/>
          </a:ln>
        </p:spPr>
      </p:pic>
      <p:pic>
        <p:nvPicPr>
          <p:cNvPr id="8" name="Picture 7" descr="GP image"/>
          <p:cNvPicPr>
            <a:picLocks noChangeAspect="1"/>
          </p:cNvPicPr>
          <p:nvPr/>
        </p:nvPicPr>
        <p:blipFill>
          <a:blip r:embed="rId6" cstate="print"/>
          <a:srcRect/>
          <a:stretch>
            <a:fillRect/>
          </a:stretch>
        </p:blipFill>
        <p:spPr bwMode="auto">
          <a:xfrm>
            <a:off x="3505200" y="3276600"/>
            <a:ext cx="914400" cy="914400"/>
          </a:xfrm>
          <a:prstGeom prst="rect">
            <a:avLst/>
          </a:prstGeom>
          <a:noFill/>
          <a:ln w="9525">
            <a:noFill/>
            <a:miter lim="800000"/>
            <a:headEnd/>
            <a:tailEnd/>
          </a:ln>
        </p:spPr>
      </p:pic>
      <p:pic>
        <p:nvPicPr>
          <p:cNvPr id="9" name="Picture 8" descr="laboratory icone"/>
          <p:cNvPicPr>
            <a:picLocks noChangeAspect="1"/>
          </p:cNvPicPr>
          <p:nvPr/>
        </p:nvPicPr>
        <p:blipFill>
          <a:blip r:embed="rId7" cstate="print"/>
          <a:srcRect/>
          <a:stretch>
            <a:fillRect/>
          </a:stretch>
        </p:blipFill>
        <p:spPr bwMode="auto">
          <a:xfrm>
            <a:off x="2057400" y="4953000"/>
            <a:ext cx="939800" cy="939800"/>
          </a:xfrm>
          <a:prstGeom prst="rect">
            <a:avLst/>
          </a:prstGeom>
          <a:noFill/>
          <a:ln w="9525">
            <a:noFill/>
            <a:miter lim="800000"/>
            <a:headEnd/>
            <a:tailEnd/>
          </a:ln>
        </p:spPr>
      </p:pic>
      <p:pic>
        <p:nvPicPr>
          <p:cNvPr id="10" name="Picture 9" descr="laboratory icone"/>
          <p:cNvPicPr>
            <a:picLocks noChangeAspect="1"/>
          </p:cNvPicPr>
          <p:nvPr/>
        </p:nvPicPr>
        <p:blipFill>
          <a:blip r:embed="rId7" cstate="print"/>
          <a:srcRect/>
          <a:stretch>
            <a:fillRect/>
          </a:stretch>
        </p:blipFill>
        <p:spPr bwMode="auto">
          <a:xfrm>
            <a:off x="2057400" y="3276600"/>
            <a:ext cx="939800" cy="939800"/>
          </a:xfrm>
          <a:prstGeom prst="rect">
            <a:avLst/>
          </a:prstGeom>
          <a:noFill/>
          <a:ln w="9525">
            <a:noFill/>
            <a:miter lim="800000"/>
            <a:headEnd/>
            <a:tailEnd/>
          </a:ln>
        </p:spPr>
      </p:pic>
      <p:cxnSp>
        <p:nvCxnSpPr>
          <p:cNvPr id="12" name="Straight Arrow Connector 11"/>
          <p:cNvCxnSpPr>
            <a:cxnSpLocks noChangeShapeType="1"/>
          </p:cNvCxnSpPr>
          <p:nvPr/>
        </p:nvCxnSpPr>
        <p:spPr bwMode="auto">
          <a:xfrm flipH="1">
            <a:off x="1524000" y="3048000"/>
            <a:ext cx="1028700" cy="381000"/>
          </a:xfrm>
          <a:prstGeom prst="straightConnector1">
            <a:avLst/>
          </a:prstGeom>
          <a:noFill/>
          <a:ln w="9525" algn="ctr">
            <a:solidFill>
              <a:schemeClr val="tx1"/>
            </a:solidFill>
            <a:round/>
            <a:headEnd/>
            <a:tailEnd type="arrow" w="med" len="med"/>
          </a:ln>
        </p:spPr>
      </p:cxnSp>
      <p:cxnSp>
        <p:nvCxnSpPr>
          <p:cNvPr id="14" name="Straight Arrow Connector 13"/>
          <p:cNvCxnSpPr>
            <a:cxnSpLocks noChangeShapeType="1"/>
          </p:cNvCxnSpPr>
          <p:nvPr/>
        </p:nvCxnSpPr>
        <p:spPr bwMode="auto">
          <a:xfrm>
            <a:off x="2552700" y="3048000"/>
            <a:ext cx="1104900" cy="457200"/>
          </a:xfrm>
          <a:prstGeom prst="straightConnector1">
            <a:avLst/>
          </a:prstGeom>
          <a:noFill/>
          <a:ln w="9525" algn="ctr">
            <a:solidFill>
              <a:schemeClr val="tx1"/>
            </a:solidFill>
            <a:round/>
            <a:headEnd/>
            <a:tailEnd type="arrow" w="med" len="med"/>
          </a:ln>
        </p:spPr>
      </p:cxnSp>
      <p:cxnSp>
        <p:nvCxnSpPr>
          <p:cNvPr id="16" name="Straight Arrow Connector 15"/>
          <p:cNvCxnSpPr>
            <a:cxnSpLocks noChangeShapeType="1"/>
          </p:cNvCxnSpPr>
          <p:nvPr/>
        </p:nvCxnSpPr>
        <p:spPr bwMode="auto">
          <a:xfrm flipH="1">
            <a:off x="1524000" y="3048000"/>
            <a:ext cx="1028700" cy="1905000"/>
          </a:xfrm>
          <a:prstGeom prst="straightConnector1">
            <a:avLst/>
          </a:prstGeom>
          <a:noFill/>
          <a:ln w="9525" algn="ctr">
            <a:solidFill>
              <a:schemeClr val="tx1"/>
            </a:solidFill>
            <a:round/>
            <a:headEnd/>
            <a:tailEnd type="arrow" w="med" len="med"/>
          </a:ln>
        </p:spPr>
      </p:cxnSp>
      <p:cxnSp>
        <p:nvCxnSpPr>
          <p:cNvPr id="18" name="Straight Arrow Connector 17"/>
          <p:cNvCxnSpPr>
            <a:cxnSpLocks noChangeShapeType="1"/>
          </p:cNvCxnSpPr>
          <p:nvPr/>
        </p:nvCxnSpPr>
        <p:spPr bwMode="auto">
          <a:xfrm>
            <a:off x="1524000" y="3505200"/>
            <a:ext cx="685800" cy="0"/>
          </a:xfrm>
          <a:prstGeom prst="straightConnector1">
            <a:avLst/>
          </a:prstGeom>
          <a:noFill/>
          <a:ln w="9525" algn="ctr">
            <a:solidFill>
              <a:schemeClr val="tx1"/>
            </a:solidFill>
            <a:round/>
            <a:headEnd/>
            <a:tailEnd type="arrow" w="med" len="med"/>
          </a:ln>
        </p:spPr>
      </p:cxnSp>
      <p:cxnSp>
        <p:nvCxnSpPr>
          <p:cNvPr id="19" name="Straight Arrow Connector 18"/>
          <p:cNvCxnSpPr>
            <a:cxnSpLocks noChangeShapeType="1"/>
          </p:cNvCxnSpPr>
          <p:nvPr/>
        </p:nvCxnSpPr>
        <p:spPr bwMode="auto">
          <a:xfrm>
            <a:off x="1447800" y="5334000"/>
            <a:ext cx="685800" cy="0"/>
          </a:xfrm>
          <a:prstGeom prst="straightConnector1">
            <a:avLst/>
          </a:prstGeom>
          <a:noFill/>
          <a:ln w="9525" algn="ctr">
            <a:solidFill>
              <a:schemeClr val="tx1"/>
            </a:solidFill>
            <a:round/>
            <a:headEnd/>
            <a:tailEnd type="arrow" w="med" len="med"/>
          </a:ln>
        </p:spPr>
      </p:cxnSp>
      <p:pic>
        <p:nvPicPr>
          <p:cNvPr id="22" name="Picture 21" descr="EMR"/>
          <p:cNvPicPr>
            <a:picLocks noChangeAspect="1"/>
          </p:cNvPicPr>
          <p:nvPr/>
        </p:nvPicPr>
        <p:blipFill>
          <a:blip r:embed="rId8" cstate="print"/>
          <a:srcRect/>
          <a:stretch>
            <a:fillRect/>
          </a:stretch>
        </p:blipFill>
        <p:spPr bwMode="auto">
          <a:xfrm>
            <a:off x="6858000" y="4343400"/>
            <a:ext cx="881063" cy="630238"/>
          </a:xfrm>
          <a:prstGeom prst="rect">
            <a:avLst/>
          </a:prstGeom>
          <a:noFill/>
          <a:ln w="9525">
            <a:noFill/>
            <a:miter lim="800000"/>
            <a:headEnd/>
            <a:tailEnd/>
          </a:ln>
        </p:spPr>
      </p:pic>
      <p:pic>
        <p:nvPicPr>
          <p:cNvPr id="24" name="Content Placeholder 3" descr="hosp inter-district.jpg"/>
          <p:cNvPicPr>
            <a:picLocks noChangeAspect="1"/>
          </p:cNvPicPr>
          <p:nvPr/>
        </p:nvPicPr>
        <p:blipFill>
          <a:blip r:embed="rId4" cstate="print"/>
          <a:srcRect t="11349" b="11349"/>
          <a:stretch>
            <a:fillRect/>
          </a:stretch>
        </p:blipFill>
        <p:spPr bwMode="auto">
          <a:xfrm>
            <a:off x="6781800" y="5410200"/>
            <a:ext cx="1074738" cy="685800"/>
          </a:xfrm>
          <a:prstGeom prst="rect">
            <a:avLst/>
          </a:prstGeom>
          <a:noFill/>
          <a:ln w="9525">
            <a:noFill/>
            <a:miter lim="800000"/>
            <a:headEnd/>
            <a:tailEnd/>
          </a:ln>
        </p:spPr>
      </p:pic>
      <p:pic>
        <p:nvPicPr>
          <p:cNvPr id="25" name="Picture 24" descr="patient"/>
          <p:cNvPicPr>
            <a:picLocks noChangeAspect="1"/>
          </p:cNvPicPr>
          <p:nvPr/>
        </p:nvPicPr>
        <p:blipFill>
          <a:blip r:embed="rId5" cstate="print"/>
          <a:srcRect/>
          <a:stretch>
            <a:fillRect/>
          </a:stretch>
        </p:blipFill>
        <p:spPr bwMode="auto">
          <a:xfrm>
            <a:off x="6781800" y="1600200"/>
            <a:ext cx="990600" cy="990600"/>
          </a:xfrm>
          <a:prstGeom prst="rect">
            <a:avLst/>
          </a:prstGeom>
          <a:noFill/>
          <a:ln w="9525">
            <a:noFill/>
            <a:miter lim="800000"/>
            <a:headEnd/>
            <a:tailEnd/>
          </a:ln>
        </p:spPr>
      </p:pic>
      <p:pic>
        <p:nvPicPr>
          <p:cNvPr id="26" name="Picture 25" descr="GP image"/>
          <p:cNvPicPr>
            <a:picLocks noChangeAspect="1"/>
          </p:cNvPicPr>
          <p:nvPr/>
        </p:nvPicPr>
        <p:blipFill>
          <a:blip r:embed="rId6" cstate="print"/>
          <a:srcRect/>
          <a:stretch>
            <a:fillRect/>
          </a:stretch>
        </p:blipFill>
        <p:spPr bwMode="auto">
          <a:xfrm>
            <a:off x="6858000" y="3048000"/>
            <a:ext cx="914400" cy="914400"/>
          </a:xfrm>
          <a:prstGeom prst="rect">
            <a:avLst/>
          </a:prstGeom>
          <a:noFill/>
          <a:ln w="9525">
            <a:noFill/>
            <a:miter lim="800000"/>
            <a:headEnd/>
            <a:tailEnd/>
          </a:ln>
        </p:spPr>
      </p:pic>
      <p:pic>
        <p:nvPicPr>
          <p:cNvPr id="27" name="Picture 26" descr="laboratory icone"/>
          <p:cNvPicPr>
            <a:picLocks noChangeAspect="1"/>
          </p:cNvPicPr>
          <p:nvPr/>
        </p:nvPicPr>
        <p:blipFill>
          <a:blip r:embed="rId7" cstate="print"/>
          <a:srcRect/>
          <a:stretch>
            <a:fillRect/>
          </a:stretch>
        </p:blipFill>
        <p:spPr bwMode="auto">
          <a:xfrm>
            <a:off x="8204200" y="4191000"/>
            <a:ext cx="939800" cy="939800"/>
          </a:xfrm>
          <a:prstGeom prst="rect">
            <a:avLst/>
          </a:prstGeom>
          <a:noFill/>
          <a:ln w="9525">
            <a:noFill/>
            <a:miter lim="800000"/>
            <a:headEnd/>
            <a:tailEnd/>
          </a:ln>
        </p:spPr>
      </p:pic>
      <p:cxnSp>
        <p:nvCxnSpPr>
          <p:cNvPr id="28" name="Straight Arrow Connector 27"/>
          <p:cNvCxnSpPr>
            <a:cxnSpLocks noChangeShapeType="1"/>
          </p:cNvCxnSpPr>
          <p:nvPr/>
        </p:nvCxnSpPr>
        <p:spPr bwMode="auto">
          <a:xfrm>
            <a:off x="7620000" y="3886200"/>
            <a:ext cx="762000" cy="457200"/>
          </a:xfrm>
          <a:prstGeom prst="straightConnector1">
            <a:avLst/>
          </a:prstGeom>
          <a:noFill/>
          <a:ln w="9525" algn="ctr">
            <a:solidFill>
              <a:schemeClr val="tx1"/>
            </a:solidFill>
            <a:round/>
            <a:headEnd/>
            <a:tailEnd type="arrow" w="med" len="med"/>
          </a:ln>
        </p:spPr>
      </p:cxnSp>
      <p:cxnSp>
        <p:nvCxnSpPr>
          <p:cNvPr id="33813" name="Straight Connector 30"/>
          <p:cNvCxnSpPr>
            <a:cxnSpLocks noChangeShapeType="1"/>
          </p:cNvCxnSpPr>
          <p:nvPr/>
        </p:nvCxnSpPr>
        <p:spPr bwMode="auto">
          <a:xfrm flipH="1" flipV="1">
            <a:off x="7772400" y="4648200"/>
            <a:ext cx="431800" cy="12700"/>
          </a:xfrm>
          <a:prstGeom prst="line">
            <a:avLst/>
          </a:prstGeom>
          <a:noFill/>
          <a:ln w="9525" algn="ctr">
            <a:solidFill>
              <a:schemeClr val="tx1"/>
            </a:solidFill>
            <a:round/>
            <a:headEnd/>
            <a:tailEnd/>
          </a:ln>
        </p:spPr>
      </p:cxnSp>
      <p:cxnSp>
        <p:nvCxnSpPr>
          <p:cNvPr id="33" name="Straight Connector 32"/>
          <p:cNvCxnSpPr>
            <a:cxnSpLocks noChangeShapeType="1"/>
          </p:cNvCxnSpPr>
          <p:nvPr/>
        </p:nvCxnSpPr>
        <p:spPr bwMode="auto">
          <a:xfrm>
            <a:off x="7315200" y="5029200"/>
            <a:ext cx="4763" cy="381000"/>
          </a:xfrm>
          <a:prstGeom prst="line">
            <a:avLst/>
          </a:prstGeom>
          <a:noFill/>
          <a:ln w="9525" algn="ctr">
            <a:solidFill>
              <a:schemeClr val="tx1"/>
            </a:solidFill>
            <a:round/>
            <a:headEnd/>
            <a:tailEnd/>
          </a:ln>
        </p:spPr>
      </p:cxnSp>
      <p:cxnSp>
        <p:nvCxnSpPr>
          <p:cNvPr id="35" name="Straight Arrow Connector 34"/>
          <p:cNvCxnSpPr>
            <a:cxnSpLocks noChangeShapeType="1"/>
          </p:cNvCxnSpPr>
          <p:nvPr/>
        </p:nvCxnSpPr>
        <p:spPr bwMode="auto">
          <a:xfrm>
            <a:off x="7277100" y="2590800"/>
            <a:ext cx="38100" cy="457200"/>
          </a:xfrm>
          <a:prstGeom prst="straightConnector1">
            <a:avLst/>
          </a:prstGeom>
          <a:noFill/>
          <a:ln w="9525" algn="ctr">
            <a:solidFill>
              <a:schemeClr val="tx1"/>
            </a:solidFill>
            <a:round/>
            <a:headEnd/>
            <a:tailEnd type="arrow" w="med" len="med"/>
          </a:ln>
        </p:spPr>
      </p:cxnSp>
      <p:cxnSp>
        <p:nvCxnSpPr>
          <p:cNvPr id="37" name="Elbow Connector 36"/>
          <p:cNvCxnSpPr>
            <a:cxnSpLocks noChangeShapeType="1"/>
          </p:cNvCxnSpPr>
          <p:nvPr/>
        </p:nvCxnSpPr>
        <p:spPr bwMode="auto">
          <a:xfrm rot="10800000" flipV="1">
            <a:off x="6781800" y="2095500"/>
            <a:ext cx="12700" cy="3657600"/>
          </a:xfrm>
          <a:prstGeom prst="bentConnector3">
            <a:avLst>
              <a:gd name="adj1" fmla="val 1800000"/>
            </a:avLst>
          </a:prstGeom>
          <a:noFill/>
          <a:ln w="9525" algn="ctr">
            <a:solidFill>
              <a:schemeClr val="tx1"/>
            </a:solidFill>
            <a:round/>
            <a:headEnd/>
            <a:tailEnd type="arrow" w="med" len="med"/>
          </a:ln>
        </p:spPr>
      </p:cxnSp>
      <p:cxnSp>
        <p:nvCxnSpPr>
          <p:cNvPr id="39" name="Straight Arrow Connector 38"/>
          <p:cNvCxnSpPr>
            <a:cxnSpLocks noChangeShapeType="1"/>
          </p:cNvCxnSpPr>
          <p:nvPr/>
        </p:nvCxnSpPr>
        <p:spPr bwMode="auto">
          <a:xfrm flipH="1">
            <a:off x="6553200" y="3505200"/>
            <a:ext cx="304800" cy="0"/>
          </a:xfrm>
          <a:prstGeom prst="straightConnector1">
            <a:avLst/>
          </a:prstGeom>
          <a:noFill/>
          <a:ln w="9525" algn="ctr">
            <a:solidFill>
              <a:schemeClr val="tx1"/>
            </a:solidFill>
            <a:round/>
            <a:headEnd/>
            <a:tailEnd type="arrow" w="med" len="med"/>
          </a:ln>
        </p:spPr>
      </p:cxnSp>
      <p:sp>
        <p:nvSpPr>
          <p:cNvPr id="40" name="Right Arrow 39"/>
          <p:cNvSpPr>
            <a:spLocks noChangeArrowheads="1"/>
          </p:cNvSpPr>
          <p:nvPr/>
        </p:nvSpPr>
        <p:spPr bwMode="auto">
          <a:xfrm>
            <a:off x="4953000" y="2971800"/>
            <a:ext cx="990600" cy="2133600"/>
          </a:xfrm>
          <a:prstGeom prst="rightArrow">
            <a:avLst>
              <a:gd name="adj1" fmla="val 50000"/>
              <a:gd name="adj2" fmla="val 50000"/>
            </a:avLst>
          </a:prstGeom>
          <a:solidFill>
            <a:srgbClr val="85BA54"/>
          </a:solidFill>
          <a:ln w="9525" algn="ctr">
            <a:solidFill>
              <a:schemeClr val="tx1"/>
            </a:solidFill>
            <a:round/>
            <a:headEnd/>
            <a:tailEnd/>
          </a:ln>
        </p:spPr>
        <p:txBody>
          <a:bodyPr/>
          <a:lstStyle/>
          <a:p>
            <a:pPr algn="r"/>
            <a:endParaRPr lang="ru-RU"/>
          </a:p>
        </p:txBody>
      </p:sp>
      <p:cxnSp>
        <p:nvCxnSpPr>
          <p:cNvPr id="42" name="Elbow Connector 41"/>
          <p:cNvCxnSpPr>
            <a:cxnSpLocks noChangeShapeType="1"/>
          </p:cNvCxnSpPr>
          <p:nvPr/>
        </p:nvCxnSpPr>
        <p:spPr bwMode="auto">
          <a:xfrm flipH="1" flipV="1">
            <a:off x="7772400" y="3505200"/>
            <a:ext cx="84138" cy="2247900"/>
          </a:xfrm>
          <a:prstGeom prst="bentConnector3">
            <a:avLst>
              <a:gd name="adj1" fmla="val -271699"/>
            </a:avLst>
          </a:prstGeom>
          <a:noFill/>
          <a:ln w="57150" algn="ctr">
            <a:solidFill>
              <a:srgbClr val="FF0000"/>
            </a:solidFill>
            <a:round/>
            <a:headEnd/>
            <a:tailEnd type="arrow" w="med" len="med"/>
          </a:ln>
        </p:spPr>
      </p:cxnSp>
      <p:cxnSp>
        <p:nvCxnSpPr>
          <p:cNvPr id="44" name="Straight Arrow Connector 43"/>
          <p:cNvCxnSpPr>
            <a:cxnSpLocks noChangeShapeType="1"/>
          </p:cNvCxnSpPr>
          <p:nvPr/>
        </p:nvCxnSpPr>
        <p:spPr bwMode="auto">
          <a:xfrm flipH="1">
            <a:off x="2997200" y="3733800"/>
            <a:ext cx="508000" cy="12700"/>
          </a:xfrm>
          <a:prstGeom prst="straightConnector1">
            <a:avLst/>
          </a:prstGeom>
          <a:noFill/>
          <a:ln w="9525" algn="ctr">
            <a:solidFill>
              <a:schemeClr val="tx1"/>
            </a:solidFill>
            <a:round/>
            <a:headEnd/>
            <a:tailEnd type="arrow" w="med" len="med"/>
          </a:ln>
        </p:spPr>
      </p:cxnSp>
      <p:sp>
        <p:nvSpPr>
          <p:cNvPr id="33821" name="TextBox 44"/>
          <p:cNvSpPr txBox="1">
            <a:spLocks noChangeArrowheads="1"/>
          </p:cNvSpPr>
          <p:nvPr/>
        </p:nvSpPr>
        <p:spPr bwMode="auto">
          <a:xfrm>
            <a:off x="609600" y="6019800"/>
            <a:ext cx="3200400" cy="641350"/>
          </a:xfrm>
          <a:prstGeom prst="rect">
            <a:avLst/>
          </a:prstGeom>
          <a:noFill/>
          <a:ln w="9525">
            <a:noFill/>
            <a:miter lim="800000"/>
            <a:headEnd/>
            <a:tailEnd/>
          </a:ln>
        </p:spPr>
        <p:txBody>
          <a:bodyPr>
            <a:spAutoFit/>
          </a:bodyPr>
          <a:lstStyle/>
          <a:p>
            <a:pPr algn="ctr"/>
            <a:r>
              <a:rPr lang="ru-RU" b="1">
                <a:solidFill>
                  <a:srgbClr val="FF0000"/>
                </a:solidFill>
              </a:rPr>
              <a:t>Не координируемая помощь</a:t>
            </a:r>
            <a:endParaRPr lang="en-US" b="1">
              <a:solidFill>
                <a:srgbClr val="FF0000"/>
              </a:solidFill>
            </a:endParaRPr>
          </a:p>
        </p:txBody>
      </p:sp>
      <p:sp>
        <p:nvSpPr>
          <p:cNvPr id="33822" name="TextBox 45"/>
          <p:cNvSpPr txBox="1">
            <a:spLocks noChangeArrowheads="1"/>
          </p:cNvSpPr>
          <p:nvPr/>
        </p:nvSpPr>
        <p:spPr bwMode="auto">
          <a:xfrm>
            <a:off x="5257800" y="6019800"/>
            <a:ext cx="3200400" cy="366713"/>
          </a:xfrm>
          <a:prstGeom prst="rect">
            <a:avLst/>
          </a:prstGeom>
          <a:noFill/>
          <a:ln w="9525">
            <a:noFill/>
            <a:miter lim="800000"/>
            <a:headEnd/>
            <a:tailEnd/>
          </a:ln>
        </p:spPr>
        <p:txBody>
          <a:bodyPr>
            <a:spAutoFit/>
          </a:bodyPr>
          <a:lstStyle/>
          <a:p>
            <a:pPr algn="ctr"/>
            <a:r>
              <a:rPr lang="ru-RU" b="1">
                <a:solidFill>
                  <a:srgbClr val="008000"/>
                </a:solidFill>
              </a:rPr>
              <a:t>Координируемая помощь</a:t>
            </a:r>
            <a:endParaRPr lang="en-US" b="1">
              <a:solidFill>
                <a:srgbClr val="008000"/>
              </a:solidFill>
            </a:endParaRPr>
          </a:p>
        </p:txBody>
      </p:sp>
      <p:pic>
        <p:nvPicPr>
          <p:cNvPr id="32" name="Picture 31" descr="GP image"/>
          <p:cNvPicPr>
            <a:picLocks noChangeAspect="1"/>
          </p:cNvPicPr>
          <p:nvPr/>
        </p:nvPicPr>
        <p:blipFill>
          <a:blip r:embed="rId6" cstate="print"/>
          <a:srcRect/>
          <a:stretch>
            <a:fillRect/>
          </a:stretch>
        </p:blipFill>
        <p:spPr bwMode="auto">
          <a:xfrm>
            <a:off x="3657600" y="4343400"/>
            <a:ext cx="914400" cy="914400"/>
          </a:xfrm>
          <a:prstGeom prst="rect">
            <a:avLst/>
          </a:prstGeom>
          <a:noFill/>
          <a:ln w="9525">
            <a:noFill/>
            <a:miter lim="800000"/>
            <a:headEnd/>
            <a:tailEnd/>
          </a:ln>
        </p:spPr>
      </p:pic>
      <p:sp>
        <p:nvSpPr>
          <p:cNvPr id="33824" name="TextBox 6"/>
          <p:cNvSpPr txBox="1">
            <a:spLocks noChangeArrowheads="1"/>
          </p:cNvSpPr>
          <p:nvPr/>
        </p:nvSpPr>
        <p:spPr bwMode="auto">
          <a:xfrm>
            <a:off x="3163888" y="2895600"/>
            <a:ext cx="1484312" cy="304800"/>
          </a:xfrm>
          <a:prstGeom prst="rect">
            <a:avLst/>
          </a:prstGeom>
          <a:noFill/>
          <a:ln w="9525">
            <a:noFill/>
            <a:miter lim="800000"/>
            <a:headEnd/>
            <a:tailEnd/>
          </a:ln>
        </p:spPr>
        <p:txBody>
          <a:bodyPr>
            <a:spAutoFit/>
          </a:bodyPr>
          <a:lstStyle/>
          <a:p>
            <a:r>
              <a:rPr lang="ru-RU" sz="1400"/>
              <a:t>Специалист</a:t>
            </a:r>
            <a:r>
              <a:rPr lang="en-US" sz="1400"/>
              <a:t> 1</a:t>
            </a:r>
          </a:p>
        </p:txBody>
      </p:sp>
      <p:sp>
        <p:nvSpPr>
          <p:cNvPr id="33825" name="TextBox 33"/>
          <p:cNvSpPr txBox="1">
            <a:spLocks noChangeArrowheads="1"/>
          </p:cNvSpPr>
          <p:nvPr/>
        </p:nvSpPr>
        <p:spPr bwMode="auto">
          <a:xfrm>
            <a:off x="3505200" y="5257800"/>
            <a:ext cx="1497013" cy="304800"/>
          </a:xfrm>
          <a:prstGeom prst="rect">
            <a:avLst/>
          </a:prstGeom>
          <a:noFill/>
          <a:ln w="9525">
            <a:noFill/>
            <a:miter lim="800000"/>
            <a:headEnd/>
            <a:tailEnd/>
          </a:ln>
        </p:spPr>
        <p:txBody>
          <a:bodyPr>
            <a:spAutoFit/>
          </a:bodyPr>
          <a:lstStyle/>
          <a:p>
            <a:r>
              <a:rPr lang="ru-RU" sz="1400"/>
              <a:t>Специалист</a:t>
            </a:r>
            <a:r>
              <a:rPr lang="en-US" sz="1400"/>
              <a:t> 2</a:t>
            </a:r>
          </a:p>
        </p:txBody>
      </p:sp>
      <p:sp>
        <p:nvSpPr>
          <p:cNvPr id="33826" name="TextBox 35"/>
          <p:cNvSpPr txBox="1">
            <a:spLocks noChangeArrowheads="1"/>
          </p:cNvSpPr>
          <p:nvPr/>
        </p:nvSpPr>
        <p:spPr bwMode="auto">
          <a:xfrm>
            <a:off x="1676400" y="2743200"/>
            <a:ext cx="1219200" cy="304800"/>
          </a:xfrm>
          <a:prstGeom prst="rect">
            <a:avLst/>
          </a:prstGeom>
          <a:noFill/>
          <a:ln w="9525">
            <a:noFill/>
            <a:miter lim="800000"/>
            <a:headEnd/>
            <a:tailEnd/>
          </a:ln>
        </p:spPr>
        <p:txBody>
          <a:bodyPr>
            <a:spAutoFit/>
          </a:bodyPr>
          <a:lstStyle/>
          <a:p>
            <a:r>
              <a:rPr lang="ru-RU" sz="1400"/>
              <a:t>Пациент</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9"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linds(horizontal)">
                                      <p:cBhvr>
                                        <p:cTn id="43" dur="500"/>
                                        <p:tgtEl>
                                          <p:spTgt spid="19"/>
                                        </p:tgtEl>
                                      </p:cBhvr>
                                    </p:animEffect>
                                  </p:childTnLst>
                                </p:cTn>
                              </p:par>
                              <p:par>
                                <p:cTn id="44" presetID="3" presetClass="entr" presetSubtype="1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linds(horizontal)">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linds(horizont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24"/>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42"/>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758825"/>
            <a:ext cx="9144000" cy="511175"/>
          </a:xfrm>
        </p:spPr>
        <p:txBody>
          <a:bodyPr/>
          <a:lstStyle/>
          <a:p>
            <a:r>
              <a:rPr lang="ru-RU" sz="2400" smtClean="0">
                <a:latin typeface="Verdana" pitchFamily="34" charset="0"/>
              </a:rPr>
              <a:t>Факторы, влияющие на системы здравоохранения </a:t>
            </a:r>
            <a:endParaRPr lang="en-US" sz="2400" smtClean="0"/>
          </a:p>
        </p:txBody>
      </p:sp>
      <p:sp>
        <p:nvSpPr>
          <p:cNvPr id="3" name="Rectangle 2"/>
          <p:cNvSpPr/>
          <p:nvPr/>
        </p:nvSpPr>
        <p:spPr bwMode="auto">
          <a:xfrm>
            <a:off x="908050" y="2362200"/>
            <a:ext cx="2112963" cy="1143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ru-RU" sz="1400">
                <a:solidFill>
                  <a:srgbClr val="FFFFFF"/>
                </a:solidFill>
              </a:rPr>
              <a:t>Изменения профиля </a:t>
            </a:r>
            <a:r>
              <a:rPr lang="en-US" sz="1400">
                <a:solidFill>
                  <a:srgbClr val="FFFFFF"/>
                </a:solidFill>
                <a:latin typeface="Calibri" pitchFamily="34" charset="0"/>
              </a:rPr>
              <a:t> </a:t>
            </a:r>
            <a:r>
              <a:rPr lang="ru-RU" sz="1400">
                <a:solidFill>
                  <a:srgbClr val="FFFFFF"/>
                </a:solidFill>
              </a:rPr>
              <a:t>заболеваний</a:t>
            </a:r>
            <a:r>
              <a:rPr lang="en-US" sz="1400">
                <a:solidFill>
                  <a:srgbClr val="FFFFFF"/>
                </a:solidFill>
                <a:latin typeface="Calibri" pitchFamily="34" charset="0"/>
              </a:rPr>
              <a:t> &gt; </a:t>
            </a:r>
            <a:r>
              <a:rPr lang="ru-RU" sz="1400">
                <a:solidFill>
                  <a:srgbClr val="FFFFFF"/>
                </a:solidFill>
              </a:rPr>
              <a:t>хронические заболевания</a:t>
            </a:r>
            <a:endParaRPr lang="en-US" sz="1400">
              <a:solidFill>
                <a:schemeClr val="tx1"/>
              </a:solidFill>
              <a:latin typeface="Calibri" pitchFamily="34" charset="0"/>
            </a:endParaRPr>
          </a:p>
        </p:txBody>
      </p:sp>
      <p:sp>
        <p:nvSpPr>
          <p:cNvPr id="4" name="Rectangle 3"/>
          <p:cNvSpPr>
            <a:spLocks noChangeArrowheads="1"/>
          </p:cNvSpPr>
          <p:nvPr/>
        </p:nvSpPr>
        <p:spPr bwMode="auto">
          <a:xfrm>
            <a:off x="1447800" y="3505200"/>
            <a:ext cx="1676400" cy="1143000"/>
          </a:xfrm>
          <a:prstGeom prst="rect">
            <a:avLst/>
          </a:prstGeom>
          <a:solidFill>
            <a:schemeClr val="accent1"/>
          </a:solidFill>
          <a:ln w="9525" algn="ctr">
            <a:solidFill>
              <a:schemeClr val="tx1"/>
            </a:solidFill>
            <a:round/>
            <a:headEnd/>
            <a:tailEnd/>
          </a:ln>
        </p:spPr>
        <p:txBody>
          <a:bodyPr/>
          <a:lstStyle/>
          <a:p>
            <a:pPr algn="ctr"/>
            <a:r>
              <a:rPr lang="ru-RU" sz="1400"/>
              <a:t>Рост ожиданий со стороны населения</a:t>
            </a:r>
            <a:r>
              <a:rPr lang="en-US" sz="1400">
                <a:latin typeface="Calibri" pitchFamily="34" charset="0"/>
              </a:rPr>
              <a:t> </a:t>
            </a:r>
          </a:p>
        </p:txBody>
      </p:sp>
      <p:sp>
        <p:nvSpPr>
          <p:cNvPr id="5" name="Rectangle 4"/>
          <p:cNvSpPr/>
          <p:nvPr/>
        </p:nvSpPr>
        <p:spPr bwMode="auto">
          <a:xfrm>
            <a:off x="1981200" y="4648200"/>
            <a:ext cx="1676400" cy="11430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ru-RU" sz="1400">
                <a:solidFill>
                  <a:srgbClr val="FFFFFF"/>
                </a:solidFill>
              </a:rPr>
              <a:t>Старение населения</a:t>
            </a:r>
            <a:endParaRPr lang="en-US" sz="1400">
              <a:solidFill>
                <a:schemeClr val="tx1"/>
              </a:solidFill>
              <a:latin typeface="Calibri" pitchFamily="34" charset="0"/>
            </a:endParaRPr>
          </a:p>
        </p:txBody>
      </p:sp>
      <p:sp>
        <p:nvSpPr>
          <p:cNvPr id="6" name="Rectangle 5"/>
          <p:cNvSpPr/>
          <p:nvPr/>
        </p:nvSpPr>
        <p:spPr bwMode="auto">
          <a:xfrm>
            <a:off x="6705600" y="2362200"/>
            <a:ext cx="1676400" cy="11430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ru-RU" sz="1400">
                <a:solidFill>
                  <a:srgbClr val="FFFFFF"/>
                </a:solidFill>
              </a:rPr>
              <a:t>Инновационные технологии</a:t>
            </a:r>
            <a:endParaRPr lang="en-US" sz="1400">
              <a:solidFill>
                <a:schemeClr val="tx1"/>
              </a:solidFill>
              <a:latin typeface="Calibri" pitchFamily="34" charset="0"/>
            </a:endParaRPr>
          </a:p>
        </p:txBody>
      </p:sp>
      <p:sp>
        <p:nvSpPr>
          <p:cNvPr id="7" name="Rectangle 6"/>
          <p:cNvSpPr>
            <a:spLocks noChangeArrowheads="1"/>
          </p:cNvSpPr>
          <p:nvPr/>
        </p:nvSpPr>
        <p:spPr bwMode="auto">
          <a:xfrm>
            <a:off x="6248400" y="3505200"/>
            <a:ext cx="1676400" cy="1143000"/>
          </a:xfrm>
          <a:prstGeom prst="rect">
            <a:avLst/>
          </a:prstGeom>
          <a:solidFill>
            <a:schemeClr val="accent1"/>
          </a:solidFill>
          <a:ln w="9525" algn="ctr">
            <a:solidFill>
              <a:schemeClr val="tx1"/>
            </a:solidFill>
            <a:round/>
            <a:headEnd/>
            <a:tailEnd/>
          </a:ln>
        </p:spPr>
        <p:txBody>
          <a:bodyPr/>
          <a:lstStyle/>
          <a:p>
            <a:pPr algn="ctr"/>
            <a:r>
              <a:rPr lang="ru-RU" sz="1400"/>
              <a:t>Рост количества больниц</a:t>
            </a:r>
            <a:endParaRPr lang="en-US" sz="1400">
              <a:latin typeface="Calibri" pitchFamily="34" charset="0"/>
            </a:endParaRPr>
          </a:p>
        </p:txBody>
      </p:sp>
      <p:sp>
        <p:nvSpPr>
          <p:cNvPr id="8" name="Rectangle 7"/>
          <p:cNvSpPr/>
          <p:nvPr/>
        </p:nvSpPr>
        <p:spPr bwMode="auto">
          <a:xfrm>
            <a:off x="5638800" y="4648200"/>
            <a:ext cx="1676400" cy="11430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ru-RU" sz="1400">
                <a:solidFill>
                  <a:srgbClr val="FFFFFF"/>
                </a:solidFill>
              </a:rPr>
              <a:t>Улучшение связи (интернет </a:t>
            </a:r>
            <a:r>
              <a:rPr lang="en-US" sz="1400">
                <a:solidFill>
                  <a:srgbClr val="FFFFFF"/>
                </a:solidFill>
                <a:latin typeface="Calibri" pitchFamily="34" charset="0"/>
              </a:rPr>
              <a:t> </a:t>
            </a:r>
            <a:r>
              <a:rPr lang="ru-RU" sz="1400">
                <a:solidFill>
                  <a:srgbClr val="FFFFFF"/>
                </a:solidFill>
              </a:rPr>
              <a:t>и мобильные телефоны</a:t>
            </a:r>
            <a:r>
              <a:rPr lang="en-US" sz="1400">
                <a:solidFill>
                  <a:schemeClr val="bg1"/>
                </a:solidFill>
                <a:latin typeface="Calibri" pitchFamily="34" charset="0"/>
              </a:rPr>
              <a:t>)</a:t>
            </a:r>
          </a:p>
        </p:txBody>
      </p:sp>
      <p:sp>
        <p:nvSpPr>
          <p:cNvPr id="9" name="Down Arrow 8"/>
          <p:cNvSpPr>
            <a:spLocks noChangeArrowheads="1"/>
          </p:cNvSpPr>
          <p:nvPr/>
        </p:nvSpPr>
        <p:spPr bwMode="auto">
          <a:xfrm>
            <a:off x="4038600" y="2286000"/>
            <a:ext cx="1295400" cy="3429000"/>
          </a:xfrm>
          <a:prstGeom prst="downArrow">
            <a:avLst>
              <a:gd name="adj1" fmla="val 50000"/>
              <a:gd name="adj2" fmla="val 50000"/>
            </a:avLst>
          </a:prstGeom>
          <a:solidFill>
            <a:srgbClr val="C0504D"/>
          </a:solidFill>
          <a:ln w="9525" algn="ctr">
            <a:solidFill>
              <a:schemeClr val="tx1"/>
            </a:solidFill>
            <a:round/>
            <a:headEnd/>
            <a:tailEnd/>
          </a:ln>
        </p:spPr>
        <p:txBody>
          <a:bodyPr/>
          <a:lstStyle/>
          <a:p>
            <a:pPr algn="r"/>
            <a:endParaRPr lang="ru-RU"/>
          </a:p>
        </p:txBody>
      </p:sp>
      <p:sp>
        <p:nvSpPr>
          <p:cNvPr id="10" name="Rectangle 9"/>
          <p:cNvSpPr/>
          <p:nvPr/>
        </p:nvSpPr>
        <p:spPr bwMode="auto">
          <a:xfrm>
            <a:off x="3276600" y="5791200"/>
            <a:ext cx="2743200" cy="685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r>
              <a:rPr lang="ru-RU" sz="1400">
                <a:solidFill>
                  <a:srgbClr val="000000"/>
                </a:solidFill>
              </a:rPr>
              <a:t>Необходимость введения модели координируемой помощи</a:t>
            </a:r>
            <a:endParaRPr lang="en-US" sz="1400">
              <a:solidFill>
                <a:schemeClr val="tx1"/>
              </a:solidFill>
              <a:latin typeface="Calibri" pitchFamily="34" charset="0"/>
            </a:endParaRPr>
          </a:p>
        </p:txBody>
      </p:sp>
      <p:sp>
        <p:nvSpPr>
          <p:cNvPr id="34827" name="Rectangle 10"/>
          <p:cNvSpPr>
            <a:spLocks noChangeArrowheads="1"/>
          </p:cNvSpPr>
          <p:nvPr/>
        </p:nvSpPr>
        <p:spPr bwMode="auto">
          <a:xfrm>
            <a:off x="438150" y="1236663"/>
            <a:ext cx="8261350" cy="815975"/>
          </a:xfrm>
          <a:prstGeom prst="rect">
            <a:avLst/>
          </a:prstGeom>
          <a:noFill/>
          <a:ln w="9525">
            <a:noFill/>
            <a:miter lim="800000"/>
            <a:headEnd/>
            <a:tailEnd/>
          </a:ln>
        </p:spPr>
        <p:txBody>
          <a:bodyPr lIns="0" tIns="41315" rIns="0" bIns="41315">
            <a:spAutoFit/>
          </a:bodyPr>
          <a:lstStyle/>
          <a:p>
            <a:pPr defTabSz="820738" eaLnBrk="0" hangingPunct="0">
              <a:spcBef>
                <a:spcPct val="50000"/>
              </a:spcBef>
            </a:pPr>
            <a:r>
              <a:rPr lang="ru-RU" sz="1600" b="1">
                <a:solidFill>
                  <a:srgbClr val="3366FF"/>
                </a:solidFill>
              </a:rPr>
              <a:t>Изменения с обеих сторон уравнения (которыми являются потребители и поставщики услуг) заставляют  систему здравоохранения внедрять новые модели медицинской помощи </a:t>
            </a:r>
            <a:r>
              <a:rPr lang="en-US" sz="1600" b="1">
                <a:solidFill>
                  <a:srgbClr val="3366FF"/>
                </a:solidFill>
              </a:rPr>
              <a:t>…</a:t>
            </a:r>
          </a:p>
        </p:txBody>
      </p:sp>
      <p:sp>
        <p:nvSpPr>
          <p:cNvPr id="12" name="TextBox 11"/>
          <p:cNvSpPr txBox="1">
            <a:spLocks noChangeArrowheads="1"/>
          </p:cNvSpPr>
          <p:nvPr/>
        </p:nvSpPr>
        <p:spPr bwMode="auto">
          <a:xfrm>
            <a:off x="990600" y="1992313"/>
            <a:ext cx="1828800" cy="304800"/>
          </a:xfrm>
          <a:prstGeom prst="rect">
            <a:avLst/>
          </a:prstGeom>
          <a:noFill/>
          <a:ln w="9525">
            <a:noFill/>
            <a:miter lim="800000"/>
            <a:headEnd/>
            <a:tailEnd/>
          </a:ln>
        </p:spPr>
        <p:txBody>
          <a:bodyPr>
            <a:spAutoFit/>
          </a:bodyPr>
          <a:lstStyle/>
          <a:p>
            <a:pPr algn="ctr"/>
            <a:r>
              <a:rPr lang="ru-RU" sz="1400"/>
              <a:t>Потребители</a:t>
            </a:r>
            <a:endParaRPr lang="en-US" sz="1400">
              <a:latin typeface="Calibri" pitchFamily="34" charset="0"/>
            </a:endParaRPr>
          </a:p>
        </p:txBody>
      </p:sp>
      <p:sp>
        <p:nvSpPr>
          <p:cNvPr id="13" name="TextBox 12"/>
          <p:cNvSpPr txBox="1">
            <a:spLocks noChangeArrowheads="1"/>
          </p:cNvSpPr>
          <p:nvPr/>
        </p:nvSpPr>
        <p:spPr bwMode="auto">
          <a:xfrm>
            <a:off x="6629400" y="1905000"/>
            <a:ext cx="1828800" cy="304800"/>
          </a:xfrm>
          <a:prstGeom prst="rect">
            <a:avLst/>
          </a:prstGeom>
          <a:noFill/>
          <a:ln w="9525">
            <a:noFill/>
            <a:miter lim="800000"/>
            <a:headEnd/>
            <a:tailEnd/>
          </a:ln>
        </p:spPr>
        <p:txBody>
          <a:bodyPr>
            <a:spAutoFit/>
          </a:bodyPr>
          <a:lstStyle/>
          <a:p>
            <a:pPr algn="ctr"/>
            <a:r>
              <a:rPr lang="ru-RU" sz="1400"/>
              <a:t>Поставщики</a:t>
            </a:r>
            <a:endParaRPr lang="en-US" sz="1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146305" y="1443038"/>
            <a:ext cx="8851392" cy="785812"/>
          </a:xfrm>
        </p:spPr>
        <p:txBody>
          <a:bodyPr/>
          <a:lstStyle/>
          <a:p>
            <a:pPr marL="533400" indent="-533400" eaLnBrk="1" hangingPunct="1">
              <a:lnSpc>
                <a:spcPct val="80000"/>
              </a:lnSpc>
              <a:buClr>
                <a:schemeClr val="tx1"/>
              </a:buClr>
              <a:buSzPct val="60000"/>
              <a:defRPr/>
            </a:pPr>
            <a:r>
              <a:rPr lang="ru-RU" sz="2400" dirty="0" smtClean="0">
                <a:latin typeface="Book Antiqua" pitchFamily="18" charset="0"/>
              </a:rPr>
              <a:t>Налогово-бюджетный резерв, который может быть использован для увеличения государственных расходов на </a:t>
            </a:r>
            <a:r>
              <a:rPr lang="ru-RU" sz="2400" b="1" u="sng" dirty="0" smtClean="0">
                <a:latin typeface="Book Antiqua" pitchFamily="18" charset="0"/>
              </a:rPr>
              <a:t>здравоохранение</a:t>
            </a:r>
            <a:r>
              <a:rPr lang="ru-RU" sz="2400" dirty="0" smtClean="0">
                <a:latin typeface="Book Antiqua" pitchFamily="18" charset="0"/>
              </a:rPr>
              <a:t>  без ущерба для макроэкономической стабильности</a:t>
            </a:r>
            <a:endParaRPr lang="en-US" dirty="0" smtClean="0"/>
          </a:p>
        </p:txBody>
      </p:sp>
      <p:sp>
        <p:nvSpPr>
          <p:cNvPr id="12291" name="Rectangle 1035"/>
          <p:cNvSpPr>
            <a:spLocks noGrp="1" noChangeArrowheads="1"/>
          </p:cNvSpPr>
          <p:nvPr>
            <p:ph type="title"/>
          </p:nvPr>
        </p:nvSpPr>
        <p:spPr>
          <a:xfrm>
            <a:off x="0" y="619125"/>
            <a:ext cx="9144000" cy="855663"/>
          </a:xfrm>
        </p:spPr>
        <p:txBody>
          <a:bodyPr/>
          <a:lstStyle/>
          <a:p>
            <a:pPr eaLnBrk="1" hangingPunct="1"/>
            <a:r>
              <a:rPr lang="ru-RU" sz="2800" dirty="0" smtClean="0">
                <a:latin typeface="Book Antiqua" pitchFamily="18" charset="0"/>
              </a:rPr>
              <a:t>Фискальное пространство для здравоохранения</a:t>
            </a:r>
            <a:endParaRPr lang="en-US" sz="2800" dirty="0" smtClean="0">
              <a:latin typeface="Book Antiqua" pitchFamily="18" charset="0"/>
            </a:endParaRPr>
          </a:p>
        </p:txBody>
      </p:sp>
      <p:sp>
        <p:nvSpPr>
          <p:cNvPr id="12292" name="Slide Number Placeholder 3"/>
          <p:cNvSpPr>
            <a:spLocks noGrp="1"/>
          </p:cNvSpPr>
          <p:nvPr>
            <p:ph type="sldNum" sz="quarter" idx="12"/>
          </p:nvPr>
        </p:nvSpPr>
        <p:spPr>
          <a:noFill/>
        </p:spPr>
        <p:txBody>
          <a:bodyPr/>
          <a:lstStyle/>
          <a:p>
            <a:fld id="{DF364C14-CEA9-4536-BB6D-9B6FA1483220}"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ru-RU" sz="3000" smtClean="0"/>
              <a:t>Где предоставляется медпомощь</a:t>
            </a:r>
            <a:r>
              <a:rPr lang="en-US" sz="3000" smtClean="0"/>
              <a:t>?</a:t>
            </a:r>
            <a:r>
              <a:rPr lang="ru-RU" sz="3000" smtClean="0"/>
              <a:t/>
            </a:r>
            <a:br>
              <a:rPr lang="ru-RU" sz="3000" smtClean="0"/>
            </a:br>
            <a:r>
              <a:rPr lang="ru-RU" sz="1200" b="0" smtClean="0"/>
              <a:t>Уровень 1: ПМСП с поддержкой/поддержка для «самообслуживания» пациентов группы низкого риска (65-80%)</a:t>
            </a:r>
            <a:br>
              <a:rPr lang="ru-RU" sz="1200" b="0" smtClean="0"/>
            </a:br>
            <a:r>
              <a:rPr lang="ru-RU" sz="1200" b="0" smtClean="0"/>
              <a:t> Уровень 2: Организация медицинской помощью пациентам группы высокого риска (15%)</a:t>
            </a:r>
            <a:br>
              <a:rPr lang="ru-RU" sz="1200" b="0" smtClean="0"/>
            </a:br>
            <a:r>
              <a:rPr lang="ru-RU" sz="1200" b="0" smtClean="0"/>
              <a:t> Уровень 3: Ведение больных с крайне сложными заболеваниями/состояниями (5%) </a:t>
            </a:r>
            <a:endParaRPr lang="en-US" sz="1200" b="0" smtClean="0"/>
          </a:p>
        </p:txBody>
      </p:sp>
      <p:sp>
        <p:nvSpPr>
          <p:cNvPr id="35843" name="Slide Number Placeholder 2"/>
          <p:cNvSpPr>
            <a:spLocks noGrp="1"/>
          </p:cNvSpPr>
          <p:nvPr>
            <p:ph type="sldNum" sz="quarter" idx="12"/>
          </p:nvPr>
        </p:nvSpPr>
        <p:spPr>
          <a:noFill/>
        </p:spPr>
        <p:txBody>
          <a:bodyPr/>
          <a:lstStyle/>
          <a:p>
            <a:fld id="{75C8C459-4D72-495D-A5C6-41AF37289912}" type="slidenum">
              <a:rPr lang="en-US" smtClean="0"/>
              <a:pPr/>
              <a:t>50</a:t>
            </a:fld>
            <a:endParaRPr lang="en-US" smtClean="0"/>
          </a:p>
        </p:txBody>
      </p:sp>
      <p:sp>
        <p:nvSpPr>
          <p:cNvPr id="3584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GB" altLang="zh-CN" sz="900" i="1">
                <a:latin typeface="Times New Roman" pitchFamily="18" charset="0"/>
                <a:ea typeface="宋体" charset="-122"/>
              </a:rPr>
              <a:t>Source: </a:t>
            </a:r>
            <a:r>
              <a:rPr lang="en-GB" altLang="zh-CN" sz="900">
                <a:latin typeface="Times New Roman" pitchFamily="18" charset="0"/>
                <a:ea typeface="宋体" charset="-122"/>
              </a:rPr>
              <a:t>adapted from US Department of Health, 2005</a:t>
            </a:r>
            <a:r>
              <a:rPr lang="en-GB" altLang="zh-CN" sz="1000">
                <a:latin typeface="Times New Roman" pitchFamily="18" charset="0"/>
                <a:ea typeface="宋体" charset="-122"/>
              </a:rPr>
              <a:t>.</a:t>
            </a:r>
            <a:endParaRPr lang="en-GB" altLang="zh-CN">
              <a:ea typeface="宋体" charset="-122"/>
            </a:endParaRPr>
          </a:p>
        </p:txBody>
      </p:sp>
      <p:sp>
        <p:nvSpPr>
          <p:cNvPr id="3584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GB" altLang="zh-CN" sz="900" i="1">
                <a:latin typeface="Times New Roman" pitchFamily="18" charset="0"/>
                <a:ea typeface="宋体" charset="-122"/>
              </a:rPr>
              <a:t>Source: </a:t>
            </a:r>
            <a:r>
              <a:rPr lang="en-GB" altLang="zh-CN" sz="900">
                <a:latin typeface="Times New Roman" pitchFamily="18" charset="0"/>
                <a:ea typeface="宋体" charset="-122"/>
              </a:rPr>
              <a:t>adapted from US Department of Health, 2005</a:t>
            </a:r>
            <a:r>
              <a:rPr lang="en-GB" altLang="zh-CN" sz="1000">
                <a:latin typeface="Times New Roman" pitchFamily="18" charset="0"/>
                <a:ea typeface="宋体" charset="-122"/>
              </a:rPr>
              <a:t>.</a:t>
            </a:r>
            <a:endParaRPr lang="en-GB" altLang="zh-CN">
              <a:ea typeface="宋体" charset="-122"/>
            </a:endParaRPr>
          </a:p>
        </p:txBody>
      </p:sp>
      <p:sp>
        <p:nvSpPr>
          <p:cNvPr id="35846"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r>
              <a:rPr lang="en-GB" altLang="zh-CN" sz="900" i="1">
                <a:latin typeface="Times New Roman" pitchFamily="18" charset="0"/>
                <a:ea typeface="宋体" charset="-122"/>
              </a:rPr>
              <a:t>Source: </a:t>
            </a:r>
            <a:r>
              <a:rPr lang="en-GB" altLang="zh-CN" sz="900">
                <a:latin typeface="Times New Roman" pitchFamily="18" charset="0"/>
                <a:ea typeface="宋体" charset="-122"/>
              </a:rPr>
              <a:t>adapted from US Department of Health, 2005</a:t>
            </a:r>
            <a:r>
              <a:rPr lang="en-GB" altLang="zh-CN" sz="1000">
                <a:latin typeface="Times New Roman" pitchFamily="18" charset="0"/>
                <a:ea typeface="宋体" charset="-122"/>
              </a:rPr>
              <a:t>.</a:t>
            </a:r>
            <a:endParaRPr lang="en-GB" altLang="zh-CN">
              <a:ea typeface="宋体" charset="-122"/>
            </a:endParaRPr>
          </a:p>
        </p:txBody>
      </p:sp>
      <p:pic>
        <p:nvPicPr>
          <p:cNvPr id="35847" name="Picture 6"/>
          <p:cNvPicPr>
            <a:picLocks noChangeAspect="1" noChangeArrowheads="1"/>
          </p:cNvPicPr>
          <p:nvPr/>
        </p:nvPicPr>
        <p:blipFill>
          <a:blip r:embed="rId3" cstate="print"/>
          <a:srcRect/>
          <a:stretch>
            <a:fillRect/>
          </a:stretch>
        </p:blipFill>
        <p:spPr bwMode="auto">
          <a:xfrm>
            <a:off x="1924050" y="2000250"/>
            <a:ext cx="5132388" cy="4249738"/>
          </a:xfrm>
          <a:prstGeom prst="rect">
            <a:avLst/>
          </a:prstGeom>
          <a:noFill/>
          <a:ln w="9525">
            <a:noFill/>
            <a:miter lim="800000"/>
            <a:headEnd/>
            <a:tailEnd/>
          </a:ln>
        </p:spPr>
      </p:pic>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solidFill>
                  <a:srgbClr val="FFFFFF"/>
                </a:solidFill>
                <a:latin typeface="Verdana" pitchFamily="34" charset="0"/>
              </a:rPr>
              <a:t>Overview of Health System Factors</a:t>
            </a:r>
            <a:endParaRPr lang="en-US" smtClean="0">
              <a:solidFill>
                <a:srgbClr val="FFFFFF"/>
              </a:solidFill>
            </a:endParaRPr>
          </a:p>
        </p:txBody>
      </p:sp>
      <p:sp>
        <p:nvSpPr>
          <p:cNvPr id="3" name="Content Placeholder 2"/>
          <p:cNvSpPr>
            <a:spLocks noGrp="1"/>
          </p:cNvSpPr>
          <p:nvPr>
            <p:ph idx="1"/>
          </p:nvPr>
        </p:nvSpPr>
        <p:spPr>
          <a:xfrm>
            <a:off x="152400" y="1066800"/>
            <a:ext cx="8458200" cy="5456238"/>
          </a:xfrm>
        </p:spPr>
        <p:txBody>
          <a:bodyPr/>
          <a:lstStyle/>
          <a:p>
            <a:pPr marL="0" indent="0">
              <a:buFont typeface="Wingdings" pitchFamily="2" charset="2"/>
              <a:buNone/>
            </a:pPr>
            <a:r>
              <a:rPr lang="ru-RU" sz="2800" b="1" smtClean="0">
                <a:solidFill>
                  <a:srgbClr val="0070C0"/>
                </a:solidFill>
              </a:rPr>
              <a:t>На глобальном уровне</a:t>
            </a:r>
            <a:r>
              <a:rPr lang="en-US" sz="2800" b="1" smtClean="0">
                <a:solidFill>
                  <a:srgbClr val="0070C0"/>
                </a:solidFill>
                <a:latin typeface="Calibri" pitchFamily="34" charset="0"/>
              </a:rPr>
              <a:t>…4 </a:t>
            </a:r>
            <a:r>
              <a:rPr lang="ru-RU" sz="2800" b="1" smtClean="0">
                <a:solidFill>
                  <a:srgbClr val="0070C0"/>
                </a:solidFill>
              </a:rPr>
              <a:t>основные направления политики</a:t>
            </a:r>
            <a:r>
              <a:rPr lang="en-US" sz="2800" b="1" smtClean="0">
                <a:solidFill>
                  <a:srgbClr val="0070C0"/>
                </a:solidFill>
                <a:latin typeface="Calibri" pitchFamily="34" charset="0"/>
              </a:rPr>
              <a:t>… </a:t>
            </a:r>
            <a:r>
              <a:rPr lang="ru-RU" sz="2800" b="1" smtClean="0">
                <a:solidFill>
                  <a:srgbClr val="0070C0"/>
                </a:solidFill>
              </a:rPr>
              <a:t>являются основой политики координированной медпомощи</a:t>
            </a:r>
            <a:r>
              <a:rPr lang="en-US" sz="2800" smtClean="0">
                <a:solidFill>
                  <a:srgbClr val="0000FF"/>
                </a:solidFill>
                <a:latin typeface="Calibri" pitchFamily="34" charset="0"/>
              </a:rPr>
              <a:t>.</a:t>
            </a:r>
          </a:p>
          <a:p>
            <a:pPr lvl="1">
              <a:spcBef>
                <a:spcPts val="1200"/>
              </a:spcBef>
              <a:spcAft>
                <a:spcPts val="1200"/>
              </a:spcAft>
              <a:buClr>
                <a:srgbClr val="FF0000"/>
              </a:buClr>
              <a:buFont typeface="Wingdings" pitchFamily="2" charset="2"/>
              <a:buChar char="ü"/>
            </a:pPr>
            <a:r>
              <a:rPr lang="ru-RU" sz="2000" smtClean="0"/>
              <a:t>Повышение роли ПМСП</a:t>
            </a:r>
            <a:r>
              <a:rPr lang="en-US" sz="2000" smtClean="0">
                <a:latin typeface="Calibri" pitchFamily="34" charset="0"/>
              </a:rPr>
              <a:t>.</a:t>
            </a:r>
          </a:p>
          <a:p>
            <a:pPr lvl="1">
              <a:spcBef>
                <a:spcPts val="1200"/>
              </a:spcBef>
              <a:spcAft>
                <a:spcPts val="1200"/>
              </a:spcAft>
              <a:buClr>
                <a:srgbClr val="FF0000"/>
              </a:buClr>
              <a:buFont typeface="Wingdings" pitchFamily="2" charset="2"/>
              <a:buChar char="ü"/>
            </a:pPr>
            <a:r>
              <a:rPr lang="ru-RU" sz="2000" smtClean="0"/>
              <a:t>Содействие  развитию инициатив в области общественного здравоохранения и повышение роли медицинского «самообслуживания» (повышение ответственности граждан за свое здоровье)</a:t>
            </a:r>
            <a:r>
              <a:rPr lang="en-US" sz="2000" smtClean="0">
                <a:latin typeface="Calibri" pitchFamily="34" charset="0"/>
              </a:rPr>
              <a:t>.</a:t>
            </a:r>
          </a:p>
          <a:p>
            <a:pPr lvl="1">
              <a:spcBef>
                <a:spcPts val="1200"/>
              </a:spcBef>
              <a:spcAft>
                <a:spcPts val="1200"/>
              </a:spcAft>
              <a:buClr>
                <a:srgbClr val="FF0000"/>
              </a:buClr>
              <a:buFont typeface="Wingdings" pitchFamily="2" charset="2"/>
              <a:buChar char="ü"/>
            </a:pPr>
            <a:r>
              <a:rPr lang="ru-RU" sz="2000" smtClean="0"/>
              <a:t>Создание интегрированных систем предоставления медпомощи: горизонтальная и вертикальная интеграция</a:t>
            </a:r>
            <a:r>
              <a:rPr lang="en-US" sz="2000" smtClean="0">
                <a:latin typeface="Calibri" pitchFamily="34" charset="0"/>
              </a:rPr>
              <a:t>. </a:t>
            </a:r>
          </a:p>
          <a:p>
            <a:pPr lvl="1">
              <a:spcBef>
                <a:spcPts val="1200"/>
              </a:spcBef>
              <a:spcAft>
                <a:spcPts val="1200"/>
              </a:spcAft>
              <a:buClr>
                <a:srgbClr val="FF0000"/>
              </a:buClr>
              <a:buFont typeface="Wingdings" pitchFamily="2" charset="2"/>
              <a:buChar char="ü"/>
            </a:pPr>
            <a:r>
              <a:rPr lang="ru-RU" sz="2000" smtClean="0"/>
              <a:t>Протоколы ведения больных или </a:t>
            </a:r>
            <a:r>
              <a:rPr lang="en-US" sz="2000" smtClean="0">
                <a:latin typeface="Calibri" pitchFamily="34" charset="0"/>
              </a:rPr>
              <a:t> </a:t>
            </a:r>
            <a:r>
              <a:rPr lang="ru-RU" sz="2000" smtClean="0"/>
              <a:t>координируемой медпомощи по заболеваниям (ведение больных)</a:t>
            </a:r>
            <a:r>
              <a:rPr lang="en-US" sz="2000" smtClean="0">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3">
                                            <p:txEl>
                                              <p:pRg st="1" end="1"/>
                                            </p:txEl>
                                          </p:spTgt>
                                        </p:tgtEl>
                                        <p:attrNameLst>
                                          <p:attrName>style.color</p:attrName>
                                        </p:attrNameLst>
                                      </p:cBhvr>
                                      <p:by>
                                        <p:hsl h="7200000" s="0" l="0"/>
                                      </p:by>
                                    </p:animClr>
                                    <p:animClr clrSpc="hsl" dir="cw">
                                      <p:cBhvr>
                                        <p:cTn id="7" dur="500" fill="hold"/>
                                        <p:tgtEl>
                                          <p:spTgt spid="3">
                                            <p:txEl>
                                              <p:pRg st="1" end="1"/>
                                            </p:txEl>
                                          </p:spTgt>
                                        </p:tgtEl>
                                        <p:attrNameLst>
                                          <p:attrName>fillcolor</p:attrName>
                                        </p:attrNameLst>
                                      </p:cBhvr>
                                      <p:by>
                                        <p:hsl h="7200000" s="0" l="0"/>
                                      </p:by>
                                    </p:animClr>
                                    <p:animClr clrSpc="hsl" dir="cw">
                                      <p:cBhvr>
                                        <p:cTn id="8" dur="500" fill="hold"/>
                                        <p:tgtEl>
                                          <p:spTgt spid="3">
                                            <p:txEl>
                                              <p:pRg st="1" end="1"/>
                                            </p:txEl>
                                          </p:spTgt>
                                        </p:tgtEl>
                                        <p:attrNameLst>
                                          <p:attrName>stroke.color</p:attrName>
                                        </p:attrNameLst>
                                      </p:cBhvr>
                                      <p:by>
                                        <p:hsl h="7200000" s="0" l="0"/>
                                      </p:by>
                                    </p:animClr>
                                    <p:set>
                                      <p:cBhvr>
                                        <p:cTn id="9" dur="500" fill="hold"/>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nodeType="clickEffect">
                                  <p:stCondLst>
                                    <p:cond delay="0"/>
                                  </p:stCondLst>
                                  <p:childTnLst>
                                    <p:animClr clrSpc="hsl" dir="cw">
                                      <p:cBhvr override="childStyle">
                                        <p:cTn id="13" dur="500" fill="hold"/>
                                        <p:tgtEl>
                                          <p:spTgt spid="3">
                                            <p:txEl>
                                              <p:pRg st="2" end="2"/>
                                            </p:txEl>
                                          </p:spTgt>
                                        </p:tgtEl>
                                        <p:attrNameLst>
                                          <p:attrName>style.color</p:attrName>
                                        </p:attrNameLst>
                                      </p:cBhvr>
                                      <p:by>
                                        <p:hsl h="7200000" s="0" l="0"/>
                                      </p:by>
                                    </p:animClr>
                                    <p:animClr clrSpc="hsl" dir="cw">
                                      <p:cBhvr>
                                        <p:cTn id="14" dur="500" fill="hold"/>
                                        <p:tgtEl>
                                          <p:spTgt spid="3">
                                            <p:txEl>
                                              <p:pRg st="2" end="2"/>
                                            </p:txEl>
                                          </p:spTgt>
                                        </p:tgtEl>
                                        <p:attrNameLst>
                                          <p:attrName>fillcolor</p:attrName>
                                        </p:attrNameLst>
                                      </p:cBhvr>
                                      <p:by>
                                        <p:hsl h="7200000" s="0" l="0"/>
                                      </p:by>
                                    </p:animClr>
                                    <p:animClr clrSpc="hsl" dir="cw">
                                      <p:cBhvr>
                                        <p:cTn id="15" dur="500" fill="hold"/>
                                        <p:tgtEl>
                                          <p:spTgt spid="3">
                                            <p:txEl>
                                              <p:pRg st="2" end="2"/>
                                            </p:txEl>
                                          </p:spTgt>
                                        </p:tgtEl>
                                        <p:attrNameLst>
                                          <p:attrName>stroke.color</p:attrName>
                                        </p:attrNameLst>
                                      </p:cBhvr>
                                      <p:by>
                                        <p:hsl h="7200000" s="0" l="0"/>
                                      </p:by>
                                    </p:animClr>
                                    <p:set>
                                      <p:cBhvr>
                                        <p:cTn id="16" dur="500" fill="hold"/>
                                        <p:tgtEl>
                                          <p:spTgt spid="3">
                                            <p:txEl>
                                              <p:pRg st="2" end="2"/>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3">
                                            <p:txEl>
                                              <p:pRg st="3" end="3"/>
                                            </p:txEl>
                                          </p:spTgt>
                                        </p:tgtEl>
                                        <p:attrNameLst>
                                          <p:attrName>style.color</p:attrName>
                                        </p:attrNameLst>
                                      </p:cBhvr>
                                      <p:by>
                                        <p:hsl h="7200000" s="0" l="0"/>
                                      </p:by>
                                    </p:animClr>
                                    <p:animClr clrSpc="hsl" dir="cw">
                                      <p:cBhvr>
                                        <p:cTn id="21" dur="500" fill="hold"/>
                                        <p:tgtEl>
                                          <p:spTgt spid="3">
                                            <p:txEl>
                                              <p:pRg st="3" end="3"/>
                                            </p:txEl>
                                          </p:spTgt>
                                        </p:tgtEl>
                                        <p:attrNameLst>
                                          <p:attrName>fillcolor</p:attrName>
                                        </p:attrNameLst>
                                      </p:cBhvr>
                                      <p:by>
                                        <p:hsl h="7200000" s="0" l="0"/>
                                      </p:by>
                                    </p:animClr>
                                    <p:animClr clrSpc="hsl" dir="cw">
                                      <p:cBhvr>
                                        <p:cTn id="22" dur="500" fill="hold"/>
                                        <p:tgtEl>
                                          <p:spTgt spid="3">
                                            <p:txEl>
                                              <p:pRg st="3" end="3"/>
                                            </p:txEl>
                                          </p:spTgt>
                                        </p:tgtEl>
                                        <p:attrNameLst>
                                          <p:attrName>stroke.color</p:attrName>
                                        </p:attrNameLst>
                                      </p:cBhvr>
                                      <p:by>
                                        <p:hsl h="7200000" s="0" l="0"/>
                                      </p:by>
                                    </p:animClr>
                                    <p:set>
                                      <p:cBhvr>
                                        <p:cTn id="23" dur="500" fill="hold"/>
                                        <p:tgtEl>
                                          <p:spTgt spid="3">
                                            <p:txEl>
                                              <p:pRg st="3" end="3"/>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1" presetClass="emph" presetSubtype="0" fill="hold" nodeType="clickEffect">
                                  <p:stCondLst>
                                    <p:cond delay="0"/>
                                  </p:stCondLst>
                                  <p:childTnLst>
                                    <p:animClr clrSpc="hsl" dir="cw">
                                      <p:cBhvr override="childStyle">
                                        <p:cTn id="27" dur="500" fill="hold"/>
                                        <p:tgtEl>
                                          <p:spTgt spid="3">
                                            <p:txEl>
                                              <p:pRg st="4" end="4"/>
                                            </p:txEl>
                                          </p:spTgt>
                                        </p:tgtEl>
                                        <p:attrNameLst>
                                          <p:attrName>style.color</p:attrName>
                                        </p:attrNameLst>
                                      </p:cBhvr>
                                      <p:by>
                                        <p:hsl h="7200000" s="0" l="0"/>
                                      </p:by>
                                    </p:animClr>
                                    <p:animClr clrSpc="hsl" dir="cw">
                                      <p:cBhvr>
                                        <p:cTn id="28" dur="500" fill="hold"/>
                                        <p:tgtEl>
                                          <p:spTgt spid="3">
                                            <p:txEl>
                                              <p:pRg st="4" end="4"/>
                                            </p:txEl>
                                          </p:spTgt>
                                        </p:tgtEl>
                                        <p:attrNameLst>
                                          <p:attrName>fillcolor</p:attrName>
                                        </p:attrNameLst>
                                      </p:cBhvr>
                                      <p:by>
                                        <p:hsl h="7200000" s="0" l="0"/>
                                      </p:by>
                                    </p:animClr>
                                    <p:animClr clrSpc="hsl" dir="cw">
                                      <p:cBhvr>
                                        <p:cTn id="29" dur="500" fill="hold"/>
                                        <p:tgtEl>
                                          <p:spTgt spid="3">
                                            <p:txEl>
                                              <p:pRg st="4" end="4"/>
                                            </p:txEl>
                                          </p:spTgt>
                                        </p:tgtEl>
                                        <p:attrNameLst>
                                          <p:attrName>stroke.color</p:attrName>
                                        </p:attrNameLst>
                                      </p:cBhvr>
                                      <p:by>
                                        <p:hsl h="7200000" s="0" l="0"/>
                                      </p:by>
                                    </p:animClr>
                                    <p:set>
                                      <p:cBhvr>
                                        <p:cTn id="30"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890" name="Straight Connector 19"/>
          <p:cNvCxnSpPr>
            <a:cxnSpLocks noChangeShapeType="1"/>
          </p:cNvCxnSpPr>
          <p:nvPr/>
        </p:nvCxnSpPr>
        <p:spPr bwMode="auto">
          <a:xfrm flipH="1" flipV="1">
            <a:off x="1295400" y="2057400"/>
            <a:ext cx="2057400" cy="1600200"/>
          </a:xfrm>
          <a:prstGeom prst="line">
            <a:avLst/>
          </a:prstGeom>
          <a:noFill/>
          <a:ln w="9525" algn="ctr">
            <a:solidFill>
              <a:schemeClr val="tx1"/>
            </a:solidFill>
            <a:round/>
            <a:headEnd/>
            <a:tailEnd/>
          </a:ln>
        </p:spPr>
      </p:cxnSp>
      <p:cxnSp>
        <p:nvCxnSpPr>
          <p:cNvPr id="37891" name="Straight Connector 21"/>
          <p:cNvCxnSpPr>
            <a:cxnSpLocks noChangeShapeType="1"/>
          </p:cNvCxnSpPr>
          <p:nvPr/>
        </p:nvCxnSpPr>
        <p:spPr bwMode="auto">
          <a:xfrm flipV="1">
            <a:off x="4305300" y="1066800"/>
            <a:ext cx="38100" cy="2286000"/>
          </a:xfrm>
          <a:prstGeom prst="line">
            <a:avLst/>
          </a:prstGeom>
          <a:noFill/>
          <a:ln w="9525" algn="ctr">
            <a:solidFill>
              <a:schemeClr val="tx1"/>
            </a:solidFill>
            <a:round/>
            <a:headEnd/>
            <a:tailEnd/>
          </a:ln>
        </p:spPr>
      </p:cxnSp>
      <p:cxnSp>
        <p:nvCxnSpPr>
          <p:cNvPr id="37892" name="Straight Connector 23"/>
          <p:cNvCxnSpPr>
            <a:cxnSpLocks noChangeShapeType="1"/>
          </p:cNvCxnSpPr>
          <p:nvPr/>
        </p:nvCxnSpPr>
        <p:spPr bwMode="auto">
          <a:xfrm flipV="1">
            <a:off x="5181600" y="1524000"/>
            <a:ext cx="1905000" cy="2133600"/>
          </a:xfrm>
          <a:prstGeom prst="line">
            <a:avLst/>
          </a:prstGeom>
          <a:noFill/>
          <a:ln w="9525" algn="ctr">
            <a:solidFill>
              <a:schemeClr val="tx1"/>
            </a:solidFill>
            <a:round/>
            <a:headEnd/>
            <a:tailEnd/>
          </a:ln>
        </p:spPr>
      </p:cxnSp>
      <p:cxnSp>
        <p:nvCxnSpPr>
          <p:cNvPr id="37893" name="Straight Connector 26"/>
          <p:cNvCxnSpPr>
            <a:cxnSpLocks noChangeShapeType="1"/>
          </p:cNvCxnSpPr>
          <p:nvPr/>
        </p:nvCxnSpPr>
        <p:spPr bwMode="auto">
          <a:xfrm flipH="1">
            <a:off x="990600" y="4876800"/>
            <a:ext cx="2362200" cy="533400"/>
          </a:xfrm>
          <a:prstGeom prst="line">
            <a:avLst/>
          </a:prstGeom>
          <a:noFill/>
          <a:ln w="9525" algn="ctr">
            <a:solidFill>
              <a:schemeClr val="tx1"/>
            </a:solidFill>
            <a:round/>
            <a:headEnd/>
            <a:tailEnd/>
          </a:ln>
        </p:spPr>
      </p:cxnSp>
      <p:cxnSp>
        <p:nvCxnSpPr>
          <p:cNvPr id="37894" name="Straight Connector 28"/>
          <p:cNvCxnSpPr>
            <a:cxnSpLocks noChangeShapeType="1"/>
          </p:cNvCxnSpPr>
          <p:nvPr/>
        </p:nvCxnSpPr>
        <p:spPr bwMode="auto">
          <a:xfrm>
            <a:off x="5410200" y="4800600"/>
            <a:ext cx="2971800" cy="762000"/>
          </a:xfrm>
          <a:prstGeom prst="line">
            <a:avLst/>
          </a:prstGeom>
          <a:noFill/>
          <a:ln w="9525" algn="ctr">
            <a:solidFill>
              <a:schemeClr val="tx1"/>
            </a:solidFill>
            <a:round/>
            <a:headEnd/>
            <a:tailEnd/>
          </a:ln>
        </p:spPr>
      </p:cxnSp>
      <p:sp>
        <p:nvSpPr>
          <p:cNvPr id="30" name="Oval 29"/>
          <p:cNvSpPr/>
          <p:nvPr/>
        </p:nvSpPr>
        <p:spPr bwMode="auto">
          <a:xfrm>
            <a:off x="152400" y="1066800"/>
            <a:ext cx="9144000" cy="5638800"/>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a:defRPr/>
            </a:pPr>
            <a:endParaRPr lang="en-US">
              <a:solidFill>
                <a:schemeClr val="tx1"/>
              </a:solidFill>
            </a:endParaRPr>
          </a:p>
        </p:txBody>
      </p:sp>
      <p:sp>
        <p:nvSpPr>
          <p:cNvPr id="37896" name="Title 1"/>
          <p:cNvSpPr>
            <a:spLocks noGrp="1"/>
          </p:cNvSpPr>
          <p:nvPr>
            <p:ph type="title"/>
          </p:nvPr>
        </p:nvSpPr>
        <p:spPr>
          <a:xfrm>
            <a:off x="1695450" y="0"/>
            <a:ext cx="7448550" cy="831850"/>
          </a:xfrm>
        </p:spPr>
        <p:txBody>
          <a:bodyPr/>
          <a:lstStyle/>
          <a:p>
            <a:r>
              <a:rPr lang="ru-RU" sz="2800" smtClean="0">
                <a:solidFill>
                  <a:schemeClr val="bg1"/>
                </a:solidFill>
              </a:rPr>
              <a:t>Координируемая помощь при диабете</a:t>
            </a:r>
            <a:endParaRPr lang="en-GB" sz="1400" smtClean="0">
              <a:solidFill>
                <a:schemeClr val="bg1"/>
              </a:solidFill>
            </a:endParaRPr>
          </a:p>
        </p:txBody>
      </p:sp>
      <p:graphicFrame>
        <p:nvGraphicFramePr>
          <p:cNvPr id="4" name="Content Placeholder 3"/>
          <p:cNvGraphicFramePr>
            <a:graphicFrameLocks noGrp="1"/>
          </p:cNvGraphicFramePr>
          <p:nvPr>
            <p:ph idx="1"/>
          </p:nvPr>
        </p:nvGraphicFramePr>
        <p:xfrm>
          <a:off x="0" y="1464974"/>
          <a:ext cx="7912101" cy="23554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nvGraphicFramePr>
        <p:xfrm>
          <a:off x="1" y="4731183"/>
          <a:ext cx="7924799" cy="23554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7899" name="TextBox 2"/>
          <p:cNvSpPr txBox="1">
            <a:spLocks noChangeArrowheads="1"/>
          </p:cNvSpPr>
          <p:nvPr/>
        </p:nvSpPr>
        <p:spPr bwMode="auto">
          <a:xfrm>
            <a:off x="76200" y="1463675"/>
            <a:ext cx="1285875"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Обучение</a:t>
            </a:r>
          </a:p>
          <a:p>
            <a:pPr marL="90488" indent="-90488">
              <a:buFont typeface="Arial" charset="0"/>
              <a:buChar char="•"/>
            </a:pPr>
            <a:r>
              <a:rPr lang="ru-RU" sz="1300"/>
              <a:t>Материалы для обучения пациентов и поставщиков</a:t>
            </a:r>
            <a:endParaRPr lang="en-GB" sz="1300">
              <a:latin typeface="Calibri" pitchFamily="34" charset="0"/>
            </a:endParaRPr>
          </a:p>
        </p:txBody>
      </p:sp>
      <p:sp>
        <p:nvSpPr>
          <p:cNvPr id="37900" name="TextBox 7"/>
          <p:cNvSpPr txBox="1">
            <a:spLocks noChangeArrowheads="1"/>
          </p:cNvSpPr>
          <p:nvPr/>
        </p:nvSpPr>
        <p:spPr bwMode="auto">
          <a:xfrm>
            <a:off x="1443038" y="1463675"/>
            <a:ext cx="1289050"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Амбулаторная помощь </a:t>
            </a:r>
          </a:p>
          <a:p>
            <a:pPr marL="90488" indent="-90488">
              <a:buFont typeface="Arial" charset="0"/>
              <a:buChar char="•"/>
            </a:pPr>
            <a:r>
              <a:rPr lang="ru-RU" sz="1300"/>
              <a:t>Регулярные посещения</a:t>
            </a:r>
            <a:endParaRPr lang="en-GB" sz="1300">
              <a:latin typeface="Calibri" pitchFamily="34" charset="0"/>
            </a:endParaRPr>
          </a:p>
          <a:p>
            <a:pPr marL="90488" indent="-90488">
              <a:buFont typeface="Arial" charset="0"/>
              <a:buChar char="•"/>
            </a:pPr>
            <a:r>
              <a:rPr lang="ru-RU" sz="1300"/>
              <a:t>Вакцинация</a:t>
            </a:r>
            <a:endParaRPr lang="en-GB" sz="1300"/>
          </a:p>
          <a:p>
            <a:pPr marL="90488" indent="-90488">
              <a:buFont typeface="Arial" charset="0"/>
              <a:buChar char="•"/>
            </a:pPr>
            <a:r>
              <a:rPr lang="ru-RU" sz="1300"/>
              <a:t>Диализ</a:t>
            </a:r>
            <a:endParaRPr lang="en-GB" sz="1300"/>
          </a:p>
          <a:p>
            <a:pPr marL="90488" indent="-90488">
              <a:buFont typeface="Arial" charset="0"/>
              <a:buChar char="•"/>
            </a:pPr>
            <a:r>
              <a:rPr lang="ru-RU" sz="1300"/>
              <a:t>Невропатия</a:t>
            </a:r>
            <a:endParaRPr lang="en-GB" sz="1300"/>
          </a:p>
        </p:txBody>
      </p:sp>
      <p:sp>
        <p:nvSpPr>
          <p:cNvPr id="37901" name="TextBox 8"/>
          <p:cNvSpPr txBox="1">
            <a:spLocks noChangeArrowheads="1"/>
          </p:cNvSpPr>
          <p:nvPr/>
        </p:nvSpPr>
        <p:spPr bwMode="auto">
          <a:xfrm>
            <a:off x="2754313" y="1463675"/>
            <a:ext cx="1355725" cy="857250"/>
          </a:xfrm>
          <a:prstGeom prst="rect">
            <a:avLst/>
          </a:prstGeom>
          <a:noFill/>
          <a:ln w="9525">
            <a:noFill/>
            <a:miter lim="800000"/>
            <a:headEnd/>
            <a:tailEnd/>
          </a:ln>
        </p:spPr>
        <p:txBody>
          <a:bodyPr lIns="0" tIns="0" rIns="0" bIns="0" anchor="b"/>
          <a:lstStyle/>
          <a:p>
            <a:pPr marL="90488" indent="-90488">
              <a:buFont typeface="Arial" charset="0"/>
              <a:buChar char="•"/>
            </a:pPr>
            <a:endParaRPr lang="ru-RU" sz="1300"/>
          </a:p>
          <a:p>
            <a:pPr marL="90488" indent="-90488">
              <a:buFont typeface="Arial" charset="0"/>
              <a:buNone/>
            </a:pPr>
            <a:r>
              <a:rPr lang="ru-RU" sz="1300" b="1" i="1"/>
              <a:t>«Самообслуживание»</a:t>
            </a:r>
          </a:p>
          <a:p>
            <a:pPr marL="90488" indent="-90488">
              <a:buFont typeface="Arial" charset="0"/>
              <a:buChar char="•"/>
            </a:pPr>
            <a:r>
              <a:rPr lang="ru-RU" sz="1300"/>
              <a:t>Тесты на сахар</a:t>
            </a:r>
            <a:endParaRPr lang="en-GB" sz="1300">
              <a:latin typeface="Calibri" pitchFamily="34" charset="0"/>
            </a:endParaRPr>
          </a:p>
          <a:p>
            <a:pPr marL="90488" indent="-90488">
              <a:buFont typeface="Arial" charset="0"/>
              <a:buChar char="•"/>
            </a:pPr>
            <a:r>
              <a:rPr lang="ru-RU" sz="1300"/>
              <a:t>Физкультура</a:t>
            </a:r>
            <a:r>
              <a:rPr lang="en-GB" sz="1300">
                <a:latin typeface="Calibri" pitchFamily="34" charset="0"/>
              </a:rPr>
              <a:t> /</a:t>
            </a:r>
            <a:r>
              <a:rPr lang="ru-RU" sz="1300"/>
              <a:t>диета</a:t>
            </a:r>
            <a:endParaRPr lang="en-GB" sz="1300">
              <a:latin typeface="Calibri" pitchFamily="34" charset="0"/>
            </a:endParaRPr>
          </a:p>
          <a:p>
            <a:pPr marL="90488" indent="-90488">
              <a:buFont typeface="Arial" charset="0"/>
              <a:buChar char="•"/>
            </a:pPr>
            <a:r>
              <a:rPr lang="ru-RU" sz="1300"/>
              <a:t>Уход на стопами</a:t>
            </a:r>
          </a:p>
          <a:p>
            <a:pPr marL="90488" indent="-90488">
              <a:buFont typeface="Arial" charset="0"/>
              <a:buChar char="•"/>
            </a:pPr>
            <a:r>
              <a:rPr lang="ru-RU" sz="1300"/>
              <a:t>Медикаменты</a:t>
            </a:r>
            <a:endParaRPr lang="en-GB" sz="1300"/>
          </a:p>
        </p:txBody>
      </p:sp>
      <p:sp>
        <p:nvSpPr>
          <p:cNvPr id="37902" name="TextBox 9"/>
          <p:cNvSpPr txBox="1">
            <a:spLocks noChangeArrowheads="1"/>
          </p:cNvSpPr>
          <p:nvPr/>
        </p:nvSpPr>
        <p:spPr bwMode="auto">
          <a:xfrm>
            <a:off x="4110038" y="1463675"/>
            <a:ext cx="1204912"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Офтальмология</a:t>
            </a:r>
          </a:p>
          <a:p>
            <a:pPr marL="90488" indent="-90488">
              <a:buFont typeface="Arial" charset="0"/>
              <a:buChar char="•"/>
            </a:pPr>
            <a:r>
              <a:rPr lang="ru-RU" sz="1300"/>
              <a:t>Регулярные офтальмологические обследования</a:t>
            </a:r>
            <a:endParaRPr lang="en-GB" sz="1300">
              <a:latin typeface="Calibri" pitchFamily="34" charset="0"/>
            </a:endParaRPr>
          </a:p>
          <a:p>
            <a:pPr marL="90488" indent="-90488">
              <a:buFont typeface="Arial" charset="0"/>
              <a:buChar char="•"/>
            </a:pPr>
            <a:r>
              <a:rPr lang="ru-RU" sz="1300"/>
              <a:t>Лазерное лечение ретинопатии</a:t>
            </a:r>
            <a:endParaRPr lang="en-GB" sz="1300">
              <a:latin typeface="Calibri" pitchFamily="34" charset="0"/>
            </a:endParaRPr>
          </a:p>
        </p:txBody>
      </p:sp>
      <p:sp>
        <p:nvSpPr>
          <p:cNvPr id="37903" name="TextBox 10"/>
          <p:cNvSpPr txBox="1">
            <a:spLocks noChangeArrowheads="1"/>
          </p:cNvSpPr>
          <p:nvPr/>
        </p:nvSpPr>
        <p:spPr bwMode="auto">
          <a:xfrm>
            <a:off x="5416550" y="1463675"/>
            <a:ext cx="1289050"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Ноги</a:t>
            </a:r>
          </a:p>
          <a:p>
            <a:pPr marL="90488" indent="-90488">
              <a:buFont typeface="Arial" charset="0"/>
              <a:buChar char="•"/>
            </a:pPr>
            <a:r>
              <a:rPr lang="ru-RU" sz="1300"/>
              <a:t>Регулярное обследование стоп</a:t>
            </a:r>
            <a:endParaRPr lang="en-GB" sz="1300">
              <a:latin typeface="Calibri" pitchFamily="34" charset="0"/>
            </a:endParaRPr>
          </a:p>
        </p:txBody>
      </p:sp>
      <p:sp>
        <p:nvSpPr>
          <p:cNvPr id="37904" name="TextBox 11"/>
          <p:cNvSpPr txBox="1">
            <a:spLocks noChangeArrowheads="1"/>
          </p:cNvSpPr>
          <p:nvPr/>
        </p:nvSpPr>
        <p:spPr bwMode="auto">
          <a:xfrm>
            <a:off x="6705600" y="1463675"/>
            <a:ext cx="1204913"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Питание/</a:t>
            </a:r>
          </a:p>
          <a:p>
            <a:pPr marL="90488" indent="-90488">
              <a:buFont typeface="Arial" charset="0"/>
              <a:buNone/>
            </a:pPr>
            <a:r>
              <a:rPr lang="ru-RU" sz="1300" b="1" i="1"/>
              <a:t>физкультура</a:t>
            </a:r>
          </a:p>
          <a:p>
            <a:pPr marL="90488" indent="-90488">
              <a:buFont typeface="Arial" charset="0"/>
              <a:buChar char="•"/>
            </a:pPr>
            <a:r>
              <a:rPr lang="ru-RU" sz="1300"/>
              <a:t>Консультации с диетологом</a:t>
            </a:r>
            <a:endParaRPr lang="en-GB" sz="1300">
              <a:latin typeface="Calibri" pitchFamily="34" charset="0"/>
            </a:endParaRPr>
          </a:p>
          <a:p>
            <a:pPr marL="90488" indent="-90488">
              <a:buFont typeface="Arial" charset="0"/>
              <a:buChar char="•"/>
            </a:pPr>
            <a:r>
              <a:rPr lang="ru-RU" sz="1300"/>
              <a:t>Физкультура: рекомендации и поддержка</a:t>
            </a:r>
            <a:endParaRPr lang="en-GB" sz="1300">
              <a:latin typeface="Calibri" pitchFamily="34" charset="0"/>
            </a:endParaRPr>
          </a:p>
        </p:txBody>
      </p:sp>
      <p:sp>
        <p:nvSpPr>
          <p:cNvPr id="37905" name="TextBox 12"/>
          <p:cNvSpPr txBox="1">
            <a:spLocks noChangeArrowheads="1"/>
          </p:cNvSpPr>
          <p:nvPr/>
        </p:nvSpPr>
        <p:spPr bwMode="auto">
          <a:xfrm>
            <a:off x="76200" y="4725988"/>
            <a:ext cx="1285875"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Диагностика </a:t>
            </a:r>
          </a:p>
          <a:p>
            <a:pPr marL="90488" indent="-90488">
              <a:buFont typeface="Arial" charset="0"/>
              <a:buChar char="•"/>
            </a:pPr>
            <a:r>
              <a:rPr lang="en-GB" sz="1300">
                <a:latin typeface="Calibri" pitchFamily="34" charset="0"/>
              </a:rPr>
              <a:t>HbA1c</a:t>
            </a:r>
          </a:p>
          <a:p>
            <a:pPr marL="90488" indent="-90488">
              <a:buFont typeface="Arial" charset="0"/>
              <a:buChar char="•"/>
            </a:pPr>
            <a:r>
              <a:rPr lang="ru-RU" sz="1300"/>
              <a:t>Нефрология</a:t>
            </a:r>
            <a:endParaRPr lang="en-GB" sz="1300"/>
          </a:p>
          <a:p>
            <a:pPr marL="90488" indent="-90488">
              <a:buFont typeface="Arial" charset="0"/>
              <a:buChar char="•"/>
            </a:pPr>
            <a:r>
              <a:rPr lang="ru-RU" sz="1300"/>
              <a:t>Холестерин</a:t>
            </a:r>
            <a:endParaRPr lang="en-GB" sz="1300"/>
          </a:p>
          <a:p>
            <a:pPr marL="90488" indent="-90488">
              <a:buFont typeface="Arial" charset="0"/>
              <a:buChar char="•"/>
            </a:pPr>
            <a:r>
              <a:rPr lang="ru-RU" sz="1300"/>
              <a:t>Кровяное давление</a:t>
            </a:r>
            <a:endParaRPr lang="en-GB" sz="1300">
              <a:latin typeface="Calibri" pitchFamily="34" charset="0"/>
            </a:endParaRPr>
          </a:p>
        </p:txBody>
      </p:sp>
      <p:sp>
        <p:nvSpPr>
          <p:cNvPr id="37906" name="TextBox 13"/>
          <p:cNvSpPr txBox="1">
            <a:spLocks noChangeArrowheads="1"/>
          </p:cNvSpPr>
          <p:nvPr/>
        </p:nvSpPr>
        <p:spPr bwMode="auto">
          <a:xfrm>
            <a:off x="1443038" y="4725988"/>
            <a:ext cx="1311275"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Скорая помощь</a:t>
            </a:r>
          </a:p>
          <a:p>
            <a:pPr marL="90488" indent="-90488">
              <a:buFont typeface="Arial" charset="0"/>
              <a:buChar char="•"/>
            </a:pPr>
            <a:r>
              <a:rPr lang="ru-RU" sz="1300"/>
              <a:t>Вызовы скорой помощи при гипогликемии, кетоацидозе  и т.п.</a:t>
            </a:r>
            <a:r>
              <a:rPr lang="en-GB" sz="1300">
                <a:latin typeface="Calibri" pitchFamily="34" charset="0"/>
              </a:rPr>
              <a:t> </a:t>
            </a:r>
          </a:p>
        </p:txBody>
      </p:sp>
      <p:sp>
        <p:nvSpPr>
          <p:cNvPr id="37907" name="TextBox 14"/>
          <p:cNvSpPr txBox="1">
            <a:spLocks noChangeArrowheads="1"/>
          </p:cNvSpPr>
          <p:nvPr/>
        </p:nvSpPr>
        <p:spPr bwMode="auto">
          <a:xfrm>
            <a:off x="2732088" y="4749800"/>
            <a:ext cx="1377950"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Паллиативная</a:t>
            </a:r>
            <a:r>
              <a:rPr lang="ru-RU" sz="1300"/>
              <a:t> </a:t>
            </a:r>
            <a:r>
              <a:rPr lang="ru-RU" sz="1300" b="1" i="1"/>
              <a:t>помощь</a:t>
            </a:r>
          </a:p>
          <a:p>
            <a:pPr marL="90488" indent="-90488">
              <a:buFont typeface="Arial" charset="0"/>
              <a:buChar char="•"/>
            </a:pPr>
            <a:r>
              <a:rPr lang="ru-RU" sz="1300"/>
              <a:t>Поддержание комфорта и качества жизни пациента</a:t>
            </a:r>
            <a:endParaRPr lang="en-GB" sz="1300">
              <a:latin typeface="Calibri" pitchFamily="34" charset="0"/>
            </a:endParaRPr>
          </a:p>
        </p:txBody>
      </p:sp>
      <p:sp>
        <p:nvSpPr>
          <p:cNvPr id="37908" name="TextBox 15"/>
          <p:cNvSpPr txBox="1">
            <a:spLocks noChangeArrowheads="1"/>
          </p:cNvSpPr>
          <p:nvPr/>
        </p:nvSpPr>
        <p:spPr bwMode="auto">
          <a:xfrm>
            <a:off x="4110038" y="4764088"/>
            <a:ext cx="1204912" cy="855662"/>
          </a:xfrm>
          <a:prstGeom prst="rect">
            <a:avLst/>
          </a:prstGeom>
          <a:noFill/>
          <a:ln w="9525">
            <a:noFill/>
            <a:miter lim="800000"/>
            <a:headEnd/>
            <a:tailEnd/>
          </a:ln>
        </p:spPr>
        <p:txBody>
          <a:bodyPr lIns="0" tIns="0" rIns="0" bIns="0" anchor="b"/>
          <a:lstStyle/>
          <a:p>
            <a:pPr marL="90488" indent="-90488">
              <a:buFont typeface="Arial" charset="0"/>
              <a:buNone/>
            </a:pPr>
            <a:r>
              <a:rPr lang="ru-RU" sz="1300" b="1" i="1"/>
              <a:t>Помощь на дому</a:t>
            </a:r>
          </a:p>
          <a:p>
            <a:pPr marL="90488" indent="-90488">
              <a:buFont typeface="Arial" charset="0"/>
              <a:buChar char="•"/>
            </a:pPr>
            <a:r>
              <a:rPr lang="ru-RU" sz="1300"/>
              <a:t>Обеспечение качественного контроля сахара</a:t>
            </a:r>
            <a:endParaRPr lang="en-GB" sz="1300">
              <a:latin typeface="Calibri" pitchFamily="34" charset="0"/>
            </a:endParaRPr>
          </a:p>
        </p:txBody>
      </p:sp>
      <p:sp>
        <p:nvSpPr>
          <p:cNvPr id="37909" name="TextBox 16"/>
          <p:cNvSpPr txBox="1">
            <a:spLocks noChangeArrowheads="1"/>
          </p:cNvSpPr>
          <p:nvPr/>
        </p:nvSpPr>
        <p:spPr bwMode="auto">
          <a:xfrm>
            <a:off x="5416550" y="4725988"/>
            <a:ext cx="1206500"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Стационарная помощь при острых состояниях </a:t>
            </a:r>
          </a:p>
          <a:p>
            <a:pPr marL="90488" indent="-90488">
              <a:buFont typeface="Arial" charset="0"/>
              <a:buChar char="•"/>
            </a:pPr>
            <a:r>
              <a:rPr lang="ru-RU" sz="1300"/>
              <a:t>Кетоацидоз</a:t>
            </a:r>
            <a:endParaRPr lang="en-GB" sz="1300"/>
          </a:p>
          <a:p>
            <a:pPr marL="90488" indent="-90488">
              <a:buFont typeface="Arial" charset="0"/>
              <a:buChar char="•"/>
            </a:pPr>
            <a:r>
              <a:rPr lang="ru-RU" sz="1300"/>
              <a:t>Почечная недостаточность</a:t>
            </a:r>
          </a:p>
          <a:p>
            <a:pPr marL="90488" indent="-90488">
              <a:buFont typeface="Arial" charset="0"/>
              <a:buChar char="•"/>
            </a:pPr>
            <a:r>
              <a:rPr lang="ru-RU" sz="1300"/>
              <a:t>Ампутации</a:t>
            </a:r>
            <a:endParaRPr lang="en-GB" sz="1300"/>
          </a:p>
          <a:p>
            <a:pPr marL="90488" indent="-90488">
              <a:buFont typeface="Arial" charset="0"/>
              <a:buChar char="•"/>
            </a:pPr>
            <a:r>
              <a:rPr lang="ru-RU" sz="1300"/>
              <a:t>ССЗ</a:t>
            </a:r>
            <a:endParaRPr lang="en-GB" sz="1300"/>
          </a:p>
        </p:txBody>
      </p:sp>
      <p:sp>
        <p:nvSpPr>
          <p:cNvPr id="37910" name="TextBox 17"/>
          <p:cNvSpPr txBox="1">
            <a:spLocks noChangeArrowheads="1"/>
          </p:cNvSpPr>
          <p:nvPr/>
        </p:nvSpPr>
        <p:spPr bwMode="auto">
          <a:xfrm>
            <a:off x="6705600" y="4725988"/>
            <a:ext cx="1289050" cy="857250"/>
          </a:xfrm>
          <a:prstGeom prst="rect">
            <a:avLst/>
          </a:prstGeom>
          <a:noFill/>
          <a:ln w="9525">
            <a:noFill/>
            <a:miter lim="800000"/>
            <a:headEnd/>
            <a:tailEnd/>
          </a:ln>
        </p:spPr>
        <p:txBody>
          <a:bodyPr lIns="0" tIns="0" rIns="0" bIns="0" anchor="b"/>
          <a:lstStyle/>
          <a:p>
            <a:pPr marL="90488" indent="-90488">
              <a:buFont typeface="Arial" charset="0"/>
              <a:buNone/>
            </a:pPr>
            <a:r>
              <a:rPr lang="ru-RU" sz="1300" b="1" i="1"/>
              <a:t>Длительная помощь </a:t>
            </a:r>
          </a:p>
          <a:p>
            <a:pPr marL="90488" indent="-90488">
              <a:buFont typeface="Arial" charset="0"/>
              <a:buChar char="•"/>
            </a:pPr>
            <a:r>
              <a:rPr lang="ru-RU" sz="1300"/>
              <a:t>Реабилитация </a:t>
            </a:r>
            <a:endParaRPr lang="en-GB" sz="1300"/>
          </a:p>
          <a:p>
            <a:pPr marL="90488" indent="-90488">
              <a:buFont typeface="Arial" charset="0"/>
              <a:buChar char="•"/>
            </a:pPr>
            <a:r>
              <a:rPr lang="ru-RU" sz="1300"/>
              <a:t>После ампутаций</a:t>
            </a:r>
            <a:endParaRPr lang="en-GB" sz="1300">
              <a:latin typeface="Calibri" pitchFamily="34" charset="0"/>
            </a:endParaRPr>
          </a:p>
        </p:txBody>
      </p:sp>
      <p:sp>
        <p:nvSpPr>
          <p:cNvPr id="19" name="Rounded Rectangle 18"/>
          <p:cNvSpPr/>
          <p:nvPr/>
        </p:nvSpPr>
        <p:spPr>
          <a:xfrm>
            <a:off x="7924801" y="1066800"/>
            <a:ext cx="1142999" cy="5350164"/>
          </a:xfrm>
          <a:prstGeom prst="roundRect">
            <a:avLst/>
          </a:prstGeom>
          <a:solidFill>
            <a:srgbClr val="FFFFFF"/>
          </a:solidFill>
          <a:ln w="38100" cmpd="sng">
            <a:solidFill>
              <a:srgbClr val="000000"/>
            </a:solidFill>
          </a:ln>
        </p:spPr>
        <p:style>
          <a:lnRef idx="0">
            <a:schemeClr val="dk1"/>
          </a:lnRef>
          <a:fillRef idx="3">
            <a:schemeClr val="dk1"/>
          </a:fillRef>
          <a:effectRef idx="3">
            <a:schemeClr val="dk1"/>
          </a:effectRef>
          <a:fontRef idx="minor">
            <a:schemeClr val="lt1"/>
          </a:fontRef>
        </p:style>
        <p:txBody>
          <a:bodyPr lIns="0" tIns="0" rIns="0" bIns="0" anchor="ctr"/>
          <a:lstStyle/>
          <a:p>
            <a:pPr>
              <a:spcAft>
                <a:spcPts val="600"/>
              </a:spcAft>
            </a:pPr>
            <a:r>
              <a:rPr lang="ru-RU" sz="1200" b="1" u="sng">
                <a:solidFill>
                  <a:srgbClr val="FF0000"/>
                </a:solidFill>
              </a:rPr>
              <a:t>Ожидаемые результаты </a:t>
            </a:r>
            <a:r>
              <a:rPr lang="en-GB" sz="1200" b="1" u="sng">
                <a:solidFill>
                  <a:srgbClr val="FF0000"/>
                </a:solidFill>
                <a:latin typeface="Calibri" pitchFamily="34" charset="0"/>
              </a:rPr>
              <a:t>:</a:t>
            </a:r>
          </a:p>
          <a:p>
            <a:r>
              <a:rPr lang="ru-RU" sz="1200">
                <a:solidFill>
                  <a:srgbClr val="FF0000"/>
                </a:solidFill>
              </a:rPr>
              <a:t>Снижение уровней</a:t>
            </a:r>
            <a:r>
              <a:rPr lang="en-GB" sz="1200">
                <a:solidFill>
                  <a:srgbClr val="FF0000"/>
                </a:solidFill>
                <a:latin typeface="Calibri" pitchFamily="34" charset="0"/>
              </a:rPr>
              <a:t> HbA1c; </a:t>
            </a:r>
            <a:r>
              <a:rPr lang="ru-RU" sz="1200">
                <a:solidFill>
                  <a:srgbClr val="FF0000"/>
                </a:solidFill>
              </a:rPr>
              <a:t>эффективный контроль липидного профиля</a:t>
            </a:r>
            <a:r>
              <a:rPr lang="en-GB" sz="1200">
                <a:solidFill>
                  <a:srgbClr val="FF0000"/>
                </a:solidFill>
                <a:latin typeface="Calibri" pitchFamily="34" charset="0"/>
              </a:rPr>
              <a:t>; </a:t>
            </a:r>
            <a:r>
              <a:rPr lang="ru-RU" sz="1200">
                <a:solidFill>
                  <a:srgbClr val="FF0000"/>
                </a:solidFill>
              </a:rPr>
              <a:t>коррекция ИМТ</a:t>
            </a:r>
            <a:r>
              <a:rPr lang="en-GB" sz="1200">
                <a:solidFill>
                  <a:srgbClr val="FF0000"/>
                </a:solidFill>
                <a:latin typeface="Calibri" pitchFamily="34" charset="0"/>
              </a:rPr>
              <a:t>; </a:t>
            </a:r>
            <a:r>
              <a:rPr lang="ru-RU" sz="1200">
                <a:solidFill>
                  <a:srgbClr val="FF0000"/>
                </a:solidFill>
              </a:rPr>
              <a:t>эффективный контроль кровяного давления</a:t>
            </a:r>
            <a:r>
              <a:rPr lang="en-GB" sz="1200">
                <a:solidFill>
                  <a:srgbClr val="FF0000"/>
                </a:solidFill>
                <a:latin typeface="Calibri" pitchFamily="34" charset="0"/>
              </a:rPr>
              <a:t>; </a:t>
            </a:r>
            <a:r>
              <a:rPr lang="ru-RU" sz="1200">
                <a:solidFill>
                  <a:srgbClr val="FF0000"/>
                </a:solidFill>
              </a:rPr>
              <a:t>снижение частоты таких осложнений, как невропатия, ретинопатия</a:t>
            </a:r>
            <a:r>
              <a:rPr lang="en-GB" sz="1200">
                <a:solidFill>
                  <a:srgbClr val="FF0000"/>
                </a:solidFill>
                <a:latin typeface="Calibri" pitchFamily="34" charset="0"/>
              </a:rPr>
              <a:t>, </a:t>
            </a:r>
            <a:r>
              <a:rPr lang="ru-RU" sz="1200">
                <a:solidFill>
                  <a:srgbClr val="FF0000"/>
                </a:solidFill>
              </a:rPr>
              <a:t>почечная недостаточность, ССЗ, ампутации</a:t>
            </a:r>
            <a:r>
              <a:rPr lang="en-GB" sz="1200">
                <a:solidFill>
                  <a:srgbClr val="FF0000"/>
                </a:solidFill>
                <a:latin typeface="Calibri" pitchFamily="34" charset="0"/>
              </a:rPr>
              <a:t>; </a:t>
            </a:r>
            <a:r>
              <a:rPr lang="ru-RU" sz="1200">
                <a:solidFill>
                  <a:srgbClr val="FF0000"/>
                </a:solidFill>
              </a:rPr>
              <a:t>снижение частоты вызовов скорой помощи / госпитализаций по поводу кетоацидоза, гипогликемии </a:t>
            </a:r>
            <a:endParaRPr lang="en-GB" sz="1200">
              <a:solidFill>
                <a:srgbClr val="FF0000"/>
              </a:solidFill>
              <a:latin typeface="Calibri" pitchFamily="34" charset="0"/>
            </a:endParaRPr>
          </a:p>
        </p:txBody>
      </p:sp>
      <p:pic>
        <p:nvPicPr>
          <p:cNvPr id="37914" name="Picture 4" descr="shutterstock_82605109.jpg"/>
          <p:cNvPicPr>
            <a:picLocks noChangeAspect="1"/>
          </p:cNvPicPr>
          <p:nvPr/>
        </p:nvPicPr>
        <p:blipFill>
          <a:blip r:embed="rId13" cstate="print"/>
          <a:srcRect/>
          <a:stretch>
            <a:fillRect/>
          </a:stretch>
        </p:blipFill>
        <p:spPr bwMode="auto">
          <a:xfrm>
            <a:off x="3276600" y="3035300"/>
            <a:ext cx="2057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ru-RU" sz="2400" smtClean="0"/>
              <a:t>Как улучшить интеграцию между учреждениями ПМСП и стационарами</a:t>
            </a:r>
            <a:r>
              <a:rPr lang="en-US" sz="2400" smtClean="0"/>
              <a:t>?</a:t>
            </a:r>
          </a:p>
        </p:txBody>
      </p:sp>
      <p:sp>
        <p:nvSpPr>
          <p:cNvPr id="38915" name="Content Placeholder 2"/>
          <p:cNvSpPr>
            <a:spLocks noGrp="1"/>
          </p:cNvSpPr>
          <p:nvPr>
            <p:ph idx="1"/>
          </p:nvPr>
        </p:nvSpPr>
        <p:spPr>
          <a:xfrm>
            <a:off x="457200" y="1643063"/>
            <a:ext cx="8229600" cy="3930650"/>
          </a:xfrm>
        </p:spPr>
        <p:txBody>
          <a:bodyPr/>
          <a:lstStyle/>
          <a:p>
            <a:pPr>
              <a:buFont typeface="Arial" charset="0"/>
              <a:buChar char="•"/>
            </a:pPr>
            <a:r>
              <a:rPr lang="ru-RU" smtClean="0"/>
              <a:t>Одним из ключевых отличий  от программ ведения диабета в США является то, что, как правило, там есть отдельный менеджер по диабету, который координирует помощь пациентам</a:t>
            </a:r>
            <a:r>
              <a:rPr lang="en-US" smtClean="0">
                <a:latin typeface="Calibri" pitchFamily="34" charset="0"/>
              </a:rPr>
              <a:t>. </a:t>
            </a:r>
            <a:r>
              <a:rPr lang="ru-RU" smtClean="0"/>
              <a:t>С другой стороны, в Европе в роли менеджера оказываемой помощи, как правило, также выступает семейный врач</a:t>
            </a:r>
            <a:r>
              <a:rPr lang="en-US" smtClean="0">
                <a:latin typeface="Calibri" pitchFamily="34" charset="0"/>
              </a:rPr>
              <a:t>.</a:t>
            </a:r>
          </a:p>
          <a:p>
            <a:pPr>
              <a:buFont typeface="Arial" charset="0"/>
              <a:buChar char="•"/>
            </a:pPr>
            <a:endParaRPr lang="en-US" smtClean="0">
              <a:latin typeface="Calibri" pitchFamily="34" charset="0"/>
            </a:endParaRPr>
          </a:p>
        </p:txBody>
      </p:sp>
      <p:pic>
        <p:nvPicPr>
          <p:cNvPr id="38916" name="Content Placeholder 3" descr="PRISMAmodel.jpg"/>
          <p:cNvPicPr>
            <a:picLocks noChangeAspect="1"/>
          </p:cNvPicPr>
          <p:nvPr/>
        </p:nvPicPr>
        <p:blipFill>
          <a:blip r:embed="rId3" cstate="print"/>
          <a:srcRect t="1881" b="5473"/>
          <a:stretch>
            <a:fillRect/>
          </a:stretch>
        </p:blipFill>
        <p:spPr bwMode="auto">
          <a:xfrm>
            <a:off x="1988191" y="3146596"/>
            <a:ext cx="6317608" cy="3330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758825"/>
            <a:ext cx="9144000" cy="579438"/>
          </a:xfrm>
        </p:spPr>
        <p:txBody>
          <a:bodyPr/>
          <a:lstStyle/>
          <a:p>
            <a:r>
              <a:rPr lang="ru-RU" sz="2400" smtClean="0"/>
              <a:t>Как улучшить интеграцию между учреждениями ПМСП и стационарами</a:t>
            </a:r>
            <a:r>
              <a:rPr lang="en-US" sz="2400" smtClean="0"/>
              <a:t>?</a:t>
            </a:r>
          </a:p>
        </p:txBody>
      </p:sp>
      <p:sp>
        <p:nvSpPr>
          <p:cNvPr id="39939" name="Rectangle 3"/>
          <p:cNvSpPr>
            <a:spLocks noChangeArrowheads="1"/>
          </p:cNvSpPr>
          <p:nvPr/>
        </p:nvSpPr>
        <p:spPr bwMode="auto">
          <a:xfrm>
            <a:off x="2733675" y="1390650"/>
            <a:ext cx="5995988" cy="584200"/>
          </a:xfrm>
          <a:prstGeom prst="rect">
            <a:avLst/>
          </a:prstGeom>
          <a:noFill/>
          <a:ln w="9525">
            <a:noFill/>
            <a:miter lim="800000"/>
            <a:headEnd/>
            <a:tailEnd/>
          </a:ln>
        </p:spPr>
        <p:txBody>
          <a:bodyPr lIns="0" tIns="0" rIns="0" bIns="0">
            <a:spAutoFit/>
          </a:bodyPr>
          <a:lstStyle/>
          <a:p>
            <a:pPr marL="144463" lvl="1" indent="-142875" defTabSz="895350">
              <a:spcAft>
                <a:spcPct val="20000"/>
              </a:spcAft>
              <a:buSzPct val="120000"/>
              <a:buFontTx/>
              <a:buChar char="•"/>
            </a:pPr>
            <a:r>
              <a:rPr lang="ru-RU" sz="1200"/>
              <a:t>Руководящая роль региональных органов здравоохранения </a:t>
            </a:r>
            <a:r>
              <a:rPr lang="en-US" sz="1200">
                <a:latin typeface="Calibri" pitchFamily="34" charset="0"/>
              </a:rPr>
              <a:t> </a:t>
            </a:r>
            <a:r>
              <a:rPr lang="ru-RU" sz="1200"/>
              <a:t>в развитии диалога по нуждам здравоохранения и необходимым мерам </a:t>
            </a:r>
            <a:endParaRPr lang="en-US" sz="1200">
              <a:latin typeface="Calibri" pitchFamily="34" charset="0"/>
            </a:endParaRPr>
          </a:p>
          <a:p>
            <a:pPr marL="144463" lvl="1" indent="-142875" defTabSz="895350">
              <a:spcAft>
                <a:spcPct val="20000"/>
              </a:spcAft>
              <a:buSzPct val="120000"/>
              <a:buFontTx/>
              <a:buChar char="•"/>
            </a:pPr>
            <a:r>
              <a:rPr lang="ru-RU" sz="1200"/>
              <a:t>Содействие координации через страховщиков</a:t>
            </a:r>
            <a:endParaRPr lang="en-US" sz="1200">
              <a:latin typeface="Calibri" pitchFamily="34" charset="0"/>
            </a:endParaRPr>
          </a:p>
        </p:txBody>
      </p:sp>
      <p:sp>
        <p:nvSpPr>
          <p:cNvPr id="39940" name="Rectangle 4"/>
          <p:cNvSpPr>
            <a:spLocks noChangeArrowheads="1"/>
          </p:cNvSpPr>
          <p:nvPr/>
        </p:nvSpPr>
        <p:spPr bwMode="auto">
          <a:xfrm>
            <a:off x="2757488" y="2128838"/>
            <a:ext cx="5995987" cy="1460500"/>
          </a:xfrm>
          <a:prstGeom prst="rect">
            <a:avLst/>
          </a:prstGeom>
          <a:noFill/>
          <a:ln w="9525">
            <a:noFill/>
            <a:miter lim="800000"/>
            <a:headEnd/>
            <a:tailEnd/>
          </a:ln>
        </p:spPr>
        <p:txBody>
          <a:bodyPr lIns="0" tIns="0" rIns="0" bIns="0">
            <a:spAutoFit/>
          </a:bodyPr>
          <a:lstStyle/>
          <a:p>
            <a:pPr marL="144463" lvl="1" indent="-142875" defTabSz="895350">
              <a:buSzPct val="120000"/>
              <a:buFontTx/>
              <a:buChar char="•"/>
            </a:pPr>
            <a:r>
              <a:rPr lang="ru-RU" sz="1200"/>
              <a:t>Повышение информированности населения по вопросам здорового образа жизни</a:t>
            </a:r>
            <a:endParaRPr lang="en-US" sz="1200">
              <a:latin typeface="Calibri" pitchFamily="34" charset="0"/>
            </a:endParaRPr>
          </a:p>
          <a:p>
            <a:pPr marL="144463" lvl="1" indent="-142875" defTabSz="895350">
              <a:buSzPct val="120000"/>
              <a:buFontTx/>
              <a:buChar char="•"/>
            </a:pPr>
            <a:r>
              <a:rPr lang="ru-RU" sz="1200"/>
              <a:t>Использование таких средств, как </a:t>
            </a:r>
            <a:r>
              <a:rPr lang="en-US" sz="1200">
                <a:latin typeface="Calibri" pitchFamily="34" charset="0"/>
              </a:rPr>
              <a:t> </a:t>
            </a:r>
            <a:r>
              <a:rPr lang="ru-RU" sz="1200"/>
              <a:t>СМС с напоминаниями о назначенном лечении для обеспечения выполнения назначений</a:t>
            </a:r>
            <a:endParaRPr lang="en-US" sz="1200">
              <a:latin typeface="Calibri" pitchFamily="34" charset="0"/>
            </a:endParaRPr>
          </a:p>
          <a:p>
            <a:pPr marL="144463" lvl="1" indent="-142875" defTabSz="895350">
              <a:buSzPct val="120000"/>
              <a:buFontTx/>
              <a:buChar char="•"/>
            </a:pPr>
            <a:r>
              <a:rPr lang="ru-RU" sz="1200"/>
              <a:t>Улучшение доступности информационных материалов для пациентов по вопросам медицинского «самообслуживания»</a:t>
            </a:r>
            <a:endParaRPr lang="en-US" sz="1200">
              <a:latin typeface="Calibri" pitchFamily="34" charset="0"/>
            </a:endParaRPr>
          </a:p>
          <a:p>
            <a:pPr marL="144463" lvl="1" indent="-142875" defTabSz="895350">
              <a:buSzPct val="120000"/>
              <a:buFontTx/>
              <a:buChar char="•"/>
            </a:pPr>
            <a:r>
              <a:rPr lang="ru-RU" sz="1200"/>
              <a:t>Создание стимулов, например, </a:t>
            </a:r>
            <a:r>
              <a:rPr lang="en-US" sz="1200">
                <a:latin typeface="Calibri" pitchFamily="34" charset="0"/>
              </a:rPr>
              <a:t> </a:t>
            </a:r>
            <a:r>
              <a:rPr lang="ru-RU" sz="1200"/>
              <a:t>нулевые соплатежи или скидки на страховку</a:t>
            </a:r>
            <a:endParaRPr lang="en-US" sz="1200">
              <a:latin typeface="Calibri" pitchFamily="34" charset="0"/>
            </a:endParaRPr>
          </a:p>
          <a:p>
            <a:pPr marL="144463" lvl="1" indent="-142875" defTabSz="895350">
              <a:spcAft>
                <a:spcPct val="20000"/>
              </a:spcAft>
              <a:buSzPct val="120000"/>
            </a:pPr>
            <a:endParaRPr lang="en-US" sz="1200">
              <a:latin typeface="Calibri" pitchFamily="34" charset="0"/>
            </a:endParaRPr>
          </a:p>
        </p:txBody>
      </p:sp>
      <p:sp>
        <p:nvSpPr>
          <p:cNvPr id="39941" name="Rectangle 6"/>
          <p:cNvSpPr>
            <a:spLocks noChangeArrowheads="1"/>
          </p:cNvSpPr>
          <p:nvPr/>
        </p:nvSpPr>
        <p:spPr bwMode="auto">
          <a:xfrm>
            <a:off x="2738438" y="3759200"/>
            <a:ext cx="5995987" cy="1277938"/>
          </a:xfrm>
          <a:prstGeom prst="rect">
            <a:avLst/>
          </a:prstGeom>
          <a:noFill/>
          <a:ln w="9525">
            <a:noFill/>
            <a:miter lim="800000"/>
            <a:headEnd/>
            <a:tailEnd/>
          </a:ln>
        </p:spPr>
        <p:txBody>
          <a:bodyPr lIns="0" tIns="0" rIns="0" bIns="0">
            <a:spAutoFit/>
          </a:bodyPr>
          <a:lstStyle/>
          <a:p>
            <a:pPr marL="144463" lvl="1" indent="-142875" defTabSz="895350">
              <a:buSzPct val="120000"/>
              <a:buFontTx/>
              <a:buChar char="•"/>
            </a:pPr>
            <a:r>
              <a:rPr lang="ru-RU" sz="1200"/>
              <a:t>Выделение средств из регионального бюджета здравоохранения на стимулирование координации</a:t>
            </a:r>
            <a:endParaRPr lang="en-US" sz="1200">
              <a:latin typeface="Calibri" pitchFamily="34" charset="0"/>
            </a:endParaRPr>
          </a:p>
          <a:p>
            <a:pPr marL="144463" lvl="1" indent="-142875" defTabSz="895350">
              <a:buSzPct val="120000"/>
              <a:buFontTx/>
              <a:buChar char="•"/>
            </a:pPr>
            <a:r>
              <a:rPr lang="ru-RU" sz="1200"/>
              <a:t>Привлечение медицинских страховщиков к работе по содействию развитию координации</a:t>
            </a:r>
            <a:endParaRPr lang="en-US" sz="1200">
              <a:latin typeface="Calibri" pitchFamily="34" charset="0"/>
            </a:endParaRPr>
          </a:p>
          <a:p>
            <a:pPr marL="144463" lvl="1" indent="-142875" defTabSz="895350">
              <a:buSzPct val="120000"/>
              <a:buFontTx/>
              <a:buChar char="•"/>
            </a:pPr>
            <a:r>
              <a:rPr lang="ru-RU" sz="1200"/>
              <a:t>Совместные стимулы учреждений ПМСП и больниц для улучшения показателей состояния здоровья населения </a:t>
            </a:r>
            <a:endParaRPr lang="en-US" sz="1200">
              <a:latin typeface="Calibri" pitchFamily="34" charset="0"/>
            </a:endParaRPr>
          </a:p>
          <a:p>
            <a:pPr marL="144463" lvl="1" indent="-142875" defTabSz="895350">
              <a:buSzPct val="120000"/>
              <a:buFontTx/>
              <a:buChar char="•"/>
            </a:pPr>
            <a:endParaRPr lang="en-US" sz="1200">
              <a:latin typeface="Calibri" pitchFamily="34" charset="0"/>
            </a:endParaRPr>
          </a:p>
        </p:txBody>
      </p:sp>
      <p:sp>
        <p:nvSpPr>
          <p:cNvPr id="39942" name="Rectangle 7"/>
          <p:cNvSpPr>
            <a:spLocks noChangeArrowheads="1"/>
          </p:cNvSpPr>
          <p:nvPr/>
        </p:nvSpPr>
        <p:spPr bwMode="auto">
          <a:xfrm>
            <a:off x="2719388" y="4970463"/>
            <a:ext cx="5995987" cy="1387475"/>
          </a:xfrm>
          <a:prstGeom prst="rect">
            <a:avLst/>
          </a:prstGeom>
          <a:noFill/>
          <a:ln w="9525">
            <a:noFill/>
            <a:miter lim="800000"/>
            <a:headEnd/>
            <a:tailEnd/>
          </a:ln>
        </p:spPr>
        <p:txBody>
          <a:bodyPr lIns="0" tIns="0" rIns="0" bIns="0">
            <a:spAutoFit/>
          </a:bodyPr>
          <a:lstStyle/>
          <a:p>
            <a:pPr marL="144463" lvl="1" indent="-142875" defTabSz="895350">
              <a:spcAft>
                <a:spcPct val="20000"/>
              </a:spcAft>
              <a:buSzPct val="120000"/>
              <a:buFontTx/>
              <a:buChar char="•"/>
            </a:pPr>
            <a:r>
              <a:rPr lang="ru-RU" sz="1200"/>
              <a:t>Создание новых механизмов возмещения затрат для обеспечения согласованности стимулов </a:t>
            </a:r>
          </a:p>
          <a:p>
            <a:pPr marL="144463" lvl="1" indent="-142875" defTabSz="895350">
              <a:spcAft>
                <a:spcPct val="20000"/>
              </a:spcAft>
              <a:buSzPct val="120000"/>
              <a:buFontTx/>
              <a:buChar char="•"/>
            </a:pPr>
            <a:r>
              <a:rPr lang="ru-RU" sz="1200"/>
              <a:t>Рассмотрение возможности использования территориального подушевого норматива для всех уровней помощи</a:t>
            </a:r>
            <a:r>
              <a:rPr lang="en-US" sz="1200">
                <a:latin typeface="Calibri" pitchFamily="34" charset="0"/>
              </a:rPr>
              <a:t>.</a:t>
            </a:r>
          </a:p>
          <a:p>
            <a:pPr marL="144463" lvl="1" indent="-142875" defTabSz="895350">
              <a:spcAft>
                <a:spcPct val="20000"/>
              </a:spcAft>
              <a:buSzPct val="120000"/>
              <a:buFontTx/>
              <a:buChar char="•"/>
            </a:pPr>
            <a:r>
              <a:rPr lang="ru-RU" sz="1200"/>
              <a:t>Оплата по результатами деятельности с целевыми значениями показателей, которые требуют координации</a:t>
            </a:r>
            <a:endParaRPr lang="en-US" sz="1200">
              <a:latin typeface="Calibri" pitchFamily="34" charset="0"/>
            </a:endParaRPr>
          </a:p>
          <a:p>
            <a:pPr marL="144463" lvl="1" indent="-142875" defTabSz="895350">
              <a:spcAft>
                <a:spcPct val="20000"/>
              </a:spcAft>
              <a:buSzPct val="120000"/>
              <a:buFontTx/>
              <a:buChar char="•"/>
            </a:pPr>
            <a:endParaRPr lang="en-US" sz="1200">
              <a:latin typeface="Calibri" pitchFamily="34" charset="0"/>
            </a:endParaRPr>
          </a:p>
        </p:txBody>
      </p:sp>
      <p:sp>
        <p:nvSpPr>
          <p:cNvPr id="39943" name="Rectangle 8"/>
          <p:cNvSpPr>
            <a:spLocks noChangeArrowheads="1"/>
          </p:cNvSpPr>
          <p:nvPr/>
        </p:nvSpPr>
        <p:spPr bwMode="auto">
          <a:xfrm>
            <a:off x="2762250" y="146050"/>
            <a:ext cx="2432050" cy="276225"/>
          </a:xfrm>
          <a:prstGeom prst="rect">
            <a:avLst/>
          </a:prstGeom>
          <a:noFill/>
          <a:ln w="9525">
            <a:noFill/>
            <a:miter lim="800000"/>
            <a:headEnd/>
            <a:tailEnd/>
          </a:ln>
        </p:spPr>
        <p:txBody>
          <a:bodyPr lIns="0" tIns="0" rIns="0" bIns="0" anchor="b">
            <a:spAutoFit/>
          </a:bodyPr>
          <a:lstStyle/>
          <a:p>
            <a:pPr algn="ctr" defTabSz="895350">
              <a:spcAft>
                <a:spcPct val="20000"/>
              </a:spcAft>
              <a:buSzPct val="120000"/>
            </a:pPr>
            <a:r>
              <a:rPr lang="ru-RU" b="1">
                <a:solidFill>
                  <a:schemeClr val="bg1"/>
                </a:solidFill>
              </a:rPr>
              <a:t>Действия</a:t>
            </a:r>
            <a:endParaRPr lang="en-US" b="1">
              <a:solidFill>
                <a:schemeClr val="bg1"/>
              </a:solidFill>
            </a:endParaRPr>
          </a:p>
        </p:txBody>
      </p:sp>
      <p:sp>
        <p:nvSpPr>
          <p:cNvPr id="39945" name="AutoShape 10"/>
          <p:cNvSpPr>
            <a:spLocks noChangeArrowheads="1"/>
          </p:cNvSpPr>
          <p:nvPr/>
        </p:nvSpPr>
        <p:spPr bwMode="auto">
          <a:xfrm>
            <a:off x="101600" y="1390650"/>
            <a:ext cx="2508250" cy="819150"/>
          </a:xfrm>
          <a:prstGeom prst="homePlate">
            <a:avLst>
              <a:gd name="adj" fmla="val 28295"/>
            </a:avLst>
          </a:prstGeom>
          <a:solidFill>
            <a:schemeClr val="accent1"/>
          </a:solidFill>
          <a:ln w="9525">
            <a:solidFill>
              <a:schemeClr val="tx1"/>
            </a:solidFill>
            <a:miter lim="800000"/>
            <a:headEnd/>
            <a:tailEnd/>
          </a:ln>
        </p:spPr>
        <p:txBody>
          <a:bodyPr lIns="45720" rIns="45720"/>
          <a:lstStyle/>
          <a:p>
            <a:pPr>
              <a:spcAft>
                <a:spcPct val="20000"/>
              </a:spcAft>
            </a:pPr>
            <a:r>
              <a:rPr lang="ru-RU" sz="1600"/>
              <a:t>Создание координационных структур и процессов</a:t>
            </a:r>
            <a:endParaRPr lang="en-US" sz="1600" b="1">
              <a:solidFill>
                <a:schemeClr val="tx2"/>
              </a:solidFill>
            </a:endParaRPr>
          </a:p>
        </p:txBody>
      </p:sp>
      <p:sp>
        <p:nvSpPr>
          <p:cNvPr id="39946" name="AutoShape 11"/>
          <p:cNvSpPr>
            <a:spLocks noChangeArrowheads="1"/>
          </p:cNvSpPr>
          <p:nvPr/>
        </p:nvSpPr>
        <p:spPr bwMode="auto">
          <a:xfrm>
            <a:off x="101600" y="2408238"/>
            <a:ext cx="2508250" cy="819150"/>
          </a:xfrm>
          <a:prstGeom prst="homePlate">
            <a:avLst>
              <a:gd name="adj" fmla="val 28295"/>
            </a:avLst>
          </a:prstGeom>
          <a:solidFill>
            <a:schemeClr val="accent1"/>
          </a:solidFill>
          <a:ln w="9525">
            <a:solidFill>
              <a:schemeClr val="tx1"/>
            </a:solidFill>
            <a:miter lim="800000"/>
            <a:headEnd/>
            <a:tailEnd/>
          </a:ln>
        </p:spPr>
        <p:txBody>
          <a:bodyPr lIns="45720" rIns="45720"/>
          <a:lstStyle/>
          <a:p>
            <a:pPr>
              <a:spcAft>
                <a:spcPct val="20000"/>
              </a:spcAft>
            </a:pPr>
            <a:r>
              <a:rPr lang="ru-RU" sz="1600"/>
              <a:t>Пациент и семья как партнеры</a:t>
            </a:r>
            <a:endParaRPr lang="en-US" sz="1600" b="1">
              <a:solidFill>
                <a:schemeClr val="tx2"/>
              </a:solidFill>
            </a:endParaRPr>
          </a:p>
        </p:txBody>
      </p:sp>
      <p:sp>
        <p:nvSpPr>
          <p:cNvPr id="39947" name="AutoShape 12"/>
          <p:cNvSpPr>
            <a:spLocks noChangeArrowheads="1"/>
          </p:cNvSpPr>
          <p:nvPr/>
        </p:nvSpPr>
        <p:spPr bwMode="auto">
          <a:xfrm>
            <a:off x="0" y="3706813"/>
            <a:ext cx="2681288" cy="819150"/>
          </a:xfrm>
          <a:prstGeom prst="homePlate">
            <a:avLst>
              <a:gd name="adj" fmla="val 30247"/>
            </a:avLst>
          </a:prstGeom>
          <a:solidFill>
            <a:schemeClr val="accent1"/>
          </a:solidFill>
          <a:ln w="9525">
            <a:solidFill>
              <a:schemeClr val="tx1"/>
            </a:solidFill>
            <a:miter lim="800000"/>
            <a:headEnd/>
            <a:tailEnd/>
          </a:ln>
        </p:spPr>
        <p:txBody>
          <a:bodyPr lIns="45720" rIns="45720"/>
          <a:lstStyle/>
          <a:p>
            <a:pPr>
              <a:spcAft>
                <a:spcPct val="20000"/>
              </a:spcAft>
            </a:pPr>
            <a:r>
              <a:rPr lang="ru-RU" sz="1400" dirty="0"/>
              <a:t>Финансовое обеспечение за счет плательщика для стимулирующих выплат поставщику за координацию</a:t>
            </a:r>
            <a:endParaRPr lang="en-US" sz="1400" b="1" dirty="0">
              <a:solidFill>
                <a:schemeClr val="tx2"/>
              </a:solidFill>
            </a:endParaRPr>
          </a:p>
        </p:txBody>
      </p:sp>
      <p:sp>
        <p:nvSpPr>
          <p:cNvPr id="39948" name="AutoShape 13"/>
          <p:cNvSpPr>
            <a:spLocks noChangeArrowheads="1"/>
          </p:cNvSpPr>
          <p:nvPr/>
        </p:nvSpPr>
        <p:spPr bwMode="auto">
          <a:xfrm>
            <a:off x="101600" y="4811713"/>
            <a:ext cx="2508250" cy="819150"/>
          </a:xfrm>
          <a:prstGeom prst="homePlate">
            <a:avLst>
              <a:gd name="adj" fmla="val 28295"/>
            </a:avLst>
          </a:prstGeom>
          <a:solidFill>
            <a:schemeClr val="accent1"/>
          </a:solidFill>
          <a:ln w="9525">
            <a:solidFill>
              <a:schemeClr val="tx1"/>
            </a:solidFill>
            <a:miter lim="800000"/>
            <a:headEnd/>
            <a:tailEnd/>
          </a:ln>
        </p:spPr>
        <p:txBody>
          <a:bodyPr lIns="45720" rIns="45720"/>
          <a:lstStyle/>
          <a:p>
            <a:pPr>
              <a:spcAft>
                <a:spcPct val="20000"/>
              </a:spcAft>
            </a:pPr>
            <a:r>
              <a:rPr lang="ru-RU" sz="1600"/>
              <a:t>Стимулирующие системы оплаты поставщикам</a:t>
            </a:r>
            <a:endParaRPr lang="en-US" sz="1600" b="1">
              <a:solidFill>
                <a:schemeClr val="tx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520700"/>
            <a:ext cx="9144000" cy="855663"/>
          </a:xfrm>
        </p:spPr>
        <p:txBody>
          <a:bodyPr/>
          <a:lstStyle/>
          <a:p>
            <a:r>
              <a:rPr lang="ru-RU" sz="2800" smtClean="0"/>
              <a:t>Что такое координируемая помощь?</a:t>
            </a:r>
            <a:endParaRPr lang="en-US" sz="2800" smtClean="0"/>
          </a:p>
        </p:txBody>
      </p:sp>
      <p:sp>
        <p:nvSpPr>
          <p:cNvPr id="4" name="7 Rectángulo redondeado"/>
          <p:cNvSpPr/>
          <p:nvPr/>
        </p:nvSpPr>
        <p:spPr>
          <a:xfrm>
            <a:off x="5791200" y="1295400"/>
            <a:ext cx="2016125" cy="122396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400">
                <a:solidFill>
                  <a:srgbClr val="FFFFFF"/>
                </a:solidFill>
              </a:rPr>
              <a:t>Алжир</a:t>
            </a:r>
            <a:r>
              <a:rPr lang="es-CR" sz="1400">
                <a:solidFill>
                  <a:srgbClr val="FFFFFF"/>
                </a:solidFill>
              </a:rPr>
              <a:t>,</a:t>
            </a:r>
            <a:r>
              <a:rPr lang="ru-RU" sz="1400">
                <a:solidFill>
                  <a:srgbClr val="FFFFFF"/>
                </a:solidFill>
              </a:rPr>
              <a:t> Испания</a:t>
            </a:r>
            <a:endParaRPr lang="es-CR" sz="1400">
              <a:solidFill>
                <a:srgbClr val="FFFFFF"/>
              </a:solidFill>
            </a:endParaRPr>
          </a:p>
          <a:p>
            <a:pPr algn="ctr"/>
            <a:r>
              <a:rPr lang="es-CR" sz="1400">
                <a:solidFill>
                  <a:srgbClr val="FFFFFF"/>
                </a:solidFill>
              </a:rPr>
              <a:t>(</a:t>
            </a:r>
            <a:r>
              <a:rPr lang="ru-RU" sz="1400">
                <a:solidFill>
                  <a:srgbClr val="FFFFFF"/>
                </a:solidFill>
              </a:rPr>
              <a:t>территориальная  интеграция</a:t>
            </a:r>
            <a:r>
              <a:rPr lang="es-CR" sz="1400">
                <a:solidFill>
                  <a:srgbClr val="FFFFFF"/>
                </a:solidFill>
              </a:rPr>
              <a:t>)</a:t>
            </a:r>
          </a:p>
        </p:txBody>
      </p:sp>
      <p:sp>
        <p:nvSpPr>
          <p:cNvPr id="5" name="8 Rectángulo redondeado"/>
          <p:cNvSpPr/>
          <p:nvPr/>
        </p:nvSpPr>
        <p:spPr>
          <a:xfrm>
            <a:off x="5105400" y="3581400"/>
            <a:ext cx="2087563" cy="12954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r>
              <a:rPr lang="ru-RU" sz="1400">
                <a:solidFill>
                  <a:srgbClr val="000000"/>
                </a:solidFill>
              </a:rPr>
              <a:t>Германия</a:t>
            </a:r>
            <a:r>
              <a:rPr lang="es-CR" sz="1400">
                <a:solidFill>
                  <a:srgbClr val="000000"/>
                </a:solidFill>
              </a:rPr>
              <a:t> </a:t>
            </a:r>
          </a:p>
          <a:p>
            <a:pPr algn="ctr"/>
            <a:r>
              <a:rPr lang="es-CR" sz="1400">
                <a:solidFill>
                  <a:srgbClr val="000000"/>
                </a:solidFill>
              </a:rPr>
              <a:t>(</a:t>
            </a:r>
            <a:r>
              <a:rPr lang="ru-RU" sz="1400">
                <a:solidFill>
                  <a:srgbClr val="000000"/>
                </a:solidFill>
              </a:rPr>
              <a:t>ведение заболеваний</a:t>
            </a:r>
            <a:r>
              <a:rPr lang="es-CR" sz="1400">
                <a:solidFill>
                  <a:srgbClr val="000000"/>
                </a:solidFill>
              </a:rPr>
              <a:t>)</a:t>
            </a:r>
          </a:p>
        </p:txBody>
      </p:sp>
      <p:sp>
        <p:nvSpPr>
          <p:cNvPr id="6" name="9 Rectángulo redondeado"/>
          <p:cNvSpPr/>
          <p:nvPr/>
        </p:nvSpPr>
        <p:spPr>
          <a:xfrm>
            <a:off x="5410200" y="2438400"/>
            <a:ext cx="1828800" cy="9906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r>
              <a:rPr lang="ru-RU" sz="1400">
                <a:solidFill>
                  <a:srgbClr val="000000"/>
                </a:solidFill>
              </a:rPr>
              <a:t>Интеграция «ПМСП – больница» в Австралии</a:t>
            </a:r>
            <a:endParaRPr lang="es-CR" sz="1400">
              <a:solidFill>
                <a:srgbClr val="000000"/>
              </a:solidFill>
            </a:endParaRPr>
          </a:p>
        </p:txBody>
      </p:sp>
      <p:sp>
        <p:nvSpPr>
          <p:cNvPr id="7" name="10 Rectángulo"/>
          <p:cNvSpPr>
            <a:spLocks noChangeArrowheads="1"/>
          </p:cNvSpPr>
          <p:nvPr/>
        </p:nvSpPr>
        <p:spPr bwMode="auto">
          <a:xfrm>
            <a:off x="698500" y="1916113"/>
            <a:ext cx="1785938" cy="366712"/>
          </a:xfrm>
          <a:prstGeom prst="rect">
            <a:avLst/>
          </a:prstGeom>
          <a:noFill/>
          <a:ln w="9525">
            <a:noFill/>
            <a:miter lim="800000"/>
            <a:headEnd/>
            <a:tailEnd/>
          </a:ln>
        </p:spPr>
        <p:txBody>
          <a:bodyPr>
            <a:spAutoFit/>
          </a:bodyPr>
          <a:lstStyle/>
          <a:p>
            <a:r>
              <a:rPr lang="ru-RU" b="1"/>
              <a:t>ВЫСОКАЯ</a:t>
            </a:r>
            <a:endParaRPr lang="es-CR" b="1"/>
          </a:p>
        </p:txBody>
      </p:sp>
      <p:sp>
        <p:nvSpPr>
          <p:cNvPr id="8" name="11 Rectángulo"/>
          <p:cNvSpPr>
            <a:spLocks noChangeArrowheads="1"/>
          </p:cNvSpPr>
          <p:nvPr/>
        </p:nvSpPr>
        <p:spPr bwMode="auto">
          <a:xfrm>
            <a:off x="0" y="2636838"/>
            <a:ext cx="2484438" cy="730250"/>
          </a:xfrm>
          <a:prstGeom prst="rect">
            <a:avLst/>
          </a:prstGeom>
          <a:noFill/>
          <a:ln w="9525">
            <a:noFill/>
            <a:miter lim="800000"/>
            <a:headEnd/>
            <a:tailEnd/>
          </a:ln>
        </p:spPr>
        <p:txBody>
          <a:bodyPr>
            <a:spAutoFit/>
          </a:bodyPr>
          <a:lstStyle/>
          <a:p>
            <a:pPr algn="r"/>
            <a:r>
              <a:rPr lang="ru-RU" sz="1400" b="1"/>
              <a:t>Степень организационного слияния</a:t>
            </a:r>
            <a:endParaRPr lang="es-CR" sz="1400" b="1"/>
          </a:p>
        </p:txBody>
      </p:sp>
      <p:sp>
        <p:nvSpPr>
          <p:cNvPr id="9" name="12 Rectángulo"/>
          <p:cNvSpPr>
            <a:spLocks noChangeArrowheads="1"/>
          </p:cNvSpPr>
          <p:nvPr/>
        </p:nvSpPr>
        <p:spPr bwMode="auto">
          <a:xfrm>
            <a:off x="1512888" y="4076700"/>
            <a:ext cx="1127125" cy="366713"/>
          </a:xfrm>
          <a:prstGeom prst="rect">
            <a:avLst/>
          </a:prstGeom>
          <a:noFill/>
          <a:ln w="9525">
            <a:noFill/>
            <a:miter lim="800000"/>
            <a:headEnd/>
            <a:tailEnd/>
          </a:ln>
        </p:spPr>
        <p:txBody>
          <a:bodyPr wrap="none">
            <a:spAutoFit/>
          </a:bodyPr>
          <a:lstStyle/>
          <a:p>
            <a:r>
              <a:rPr lang="ru-RU" b="1"/>
              <a:t>НИЗКАЯ</a:t>
            </a:r>
            <a:endParaRPr lang="es-CR" b="1"/>
          </a:p>
        </p:txBody>
      </p:sp>
      <p:sp>
        <p:nvSpPr>
          <p:cNvPr id="10" name="14 Rectángulo"/>
          <p:cNvSpPr>
            <a:spLocks noChangeArrowheads="1"/>
          </p:cNvSpPr>
          <p:nvPr/>
        </p:nvSpPr>
        <p:spPr bwMode="auto">
          <a:xfrm>
            <a:off x="4341813" y="5229225"/>
            <a:ext cx="2132012" cy="304800"/>
          </a:xfrm>
          <a:prstGeom prst="rect">
            <a:avLst/>
          </a:prstGeom>
          <a:noFill/>
          <a:ln w="9525">
            <a:noFill/>
            <a:miter lim="800000"/>
            <a:headEnd/>
            <a:tailEnd/>
          </a:ln>
        </p:spPr>
        <p:txBody>
          <a:bodyPr wrap="none">
            <a:spAutoFit/>
          </a:bodyPr>
          <a:lstStyle/>
          <a:p>
            <a:r>
              <a:rPr lang="ru-RU" sz="1400" b="1"/>
              <a:t>Координация помощи</a:t>
            </a:r>
            <a:endParaRPr lang="es-CR" sz="1400" b="1"/>
          </a:p>
        </p:txBody>
      </p:sp>
      <p:sp>
        <p:nvSpPr>
          <p:cNvPr id="11" name="15 Rectángulo"/>
          <p:cNvSpPr>
            <a:spLocks noChangeArrowheads="1"/>
          </p:cNvSpPr>
          <p:nvPr/>
        </p:nvSpPr>
        <p:spPr bwMode="auto">
          <a:xfrm>
            <a:off x="3563938" y="5661025"/>
            <a:ext cx="1169987" cy="366713"/>
          </a:xfrm>
          <a:prstGeom prst="rect">
            <a:avLst/>
          </a:prstGeom>
          <a:noFill/>
          <a:ln w="9525">
            <a:noFill/>
            <a:miter lim="800000"/>
            <a:headEnd/>
            <a:tailEnd/>
          </a:ln>
        </p:spPr>
        <p:txBody>
          <a:bodyPr wrap="none">
            <a:spAutoFit/>
          </a:bodyPr>
          <a:lstStyle/>
          <a:p>
            <a:r>
              <a:rPr lang="ru-RU" b="1"/>
              <a:t>СЛАБАЯ</a:t>
            </a:r>
            <a:endParaRPr lang="es-CR" b="1"/>
          </a:p>
        </p:txBody>
      </p:sp>
      <p:sp>
        <p:nvSpPr>
          <p:cNvPr id="12" name="16 Rectángulo"/>
          <p:cNvSpPr>
            <a:spLocks noChangeArrowheads="1"/>
          </p:cNvSpPr>
          <p:nvPr/>
        </p:nvSpPr>
        <p:spPr bwMode="auto">
          <a:xfrm>
            <a:off x="6372225" y="5589588"/>
            <a:ext cx="1335088" cy="366712"/>
          </a:xfrm>
          <a:prstGeom prst="rect">
            <a:avLst/>
          </a:prstGeom>
          <a:noFill/>
          <a:ln w="9525">
            <a:noFill/>
            <a:miter lim="800000"/>
            <a:headEnd/>
            <a:tailEnd/>
          </a:ln>
        </p:spPr>
        <p:txBody>
          <a:bodyPr wrap="none">
            <a:spAutoFit/>
          </a:bodyPr>
          <a:lstStyle/>
          <a:p>
            <a:r>
              <a:rPr lang="ru-RU" b="1"/>
              <a:t>СИЛЬНАЯ</a:t>
            </a:r>
            <a:endParaRPr lang="es-CR" b="1"/>
          </a:p>
        </p:txBody>
      </p:sp>
      <p:sp>
        <p:nvSpPr>
          <p:cNvPr id="13" name="17 Flecha arriba"/>
          <p:cNvSpPr/>
          <p:nvPr/>
        </p:nvSpPr>
        <p:spPr>
          <a:xfrm>
            <a:off x="2743200" y="1371600"/>
            <a:ext cx="244475" cy="3425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dirty="0"/>
          </a:p>
        </p:txBody>
      </p:sp>
      <p:sp>
        <p:nvSpPr>
          <p:cNvPr id="14" name="19 Flecha derecha"/>
          <p:cNvSpPr/>
          <p:nvPr/>
        </p:nvSpPr>
        <p:spPr>
          <a:xfrm>
            <a:off x="3059113" y="4868863"/>
            <a:ext cx="48260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ru-RU" sz="2800" smtClean="0"/>
              <a:t>Ключевые проблемы внедрения системы координируемой медпомощи</a:t>
            </a:r>
            <a:endParaRPr lang="en-US" sz="2800" smtClean="0"/>
          </a:p>
        </p:txBody>
      </p:sp>
      <p:sp>
        <p:nvSpPr>
          <p:cNvPr id="3" name="Content Placeholder 2"/>
          <p:cNvSpPr>
            <a:spLocks noGrp="1"/>
          </p:cNvSpPr>
          <p:nvPr>
            <p:ph idx="1"/>
          </p:nvPr>
        </p:nvSpPr>
        <p:spPr/>
        <p:txBody>
          <a:bodyPr/>
          <a:lstStyle/>
          <a:p>
            <a:pPr marL="0" indent="0"/>
            <a:r>
              <a:rPr lang="ru-RU" sz="1400" smtClean="0">
                <a:solidFill>
                  <a:srgbClr val="3366FF"/>
                </a:solidFill>
              </a:rPr>
              <a:t>Для внедрения </a:t>
            </a:r>
            <a:r>
              <a:rPr lang="en-US" sz="1400" smtClean="0">
                <a:solidFill>
                  <a:srgbClr val="3366FF"/>
                </a:solidFill>
                <a:latin typeface="Calibri" pitchFamily="34" charset="0"/>
              </a:rPr>
              <a:t> </a:t>
            </a:r>
            <a:r>
              <a:rPr lang="ru-RU" sz="1400" smtClean="0">
                <a:solidFill>
                  <a:srgbClr val="3366FF"/>
                </a:solidFill>
              </a:rPr>
              <a:t>координируемой помощи в России можно использовать </a:t>
            </a:r>
            <a:r>
              <a:rPr lang="en-US" sz="1400" smtClean="0">
                <a:solidFill>
                  <a:srgbClr val="3366FF"/>
                </a:solidFill>
                <a:latin typeface="Calibri" pitchFamily="34" charset="0"/>
              </a:rPr>
              <a:t> </a:t>
            </a:r>
            <a:r>
              <a:rPr lang="ru-RU" sz="1400" smtClean="0">
                <a:solidFill>
                  <a:srgbClr val="3366FF"/>
                </a:solidFill>
              </a:rPr>
              <a:t>разные стратегии</a:t>
            </a:r>
            <a:r>
              <a:rPr lang="en-US" sz="1400" smtClean="0">
                <a:solidFill>
                  <a:srgbClr val="3366FF"/>
                </a:solidFill>
                <a:latin typeface="Calibri" pitchFamily="34" charset="0"/>
              </a:rPr>
              <a:t>…</a:t>
            </a:r>
          </a:p>
          <a:p>
            <a:pPr marL="0" indent="0">
              <a:spcBef>
                <a:spcPts val="1013"/>
              </a:spcBef>
              <a:buClr>
                <a:srgbClr val="9C9CDF"/>
              </a:buClr>
              <a:buFontTx/>
              <a:buAutoNum type="circleNumDbPlain"/>
            </a:pPr>
            <a:r>
              <a:rPr lang="ru-RU" sz="1400" smtClean="0"/>
              <a:t>Повышение информированности медицинских страховщиков о выгодах координируемой помощи </a:t>
            </a:r>
            <a:r>
              <a:rPr lang="en-US" sz="1400" smtClean="0">
                <a:latin typeface="Calibri" pitchFamily="34" charset="0"/>
              </a:rPr>
              <a:t>(</a:t>
            </a:r>
            <a:r>
              <a:rPr lang="ru-RU" sz="1400" smtClean="0"/>
              <a:t>экономия</a:t>
            </a:r>
            <a:r>
              <a:rPr lang="en-US" sz="1400" smtClean="0">
                <a:latin typeface="Calibri" pitchFamily="34" charset="0"/>
              </a:rPr>
              <a:t> = </a:t>
            </a:r>
            <a:r>
              <a:rPr lang="ru-RU" sz="1400" smtClean="0"/>
              <a:t>прибыль</a:t>
            </a:r>
            <a:r>
              <a:rPr lang="en-US" sz="1400" smtClean="0">
                <a:latin typeface="Calibri" pitchFamily="34" charset="0"/>
              </a:rPr>
              <a:t>) </a:t>
            </a:r>
            <a:r>
              <a:rPr lang="ru-RU" sz="1400" smtClean="0"/>
              <a:t>и создание «инструментария» </a:t>
            </a:r>
            <a:r>
              <a:rPr lang="en-US" sz="1400" smtClean="0">
                <a:latin typeface="Calibri" pitchFamily="34" charset="0"/>
              </a:rPr>
              <a:t> </a:t>
            </a:r>
            <a:r>
              <a:rPr lang="ru-RU" sz="1400" smtClean="0"/>
              <a:t>для ее внедрения.</a:t>
            </a:r>
            <a:endParaRPr lang="en-US" sz="1400" smtClean="0">
              <a:latin typeface="Calibri" pitchFamily="34" charset="0"/>
            </a:endParaRPr>
          </a:p>
          <a:p>
            <a:pPr marL="0" indent="0">
              <a:spcBef>
                <a:spcPts val="1013"/>
              </a:spcBef>
              <a:buClr>
                <a:srgbClr val="9C9CDF"/>
              </a:buClr>
              <a:buFontTx/>
              <a:buAutoNum type="circleNumDbPlain"/>
            </a:pPr>
            <a:r>
              <a:rPr lang="ru-RU" sz="1400" smtClean="0"/>
              <a:t>Осуществление пилотных проектов </a:t>
            </a:r>
            <a:r>
              <a:rPr lang="en-US" sz="1400" smtClean="0">
                <a:latin typeface="Calibri" pitchFamily="34" charset="0"/>
              </a:rPr>
              <a:t> </a:t>
            </a:r>
            <a:r>
              <a:rPr lang="ru-RU" sz="1400" smtClean="0"/>
              <a:t>использования интегрированных систем предоставления медпомощи в нескольких регионах РФ или районах с предоставлением подушевого финансирования  для удовлетворения всех потребностей данного населения в медицинской помощи </a:t>
            </a:r>
            <a:r>
              <a:rPr lang="en-US" sz="1400" smtClean="0">
                <a:latin typeface="Calibri" pitchFamily="34" charset="0"/>
              </a:rPr>
              <a:t>(</a:t>
            </a:r>
            <a:r>
              <a:rPr lang="ru-RU" sz="1400" smtClean="0"/>
              <a:t>больница</a:t>
            </a:r>
            <a:r>
              <a:rPr lang="en-US" sz="1400" smtClean="0">
                <a:latin typeface="Calibri" pitchFamily="34" charset="0"/>
              </a:rPr>
              <a:t> </a:t>
            </a:r>
            <a:r>
              <a:rPr lang="en-US" sz="1400" smtClean="0">
                <a:latin typeface="Calibri" pitchFamily="34" charset="0"/>
                <a:sym typeface="Wingdings" pitchFamily="2" charset="2"/>
              </a:rPr>
              <a:t> </a:t>
            </a:r>
            <a:r>
              <a:rPr lang="ru-RU" sz="1400" smtClean="0">
                <a:sym typeface="Wingdings" pitchFamily="2" charset="2"/>
              </a:rPr>
              <a:t>ПМСП</a:t>
            </a:r>
            <a:r>
              <a:rPr lang="en-US" sz="1400" smtClean="0">
                <a:latin typeface="Calibri" pitchFamily="34" charset="0"/>
                <a:sym typeface="Wingdings" pitchFamily="2" charset="2"/>
              </a:rPr>
              <a:t>). </a:t>
            </a:r>
            <a:r>
              <a:rPr lang="ru-RU" sz="1400" smtClean="0">
                <a:sym typeface="Wingdings" pitchFamily="2" charset="2"/>
              </a:rPr>
              <a:t>Прибыль следует оставлять в их распоряжении для дальнейшей интеграции</a:t>
            </a:r>
            <a:r>
              <a:rPr lang="en-US" sz="1400" smtClean="0">
                <a:latin typeface="Calibri" pitchFamily="34" charset="0"/>
                <a:sym typeface="Wingdings" pitchFamily="2" charset="2"/>
              </a:rPr>
              <a:t>.</a:t>
            </a:r>
          </a:p>
          <a:p>
            <a:pPr marL="0" indent="0">
              <a:spcBef>
                <a:spcPts val="1013"/>
              </a:spcBef>
              <a:buClr>
                <a:srgbClr val="9C9CDF"/>
              </a:buClr>
              <a:buFontTx/>
              <a:buAutoNum type="circleNumDbPlain"/>
            </a:pPr>
            <a:r>
              <a:rPr lang="ru-RU" sz="1400" smtClean="0">
                <a:sym typeface="Wingdings" pitchFamily="2" charset="2"/>
              </a:rPr>
              <a:t>Инициирование программ «просвещения» населения по вопросам медицинского «самообслуживания» и разработка материалов для пациентов с хроническими заболеваниями в целях повышения уровня соблюдения врачебных назначений</a:t>
            </a:r>
            <a:r>
              <a:rPr lang="en-US" sz="1400" smtClean="0">
                <a:latin typeface="Calibri" pitchFamily="34" charset="0"/>
                <a:sym typeface="Wingdings" pitchFamily="2" charset="2"/>
              </a:rPr>
              <a:t>.</a:t>
            </a:r>
            <a:endParaRPr lang="en-US" sz="1400" smtClean="0">
              <a:latin typeface="Calibri" pitchFamily="34" charset="0"/>
            </a:endParaRPr>
          </a:p>
          <a:p>
            <a:pPr marL="0" indent="0">
              <a:spcBef>
                <a:spcPts val="1013"/>
              </a:spcBef>
              <a:buClr>
                <a:srgbClr val="9C9CDF"/>
              </a:buClr>
              <a:buFontTx/>
              <a:buAutoNum type="circleNumDbPlain"/>
            </a:pPr>
            <a:r>
              <a:rPr lang="ru-RU" sz="1400" smtClean="0"/>
              <a:t>Разработка программ ведения</a:t>
            </a:r>
            <a:r>
              <a:rPr lang="en-US" sz="1400" smtClean="0">
                <a:latin typeface="Calibri" pitchFamily="34" charset="0"/>
              </a:rPr>
              <a:t> </a:t>
            </a:r>
            <a:r>
              <a:rPr lang="ru-RU" sz="1400" smtClean="0"/>
              <a:t>заболеваний</a:t>
            </a:r>
            <a:r>
              <a:rPr lang="en-US" sz="1400" smtClean="0">
                <a:latin typeface="Calibri" pitchFamily="34" charset="0"/>
              </a:rPr>
              <a:t> </a:t>
            </a:r>
            <a:r>
              <a:rPr lang="ru-RU" sz="1400" smtClean="0"/>
              <a:t>с фокусировкой на наиболее приоритетных хронических заболеваниях (например, диабете, гипертонии, астме, ВИЧ</a:t>
            </a:r>
            <a:r>
              <a:rPr lang="en-US" sz="1400" smtClean="0">
                <a:latin typeface="Calibri" pitchFamily="34" charset="0"/>
              </a:rPr>
              <a:t>).</a:t>
            </a:r>
          </a:p>
          <a:p>
            <a:pPr marL="0" indent="0">
              <a:spcBef>
                <a:spcPts val="1013"/>
              </a:spcBef>
              <a:buClr>
                <a:srgbClr val="9C9CDF"/>
              </a:buClr>
              <a:buFontTx/>
              <a:buAutoNum type="circleNumDbPlain"/>
            </a:pPr>
            <a:r>
              <a:rPr lang="ru-RU" sz="1400" smtClean="0"/>
              <a:t>Продвижение </a:t>
            </a:r>
            <a:r>
              <a:rPr lang="en-US" sz="1400" smtClean="0">
                <a:latin typeface="Calibri" pitchFamily="34" charset="0"/>
              </a:rPr>
              <a:t> </a:t>
            </a:r>
            <a:r>
              <a:rPr lang="ru-RU" sz="1400" smtClean="0"/>
              <a:t>программ организации  медпомощи с фокусировкой на профилактике и их пропаганда среди крупных работодателей, включая стимулы для приглашения в штат медсестер, отвечающих за организацию медпомощи</a:t>
            </a:r>
            <a:r>
              <a:rPr lang="en-US" sz="1400" smtClean="0">
                <a:latin typeface="Calibri" pitchFamily="34" charset="0"/>
              </a:rPr>
              <a:t>.</a:t>
            </a:r>
          </a:p>
          <a:p>
            <a:pPr marL="0" indent="0">
              <a:spcBef>
                <a:spcPts val="1013"/>
              </a:spcBef>
              <a:buClr>
                <a:srgbClr val="9C9CDF"/>
              </a:buClr>
              <a:buFontTx/>
              <a:buAutoNum type="circleNumDbPlain"/>
            </a:pPr>
            <a:r>
              <a:rPr lang="ru-RU" sz="1400" smtClean="0"/>
              <a:t>Внедрение механизмов оплаты по результатам</a:t>
            </a:r>
            <a:r>
              <a:rPr lang="en-US" sz="1400" smtClean="0">
                <a:latin typeface="Calibri" pitchFamily="34" charset="0"/>
              </a:rPr>
              <a:t> </a:t>
            </a:r>
            <a:r>
              <a:rPr lang="ru-RU" sz="1400" smtClean="0"/>
              <a:t>для установления связи </a:t>
            </a:r>
            <a:r>
              <a:rPr lang="en-US" sz="1400" smtClean="0">
                <a:latin typeface="Calibri" pitchFamily="34" charset="0"/>
              </a:rPr>
              <a:t> </a:t>
            </a:r>
            <a:r>
              <a:rPr lang="ru-RU" sz="1400" smtClean="0"/>
              <a:t>переменных платежей ВОП</a:t>
            </a:r>
            <a:r>
              <a:rPr lang="en-US" sz="1400" smtClean="0">
                <a:latin typeface="Calibri" pitchFamily="34" charset="0"/>
              </a:rPr>
              <a:t> </a:t>
            </a:r>
            <a:r>
              <a:rPr lang="ru-RU" sz="1400" smtClean="0"/>
              <a:t>с показателями их деятельности</a:t>
            </a:r>
            <a:r>
              <a:rPr lang="en-US" sz="1400" smtClean="0">
                <a:latin typeface="Calibri" pitchFamily="34"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758825"/>
            <a:ext cx="9144000" cy="550863"/>
          </a:xfrm>
        </p:spPr>
        <p:txBody>
          <a:bodyPr/>
          <a:lstStyle/>
          <a:p>
            <a:r>
              <a:rPr lang="ru-RU" sz="2800" smtClean="0"/>
              <a:t>Ключевые проблемы внедрения системы координируемой медпомощи</a:t>
            </a:r>
            <a:endParaRPr lang="en-US" sz="2800" smtClean="0"/>
          </a:p>
        </p:txBody>
      </p:sp>
      <p:sp>
        <p:nvSpPr>
          <p:cNvPr id="43011" name="Content Placeholder 2"/>
          <p:cNvSpPr>
            <a:spLocks noGrp="1"/>
          </p:cNvSpPr>
          <p:nvPr>
            <p:ph idx="1"/>
          </p:nvPr>
        </p:nvSpPr>
        <p:spPr>
          <a:xfrm>
            <a:off x="457200" y="1373188"/>
            <a:ext cx="8229600" cy="4054475"/>
          </a:xfrm>
        </p:spPr>
        <p:txBody>
          <a:bodyPr/>
          <a:lstStyle/>
          <a:p>
            <a:pPr marL="0" indent="0"/>
            <a:r>
              <a:rPr lang="ru-RU" dirty="0" smtClean="0">
                <a:solidFill>
                  <a:srgbClr val="3366FF"/>
                </a:solidFill>
              </a:rPr>
              <a:t> Создание моделей координируемой медпомощи будет длительным процессом</a:t>
            </a:r>
            <a:r>
              <a:rPr lang="en-US" dirty="0" smtClean="0">
                <a:solidFill>
                  <a:srgbClr val="3366FF"/>
                </a:solidFill>
              </a:rPr>
              <a:t>. </a:t>
            </a:r>
            <a:r>
              <a:rPr lang="ru-RU" dirty="0" smtClean="0">
                <a:solidFill>
                  <a:srgbClr val="3366FF"/>
                </a:solidFill>
              </a:rPr>
              <a:t>Есть ряд конкретных подходов, которые следует использовать в рамках осуществления комплексной стратегии координируемой медпомощи</a:t>
            </a:r>
            <a:r>
              <a:rPr lang="en-US" dirty="0" smtClean="0">
                <a:solidFill>
                  <a:srgbClr val="3366FF"/>
                </a:solidFill>
              </a:rPr>
              <a:t>.</a:t>
            </a:r>
          </a:p>
        </p:txBody>
      </p:sp>
      <p:graphicFrame>
        <p:nvGraphicFramePr>
          <p:cNvPr id="4" name="Diagram 3"/>
          <p:cNvGraphicFramePr/>
          <p:nvPr/>
        </p:nvGraphicFramePr>
        <p:xfrm>
          <a:off x="639762" y="2460625"/>
          <a:ext cx="7772401"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ru-RU" sz="3000" smtClean="0"/>
              <a:t>Может потребоваться реструктуризация стационарного звена </a:t>
            </a:r>
            <a:endParaRPr lang="en-US" sz="3000" smtClean="0"/>
          </a:p>
        </p:txBody>
      </p:sp>
      <p:sp>
        <p:nvSpPr>
          <p:cNvPr id="3" name="Content Placeholder 2"/>
          <p:cNvSpPr>
            <a:spLocks noGrp="1"/>
          </p:cNvSpPr>
          <p:nvPr>
            <p:ph idx="1"/>
          </p:nvPr>
        </p:nvSpPr>
        <p:spPr>
          <a:xfrm>
            <a:off x="381699" y="1594156"/>
            <a:ext cx="8229600" cy="3382962"/>
          </a:xfrm>
        </p:spPr>
        <p:txBody>
          <a:bodyPr/>
          <a:lstStyle/>
          <a:p>
            <a:r>
              <a:rPr lang="ru-RU" dirty="0" smtClean="0"/>
              <a:t>Разработка единой национальной методологии составления генеральных планов больничной сети</a:t>
            </a:r>
            <a:r>
              <a:rPr lang="en-US" dirty="0" smtClean="0"/>
              <a:t>?</a:t>
            </a:r>
          </a:p>
          <a:p>
            <a:pPr lvl="1"/>
            <a:r>
              <a:rPr lang="ru-RU" dirty="0" smtClean="0"/>
              <a:t>Может использоваться региональными органами власти для создания рациональной сети амбулаторных и стационарных ЛПУ в регионах</a:t>
            </a:r>
            <a:endParaRPr lang="en-US" dirty="0" smtClean="0"/>
          </a:p>
          <a:p>
            <a:pPr lvl="1"/>
            <a:r>
              <a:rPr lang="ru-RU" dirty="0" smtClean="0"/>
              <a:t>Соответствует </a:t>
            </a:r>
            <a:r>
              <a:rPr lang="en-US" dirty="0" smtClean="0"/>
              <a:t> </a:t>
            </a:r>
            <a:r>
              <a:rPr lang="ru-RU" dirty="0" smtClean="0"/>
              <a:t>общей стратегии развития системы координируемой помощи</a:t>
            </a:r>
            <a:endParaRPr lang="en-US" dirty="0" smtClean="0"/>
          </a:p>
          <a:p>
            <a:pPr lvl="1"/>
            <a:endParaRPr lang="en-US" dirty="0" smtClean="0"/>
          </a:p>
          <a:p>
            <a:r>
              <a:rPr lang="ru-RU" dirty="0" smtClean="0"/>
              <a:t>Оптимальный генеральный план включает</a:t>
            </a:r>
            <a:endParaRPr lang="en-US" dirty="0" smtClean="0"/>
          </a:p>
          <a:p>
            <a:pPr lvl="1"/>
            <a:r>
              <a:rPr lang="ru-RU" dirty="0" smtClean="0"/>
              <a:t>Картирование в среде ГИС</a:t>
            </a:r>
            <a:r>
              <a:rPr lang="en-US" dirty="0" smtClean="0"/>
              <a:t>, </a:t>
            </a:r>
            <a:r>
              <a:rPr lang="ru-RU" dirty="0" smtClean="0"/>
              <a:t>оценку населения на данный момент, транспортную сеть</a:t>
            </a:r>
            <a:r>
              <a:rPr lang="en-US" dirty="0" smtClean="0"/>
              <a:t>,</a:t>
            </a:r>
            <a:r>
              <a:rPr lang="ru-RU" dirty="0" smtClean="0"/>
              <a:t> ЛПУ, медицинские технологии и т.д. и предложения по картированию новых ЛПУ, реструктуризации, инвестициям и т.д.</a:t>
            </a:r>
            <a:endParaRPr lang="en-US" dirty="0" smtClean="0"/>
          </a:p>
          <a:p>
            <a:endParaRPr lang="en-US" dirty="0" smtClean="0"/>
          </a:p>
          <a:p>
            <a:r>
              <a:rPr lang="ru-RU" dirty="0" smtClean="0"/>
              <a:t>Перспективное видение с целевыми значениями показателей эффективной (рациональной), устойчивой и равнодоступной сети ЛПУ</a:t>
            </a:r>
            <a:endParaRPr lang="en-US" dirty="0" smtClean="0"/>
          </a:p>
          <a:p>
            <a:pPr lvl="1"/>
            <a:r>
              <a:rPr lang="ru-RU" dirty="0" smtClean="0"/>
              <a:t>Охватывает планы развития с их последующим использованием в качестве ориентиров для инвестиционной деятельности и реструктуризации  системы здравоохранения в соответствии с общими целями политики здравоохранения</a:t>
            </a:r>
            <a:endParaRPr lang="en-US" dirty="0" smtClean="0"/>
          </a:p>
          <a:p>
            <a:pPr lvl="1"/>
            <a:r>
              <a:rPr lang="ru-RU" dirty="0" smtClean="0"/>
              <a:t>Существующая и новая сеть </a:t>
            </a:r>
            <a:r>
              <a:rPr lang="en-US" dirty="0" smtClean="0"/>
              <a:t> </a:t>
            </a:r>
            <a:r>
              <a:rPr lang="ru-RU" dirty="0" smtClean="0"/>
              <a:t>должны быть визуализированы в ГИС</a:t>
            </a:r>
            <a:endParaRPr lang="en-US" dirty="0" smtClean="0"/>
          </a:p>
        </p:txBody>
      </p:sp>
      <p:sp>
        <p:nvSpPr>
          <p:cNvPr id="44036" name="Slide Number Placeholder 3"/>
          <p:cNvSpPr>
            <a:spLocks noGrp="1"/>
          </p:cNvSpPr>
          <p:nvPr>
            <p:ph type="sldNum" sz="quarter" idx="12"/>
          </p:nvPr>
        </p:nvSpPr>
        <p:spPr>
          <a:noFill/>
        </p:spPr>
        <p:txBody>
          <a:bodyPr/>
          <a:lstStyle/>
          <a:p>
            <a:fld id="{E29BF6CA-D46B-457B-B2B7-5B9E2232BC5F}" type="slidenum">
              <a:rPr lang="en-US" smtClean="0"/>
              <a:pPr/>
              <a:t>58</a:t>
            </a:fld>
            <a:endParaRPr lang="en-US" smtClean="0"/>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p:txBody>
          <a:bodyPr/>
          <a:lstStyle/>
          <a:p>
            <a:r>
              <a:rPr lang="ru-RU" sz="3000" smtClean="0"/>
              <a:t>Роль частных поставщиков медицинских услуг</a:t>
            </a:r>
            <a:endParaRPr lang="en-US" sz="3000" smtClean="0"/>
          </a:p>
        </p:txBody>
      </p:sp>
      <p:sp>
        <p:nvSpPr>
          <p:cNvPr id="45059" name="Content Placeholder 5"/>
          <p:cNvSpPr>
            <a:spLocks noGrp="1"/>
          </p:cNvSpPr>
          <p:nvPr>
            <p:ph idx="1"/>
          </p:nvPr>
        </p:nvSpPr>
        <p:spPr>
          <a:xfrm>
            <a:off x="457200" y="1912938"/>
            <a:ext cx="8229600" cy="4214812"/>
          </a:xfrm>
        </p:spPr>
        <p:txBody>
          <a:bodyPr/>
          <a:lstStyle/>
          <a:p>
            <a:r>
              <a:rPr lang="ru-RU" sz="2000" smtClean="0"/>
              <a:t>Обеспечат приток капитала на рынок</a:t>
            </a:r>
            <a:endParaRPr lang="en-US" sz="2000" smtClean="0"/>
          </a:p>
          <a:p>
            <a:endParaRPr lang="en-US" sz="2000" smtClean="0"/>
          </a:p>
          <a:p>
            <a:r>
              <a:rPr lang="ru-RU" sz="2000" smtClean="0"/>
              <a:t>Но</a:t>
            </a:r>
            <a:r>
              <a:rPr lang="en-US" sz="2000" smtClean="0"/>
              <a:t> </a:t>
            </a:r>
            <a:r>
              <a:rPr lang="ru-RU" sz="2000" smtClean="0"/>
              <a:t>могут </a:t>
            </a:r>
            <a:endParaRPr lang="en-US" sz="2000" smtClean="0"/>
          </a:p>
          <a:p>
            <a:pPr lvl="1"/>
            <a:r>
              <a:rPr lang="ru-RU" sz="2000" smtClean="0"/>
              <a:t>Создать двухъярусную систему</a:t>
            </a:r>
            <a:r>
              <a:rPr lang="en-US" sz="2000" smtClean="0"/>
              <a:t> </a:t>
            </a:r>
          </a:p>
          <a:p>
            <a:pPr lvl="1"/>
            <a:r>
              <a:rPr lang="ru-RU" sz="2000" smtClean="0"/>
              <a:t>«Забрать себе»</a:t>
            </a:r>
            <a:r>
              <a:rPr lang="en-US" sz="2000" smtClean="0"/>
              <a:t> </a:t>
            </a:r>
            <a:r>
              <a:rPr lang="ru-RU" sz="2000" smtClean="0"/>
              <a:t>лучших врачей</a:t>
            </a:r>
            <a:endParaRPr lang="en-US" sz="2000" smtClean="0"/>
          </a:p>
          <a:p>
            <a:pPr lvl="1"/>
            <a:r>
              <a:rPr lang="ru-RU" sz="2000" smtClean="0"/>
              <a:t>Блокировать доступ для малоимущих</a:t>
            </a:r>
            <a:endParaRPr lang="en-US" sz="2000" smtClean="0"/>
          </a:p>
          <a:p>
            <a:endParaRPr lang="en-US" sz="2000" smtClean="0"/>
          </a:p>
          <a:p>
            <a:endParaRPr lang="en-US" sz="2000" smtClean="0"/>
          </a:p>
          <a:p>
            <a:r>
              <a:rPr lang="ru-RU" sz="2000" smtClean="0"/>
              <a:t>Необходимость регулирования частного сектора</a:t>
            </a:r>
            <a:endParaRPr lang="en-US" sz="2000" smtClean="0"/>
          </a:p>
        </p:txBody>
      </p:sp>
      <p:sp>
        <p:nvSpPr>
          <p:cNvPr id="45060" name="Slide Number Placeholder 3"/>
          <p:cNvSpPr>
            <a:spLocks noGrp="1"/>
          </p:cNvSpPr>
          <p:nvPr>
            <p:ph type="sldNum" sz="quarter" idx="12"/>
          </p:nvPr>
        </p:nvSpPr>
        <p:spPr>
          <a:noFill/>
        </p:spPr>
        <p:txBody>
          <a:bodyPr/>
          <a:lstStyle/>
          <a:p>
            <a:fld id="{53ADD0C3-098C-4A0A-84EC-101D45D11412}" type="slidenum">
              <a:rPr lang="en-US" smtClean="0"/>
              <a:pPr/>
              <a:t>59</a:t>
            </a:fld>
            <a:endParaRPr lang="en-US" smtClean="0"/>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8" name="Rectangle 1034"/>
          <p:cNvSpPr>
            <a:spLocks noGrp="1" noChangeArrowheads="1"/>
          </p:cNvSpPr>
          <p:nvPr>
            <p:ph type="body" idx="1"/>
          </p:nvPr>
        </p:nvSpPr>
        <p:spPr>
          <a:xfrm>
            <a:off x="520700" y="1392238"/>
            <a:ext cx="8166100" cy="1427162"/>
          </a:xfrm>
        </p:spPr>
        <p:txBody>
          <a:bodyPr/>
          <a:lstStyle/>
          <a:p>
            <a:pPr marL="533400" indent="-533400" eaLnBrk="1" hangingPunct="1">
              <a:lnSpc>
                <a:spcPct val="80000"/>
              </a:lnSpc>
              <a:buClr>
                <a:schemeClr val="tx1"/>
              </a:buClr>
              <a:buSzPct val="60000"/>
              <a:defRPr/>
            </a:pPr>
            <a:endParaRPr lang="en-US" sz="1600" b="1" dirty="0" smtClean="0">
              <a:effectLst>
                <a:outerShdw blurRad="38100" dist="38100" dir="2700000" algn="tl">
                  <a:srgbClr val="000000"/>
                </a:outerShdw>
              </a:effectLst>
              <a:latin typeface="Georgia" pitchFamily="18" charset="0"/>
            </a:endParaRPr>
          </a:p>
          <a:p>
            <a:pPr eaLnBrk="1" hangingPunct="1">
              <a:defRPr/>
            </a:pPr>
            <a:endParaRPr lang="en-US" dirty="0" smtClean="0"/>
          </a:p>
        </p:txBody>
      </p:sp>
      <p:sp>
        <p:nvSpPr>
          <p:cNvPr id="13315" name="Rectangle 1035"/>
          <p:cNvSpPr>
            <a:spLocks noGrp="1" noChangeArrowheads="1"/>
          </p:cNvSpPr>
          <p:nvPr>
            <p:ph type="title"/>
          </p:nvPr>
        </p:nvSpPr>
        <p:spPr>
          <a:xfrm>
            <a:off x="0" y="619125"/>
            <a:ext cx="9144000" cy="855663"/>
          </a:xfrm>
        </p:spPr>
        <p:txBody>
          <a:bodyPr/>
          <a:lstStyle/>
          <a:p>
            <a:pPr eaLnBrk="1" hangingPunct="1"/>
            <a:r>
              <a:rPr lang="ru-RU" sz="2800" dirty="0" smtClean="0">
                <a:latin typeface="Book Antiqua" pitchFamily="18" charset="0"/>
              </a:rPr>
              <a:t>Фискальное пространство для здравоохранения</a:t>
            </a:r>
            <a:endParaRPr lang="en-US" sz="2800" dirty="0" smtClean="0">
              <a:latin typeface="Book Antiqua" pitchFamily="18" charset="0"/>
            </a:endParaRPr>
          </a:p>
        </p:txBody>
      </p:sp>
      <p:sp>
        <p:nvSpPr>
          <p:cNvPr id="13316" name="Text Box 5"/>
          <p:cNvSpPr txBox="1">
            <a:spLocks noChangeArrowheads="1"/>
          </p:cNvSpPr>
          <p:nvPr/>
        </p:nvSpPr>
        <p:spPr bwMode="auto">
          <a:xfrm>
            <a:off x="704088" y="5688013"/>
            <a:ext cx="7481062" cy="707886"/>
          </a:xfrm>
          <a:prstGeom prst="rect">
            <a:avLst/>
          </a:prstGeom>
          <a:noFill/>
          <a:ln w="9525">
            <a:noFill/>
            <a:miter lim="800000"/>
            <a:headEnd/>
            <a:tailEnd/>
          </a:ln>
        </p:spPr>
        <p:txBody>
          <a:bodyPr wrap="square">
            <a:spAutoFit/>
          </a:bodyPr>
          <a:lstStyle/>
          <a:p>
            <a:r>
              <a:rPr lang="ru-RU" sz="2000" dirty="0" smtClean="0">
                <a:latin typeface="Georgia" pitchFamily="18" charset="0"/>
                <a:cs typeface="Times New Roman" pitchFamily="18" charset="0"/>
              </a:rPr>
              <a:t>Оценки фискального пространства для здравоохранения можно представить в виде </a:t>
            </a:r>
            <a:r>
              <a:rPr lang="ru-RU" sz="2000" b="1" i="1" dirty="0" smtClean="0">
                <a:latin typeface="Georgia" pitchFamily="18" charset="0"/>
                <a:cs typeface="Times New Roman" pitchFamily="18" charset="0"/>
              </a:rPr>
              <a:t>лепестковой диаграммы</a:t>
            </a:r>
            <a:r>
              <a:rPr lang="en-US" sz="2000" dirty="0" smtClean="0">
                <a:latin typeface="Georgia" pitchFamily="18" charset="0"/>
                <a:cs typeface="Times New Roman" pitchFamily="18" charset="0"/>
              </a:rPr>
              <a:t>.</a:t>
            </a:r>
            <a:endParaRPr lang="en-US" sz="2000" dirty="0">
              <a:latin typeface="Book Antiqua" pitchFamily="18" charset="0"/>
              <a:cs typeface="Times New Roman" pitchFamily="18" charset="0"/>
            </a:endParaRPr>
          </a:p>
        </p:txBody>
      </p:sp>
      <p:sp>
        <p:nvSpPr>
          <p:cNvPr id="13318" name="Slide Number Placeholder 5"/>
          <p:cNvSpPr>
            <a:spLocks noGrp="1"/>
          </p:cNvSpPr>
          <p:nvPr>
            <p:ph type="sldNum" sz="quarter" idx="12"/>
          </p:nvPr>
        </p:nvSpPr>
        <p:spPr>
          <a:noFill/>
        </p:spPr>
        <p:txBody>
          <a:bodyPr/>
          <a:lstStyle/>
          <a:p>
            <a:fld id="{D08D9B25-A3F9-4D46-8AD9-640A18E6009C}" type="slidenum">
              <a:rPr lang="en-US" smtClean="0"/>
              <a:pPr/>
              <a:t>6</a:t>
            </a:fld>
            <a:endParaRPr lang="en-US" smtClean="0"/>
          </a:p>
        </p:txBody>
      </p:sp>
      <p:grpSp>
        <p:nvGrpSpPr>
          <p:cNvPr id="2" name="Group 3"/>
          <p:cNvGrpSpPr>
            <a:grpSpLocks noChangeAspect="1"/>
          </p:cNvGrpSpPr>
          <p:nvPr/>
        </p:nvGrpSpPr>
        <p:grpSpPr bwMode="auto">
          <a:xfrm>
            <a:off x="1544638" y="1397000"/>
            <a:ext cx="6513529" cy="4279900"/>
            <a:chOff x="973" y="880"/>
            <a:chExt cx="4103" cy="2696"/>
          </a:xfrm>
        </p:grpSpPr>
        <p:sp>
          <p:nvSpPr>
            <p:cNvPr id="78850" name="AutoShape 2"/>
            <p:cNvSpPr>
              <a:spLocks noChangeAspect="1" noChangeArrowheads="1" noTextEdit="1"/>
            </p:cNvSpPr>
            <p:nvPr/>
          </p:nvSpPr>
          <p:spPr bwMode="auto">
            <a:xfrm>
              <a:off x="996" y="880"/>
              <a:ext cx="3684" cy="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8852" name="Rectangle 4"/>
            <p:cNvSpPr>
              <a:spLocks noChangeArrowheads="1"/>
            </p:cNvSpPr>
            <p:nvPr/>
          </p:nvSpPr>
          <p:spPr bwMode="auto">
            <a:xfrm>
              <a:off x="1027" y="909"/>
              <a:ext cx="3623" cy="263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8853" name="Rectangle 5"/>
            <p:cNvSpPr>
              <a:spLocks noChangeArrowheads="1"/>
            </p:cNvSpPr>
            <p:nvPr/>
          </p:nvSpPr>
          <p:spPr bwMode="auto">
            <a:xfrm>
              <a:off x="1029" y="913"/>
              <a:ext cx="3619" cy="2629"/>
            </a:xfrm>
            <a:prstGeom prst="rect">
              <a:avLst/>
            </a:prstGeom>
            <a:solidFill>
              <a:srgbClr val="FFFFFF"/>
            </a:solidFill>
            <a:ln w="4">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8854" name="Rectangle 6"/>
            <p:cNvSpPr>
              <a:spLocks noChangeArrowheads="1"/>
            </p:cNvSpPr>
            <p:nvPr/>
          </p:nvSpPr>
          <p:spPr bwMode="auto">
            <a:xfrm>
              <a:off x="1731" y="1238"/>
              <a:ext cx="2215" cy="2214"/>
            </a:xfrm>
            <a:prstGeom prst="rect">
              <a:avLst/>
            </a:prstGeom>
            <a:noFill/>
            <a:ln w="4">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8855" name="Freeform 7"/>
            <p:cNvSpPr>
              <a:spLocks/>
            </p:cNvSpPr>
            <p:nvPr/>
          </p:nvSpPr>
          <p:spPr bwMode="auto">
            <a:xfrm>
              <a:off x="2837" y="2346"/>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56" name="Freeform 8"/>
            <p:cNvSpPr>
              <a:spLocks/>
            </p:cNvSpPr>
            <p:nvPr/>
          </p:nvSpPr>
          <p:spPr bwMode="auto">
            <a:xfrm>
              <a:off x="2739" y="2241"/>
              <a:ext cx="199" cy="188"/>
            </a:xfrm>
            <a:custGeom>
              <a:avLst/>
              <a:gdLst/>
              <a:ahLst/>
              <a:cxnLst>
                <a:cxn ang="0">
                  <a:pos x="45" y="0"/>
                </a:cxn>
                <a:cxn ang="0">
                  <a:pos x="91" y="33"/>
                </a:cxn>
                <a:cxn ang="0">
                  <a:pos x="74" y="86"/>
                </a:cxn>
                <a:cxn ang="0">
                  <a:pos x="17" y="86"/>
                </a:cxn>
                <a:cxn ang="0">
                  <a:pos x="0" y="33"/>
                </a:cxn>
                <a:cxn ang="0">
                  <a:pos x="45" y="0"/>
                </a:cxn>
              </a:cxnLst>
              <a:rect l="0" t="0" r="r" b="b"/>
              <a:pathLst>
                <a:path w="91" h="86">
                  <a:moveTo>
                    <a:pt x="45" y="0"/>
                  </a:moveTo>
                  <a:lnTo>
                    <a:pt x="91" y="33"/>
                  </a:lnTo>
                  <a:lnTo>
                    <a:pt x="74" y="86"/>
                  </a:lnTo>
                  <a:lnTo>
                    <a:pt x="17" y="86"/>
                  </a:lnTo>
                  <a:lnTo>
                    <a:pt x="0" y="33"/>
                  </a:lnTo>
                  <a:lnTo>
                    <a:pt x="45"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57" name="Freeform 9"/>
            <p:cNvSpPr>
              <a:spLocks/>
            </p:cNvSpPr>
            <p:nvPr/>
          </p:nvSpPr>
          <p:spPr bwMode="auto">
            <a:xfrm>
              <a:off x="2638" y="2135"/>
              <a:ext cx="399" cy="380"/>
            </a:xfrm>
            <a:custGeom>
              <a:avLst/>
              <a:gdLst/>
              <a:ahLst/>
              <a:cxnLst>
                <a:cxn ang="0">
                  <a:pos x="91" y="0"/>
                </a:cxn>
                <a:cxn ang="0">
                  <a:pos x="182" y="66"/>
                </a:cxn>
                <a:cxn ang="0">
                  <a:pos x="148" y="173"/>
                </a:cxn>
                <a:cxn ang="0">
                  <a:pos x="35" y="173"/>
                </a:cxn>
                <a:cxn ang="0">
                  <a:pos x="0" y="66"/>
                </a:cxn>
                <a:cxn ang="0">
                  <a:pos x="91" y="0"/>
                </a:cxn>
              </a:cxnLst>
              <a:rect l="0" t="0" r="r" b="b"/>
              <a:pathLst>
                <a:path w="182" h="173">
                  <a:moveTo>
                    <a:pt x="91" y="0"/>
                  </a:moveTo>
                  <a:lnTo>
                    <a:pt x="182" y="66"/>
                  </a:lnTo>
                  <a:lnTo>
                    <a:pt x="148" y="173"/>
                  </a:lnTo>
                  <a:lnTo>
                    <a:pt x="35" y="173"/>
                  </a:lnTo>
                  <a:lnTo>
                    <a:pt x="0" y="66"/>
                  </a:lnTo>
                  <a:lnTo>
                    <a:pt x="91"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58" name="Freeform 10"/>
            <p:cNvSpPr>
              <a:spLocks/>
            </p:cNvSpPr>
            <p:nvPr/>
          </p:nvSpPr>
          <p:spPr bwMode="auto">
            <a:xfrm>
              <a:off x="2539" y="2030"/>
              <a:ext cx="599" cy="571"/>
            </a:xfrm>
            <a:custGeom>
              <a:avLst/>
              <a:gdLst/>
              <a:ahLst/>
              <a:cxnLst>
                <a:cxn ang="0">
                  <a:pos x="136" y="0"/>
                </a:cxn>
                <a:cxn ang="0">
                  <a:pos x="273" y="99"/>
                </a:cxn>
                <a:cxn ang="0">
                  <a:pos x="221" y="260"/>
                </a:cxn>
                <a:cxn ang="0">
                  <a:pos x="52" y="260"/>
                </a:cxn>
                <a:cxn ang="0">
                  <a:pos x="0" y="99"/>
                </a:cxn>
                <a:cxn ang="0">
                  <a:pos x="136" y="0"/>
                </a:cxn>
              </a:cxnLst>
              <a:rect l="0" t="0" r="r" b="b"/>
              <a:pathLst>
                <a:path w="273" h="260">
                  <a:moveTo>
                    <a:pt x="136" y="0"/>
                  </a:moveTo>
                  <a:lnTo>
                    <a:pt x="273" y="99"/>
                  </a:lnTo>
                  <a:lnTo>
                    <a:pt x="221" y="260"/>
                  </a:lnTo>
                  <a:lnTo>
                    <a:pt x="52" y="260"/>
                  </a:lnTo>
                  <a:lnTo>
                    <a:pt x="0" y="99"/>
                  </a:lnTo>
                  <a:lnTo>
                    <a:pt x="136"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59" name="Freeform 11"/>
            <p:cNvSpPr>
              <a:spLocks/>
            </p:cNvSpPr>
            <p:nvPr/>
          </p:nvSpPr>
          <p:spPr bwMode="auto">
            <a:xfrm>
              <a:off x="2438" y="1925"/>
              <a:ext cx="799" cy="759"/>
            </a:xfrm>
            <a:custGeom>
              <a:avLst/>
              <a:gdLst/>
              <a:ahLst/>
              <a:cxnLst>
                <a:cxn ang="0">
                  <a:pos x="182" y="0"/>
                </a:cxn>
                <a:cxn ang="0">
                  <a:pos x="364" y="132"/>
                </a:cxn>
                <a:cxn ang="0">
                  <a:pos x="295" y="346"/>
                </a:cxn>
                <a:cxn ang="0">
                  <a:pos x="70" y="346"/>
                </a:cxn>
                <a:cxn ang="0">
                  <a:pos x="0" y="132"/>
                </a:cxn>
                <a:cxn ang="0">
                  <a:pos x="182" y="0"/>
                </a:cxn>
              </a:cxnLst>
              <a:rect l="0" t="0" r="r" b="b"/>
              <a:pathLst>
                <a:path w="364" h="346">
                  <a:moveTo>
                    <a:pt x="182" y="0"/>
                  </a:moveTo>
                  <a:lnTo>
                    <a:pt x="364" y="132"/>
                  </a:lnTo>
                  <a:lnTo>
                    <a:pt x="295" y="346"/>
                  </a:lnTo>
                  <a:lnTo>
                    <a:pt x="70" y="346"/>
                  </a:lnTo>
                  <a:lnTo>
                    <a:pt x="0" y="132"/>
                  </a:lnTo>
                  <a:lnTo>
                    <a:pt x="18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0" name="Freeform 12"/>
            <p:cNvSpPr>
              <a:spLocks/>
            </p:cNvSpPr>
            <p:nvPr/>
          </p:nvSpPr>
          <p:spPr bwMode="auto">
            <a:xfrm>
              <a:off x="2339" y="1819"/>
              <a:ext cx="999" cy="951"/>
            </a:xfrm>
            <a:custGeom>
              <a:avLst/>
              <a:gdLst/>
              <a:ahLst/>
              <a:cxnLst>
                <a:cxn ang="0">
                  <a:pos x="227" y="0"/>
                </a:cxn>
                <a:cxn ang="0">
                  <a:pos x="455" y="166"/>
                </a:cxn>
                <a:cxn ang="0">
                  <a:pos x="368" y="433"/>
                </a:cxn>
                <a:cxn ang="0">
                  <a:pos x="87" y="433"/>
                </a:cxn>
                <a:cxn ang="0">
                  <a:pos x="0" y="166"/>
                </a:cxn>
                <a:cxn ang="0">
                  <a:pos x="227" y="0"/>
                </a:cxn>
              </a:cxnLst>
              <a:rect l="0" t="0" r="r" b="b"/>
              <a:pathLst>
                <a:path w="455" h="433">
                  <a:moveTo>
                    <a:pt x="227" y="0"/>
                  </a:moveTo>
                  <a:lnTo>
                    <a:pt x="455" y="166"/>
                  </a:lnTo>
                  <a:lnTo>
                    <a:pt x="368" y="433"/>
                  </a:lnTo>
                  <a:lnTo>
                    <a:pt x="87" y="433"/>
                  </a:lnTo>
                  <a:lnTo>
                    <a:pt x="0" y="166"/>
                  </a:lnTo>
                  <a:lnTo>
                    <a:pt x="227"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1" name="Freeform 13"/>
            <p:cNvSpPr>
              <a:spLocks/>
            </p:cNvSpPr>
            <p:nvPr/>
          </p:nvSpPr>
          <p:spPr bwMode="auto">
            <a:xfrm>
              <a:off x="2240" y="1716"/>
              <a:ext cx="1197" cy="1139"/>
            </a:xfrm>
            <a:custGeom>
              <a:avLst/>
              <a:gdLst/>
              <a:ahLst/>
              <a:cxnLst>
                <a:cxn ang="0">
                  <a:pos x="272" y="0"/>
                </a:cxn>
                <a:cxn ang="0">
                  <a:pos x="545" y="198"/>
                </a:cxn>
                <a:cxn ang="0">
                  <a:pos x="441" y="519"/>
                </a:cxn>
                <a:cxn ang="0">
                  <a:pos x="104" y="519"/>
                </a:cxn>
                <a:cxn ang="0">
                  <a:pos x="0" y="198"/>
                </a:cxn>
                <a:cxn ang="0">
                  <a:pos x="272" y="0"/>
                </a:cxn>
              </a:cxnLst>
              <a:rect l="0" t="0" r="r" b="b"/>
              <a:pathLst>
                <a:path w="545" h="519">
                  <a:moveTo>
                    <a:pt x="272" y="0"/>
                  </a:moveTo>
                  <a:lnTo>
                    <a:pt x="545" y="198"/>
                  </a:lnTo>
                  <a:lnTo>
                    <a:pt x="441" y="519"/>
                  </a:lnTo>
                  <a:lnTo>
                    <a:pt x="104" y="519"/>
                  </a:lnTo>
                  <a:lnTo>
                    <a:pt x="0" y="198"/>
                  </a:lnTo>
                  <a:lnTo>
                    <a:pt x="272"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2" name="Freeform 14"/>
            <p:cNvSpPr>
              <a:spLocks/>
            </p:cNvSpPr>
            <p:nvPr/>
          </p:nvSpPr>
          <p:spPr bwMode="auto">
            <a:xfrm>
              <a:off x="2140" y="1611"/>
              <a:ext cx="1398" cy="1328"/>
            </a:xfrm>
            <a:custGeom>
              <a:avLst/>
              <a:gdLst/>
              <a:ahLst/>
              <a:cxnLst>
                <a:cxn ang="0">
                  <a:pos x="318" y="0"/>
                </a:cxn>
                <a:cxn ang="0">
                  <a:pos x="637" y="231"/>
                </a:cxn>
                <a:cxn ang="0">
                  <a:pos x="515" y="605"/>
                </a:cxn>
                <a:cxn ang="0">
                  <a:pos x="122" y="605"/>
                </a:cxn>
                <a:cxn ang="0">
                  <a:pos x="0" y="231"/>
                </a:cxn>
                <a:cxn ang="0">
                  <a:pos x="318" y="0"/>
                </a:cxn>
              </a:cxnLst>
              <a:rect l="0" t="0" r="r" b="b"/>
              <a:pathLst>
                <a:path w="637" h="605">
                  <a:moveTo>
                    <a:pt x="318" y="0"/>
                  </a:moveTo>
                  <a:lnTo>
                    <a:pt x="637" y="231"/>
                  </a:lnTo>
                  <a:lnTo>
                    <a:pt x="515" y="605"/>
                  </a:lnTo>
                  <a:lnTo>
                    <a:pt x="122" y="605"/>
                  </a:lnTo>
                  <a:lnTo>
                    <a:pt x="0" y="231"/>
                  </a:lnTo>
                  <a:lnTo>
                    <a:pt x="318"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3" name="Freeform 15"/>
            <p:cNvSpPr>
              <a:spLocks/>
            </p:cNvSpPr>
            <p:nvPr/>
          </p:nvSpPr>
          <p:spPr bwMode="auto">
            <a:xfrm>
              <a:off x="2041" y="1506"/>
              <a:ext cx="1595" cy="1518"/>
            </a:xfrm>
            <a:custGeom>
              <a:avLst/>
              <a:gdLst/>
              <a:ahLst/>
              <a:cxnLst>
                <a:cxn ang="0">
                  <a:pos x="363" y="0"/>
                </a:cxn>
                <a:cxn ang="0">
                  <a:pos x="727" y="264"/>
                </a:cxn>
                <a:cxn ang="0">
                  <a:pos x="588" y="692"/>
                </a:cxn>
                <a:cxn ang="0">
                  <a:pos x="139" y="692"/>
                </a:cxn>
                <a:cxn ang="0">
                  <a:pos x="0" y="264"/>
                </a:cxn>
                <a:cxn ang="0">
                  <a:pos x="363" y="0"/>
                </a:cxn>
              </a:cxnLst>
              <a:rect l="0" t="0" r="r" b="b"/>
              <a:pathLst>
                <a:path w="727" h="692">
                  <a:moveTo>
                    <a:pt x="363" y="0"/>
                  </a:moveTo>
                  <a:lnTo>
                    <a:pt x="727" y="264"/>
                  </a:lnTo>
                  <a:lnTo>
                    <a:pt x="588" y="692"/>
                  </a:lnTo>
                  <a:lnTo>
                    <a:pt x="139" y="692"/>
                  </a:lnTo>
                  <a:lnTo>
                    <a:pt x="0" y="264"/>
                  </a:lnTo>
                  <a:lnTo>
                    <a:pt x="363" y="0"/>
                  </a:lnTo>
                </a:path>
              </a:pathLst>
            </a:cu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4" name="Freeform 16"/>
            <p:cNvSpPr>
              <a:spLocks/>
            </p:cNvSpPr>
            <p:nvPr/>
          </p:nvSpPr>
          <p:spPr bwMode="auto">
            <a:xfrm>
              <a:off x="2539" y="1925"/>
              <a:ext cx="799" cy="504"/>
            </a:xfrm>
            <a:custGeom>
              <a:avLst/>
              <a:gdLst/>
              <a:ahLst/>
              <a:cxnLst>
                <a:cxn ang="0">
                  <a:pos x="136" y="0"/>
                </a:cxn>
                <a:cxn ang="0">
                  <a:pos x="364" y="118"/>
                </a:cxn>
                <a:cxn ang="0">
                  <a:pos x="136" y="192"/>
                </a:cxn>
                <a:cxn ang="0">
                  <a:pos x="108" y="230"/>
                </a:cxn>
                <a:cxn ang="0">
                  <a:pos x="0" y="147"/>
                </a:cxn>
                <a:cxn ang="0">
                  <a:pos x="136" y="0"/>
                </a:cxn>
              </a:cxnLst>
              <a:rect l="0" t="0" r="r" b="b"/>
              <a:pathLst>
                <a:path w="364" h="230">
                  <a:moveTo>
                    <a:pt x="136" y="0"/>
                  </a:moveTo>
                  <a:lnTo>
                    <a:pt x="364" y="118"/>
                  </a:lnTo>
                  <a:lnTo>
                    <a:pt x="136" y="192"/>
                  </a:lnTo>
                  <a:lnTo>
                    <a:pt x="108" y="230"/>
                  </a:lnTo>
                  <a:lnTo>
                    <a:pt x="0" y="147"/>
                  </a:lnTo>
                  <a:lnTo>
                    <a:pt x="136" y="0"/>
                  </a:lnTo>
                </a:path>
              </a:pathLst>
            </a:custGeom>
            <a:noFill/>
            <a:ln w="9">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5" name="Line 17"/>
            <p:cNvSpPr>
              <a:spLocks noChangeShapeType="1"/>
            </p:cNvSpPr>
            <p:nvPr/>
          </p:nvSpPr>
          <p:spPr bwMode="auto">
            <a:xfrm>
              <a:off x="2840" y="1506"/>
              <a:ext cx="1" cy="838"/>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6" name="Line 18"/>
            <p:cNvSpPr>
              <a:spLocks noChangeShapeType="1"/>
            </p:cNvSpPr>
            <p:nvPr/>
          </p:nvSpPr>
          <p:spPr bwMode="auto">
            <a:xfrm flipH="1">
              <a:off x="2840" y="2085"/>
              <a:ext cx="796"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7" name="Line 19"/>
            <p:cNvSpPr>
              <a:spLocks noChangeShapeType="1"/>
            </p:cNvSpPr>
            <p:nvPr/>
          </p:nvSpPr>
          <p:spPr bwMode="auto">
            <a:xfrm flipH="1" flipV="1">
              <a:off x="2840" y="2344"/>
              <a:ext cx="491"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8" name="Line 20"/>
            <p:cNvSpPr>
              <a:spLocks noChangeShapeType="1"/>
            </p:cNvSpPr>
            <p:nvPr/>
          </p:nvSpPr>
          <p:spPr bwMode="auto">
            <a:xfrm flipV="1">
              <a:off x="2346" y="2344"/>
              <a:ext cx="494" cy="680"/>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69" name="Line 21"/>
            <p:cNvSpPr>
              <a:spLocks noChangeShapeType="1"/>
            </p:cNvSpPr>
            <p:nvPr/>
          </p:nvSpPr>
          <p:spPr bwMode="auto">
            <a:xfrm>
              <a:off x="2041" y="2085"/>
              <a:ext cx="799" cy="259"/>
            </a:xfrm>
            <a:prstGeom prst="line">
              <a:avLst/>
            </a:prstGeom>
            <a:noFill/>
            <a:ln w="4">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870" name="Rectangle 22"/>
            <p:cNvSpPr>
              <a:spLocks noChangeArrowheads="1"/>
            </p:cNvSpPr>
            <p:nvPr/>
          </p:nvSpPr>
          <p:spPr bwMode="auto">
            <a:xfrm>
              <a:off x="1870" y="1416"/>
              <a:ext cx="206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Благоприятные макроэкономические условия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71" name="Rectangle 23"/>
            <p:cNvSpPr>
              <a:spLocks noChangeArrowheads="1"/>
            </p:cNvSpPr>
            <p:nvPr/>
          </p:nvSpPr>
          <p:spPr bwMode="auto">
            <a:xfrm>
              <a:off x="3645" y="2026"/>
              <a:ext cx="109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Изменение приоритетов</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72" name="Rectangle 24"/>
            <p:cNvSpPr>
              <a:spLocks noChangeArrowheads="1"/>
            </p:cNvSpPr>
            <p:nvPr/>
          </p:nvSpPr>
          <p:spPr bwMode="auto">
            <a:xfrm>
              <a:off x="3318" y="3011"/>
              <a:ext cx="1758"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Иностранная</a:t>
              </a:r>
              <a:r>
                <a:rPr kumimoji="0" lang="ru-RU" sz="1200" b="0" i="0" u="none" strike="noStrike" cap="none" normalizeH="0" dirty="0" smtClean="0">
                  <a:ln>
                    <a:noFill/>
                  </a:ln>
                  <a:solidFill>
                    <a:srgbClr val="000000"/>
                  </a:solidFill>
                  <a:effectLst/>
                  <a:latin typeface="Arial" pitchFamily="34" charset="0"/>
                  <a:cs typeface="Arial" pitchFamily="34" charset="0"/>
                </a:rPr>
                <a:t> помощь данному сектору</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73" name="Rectangle 25"/>
            <p:cNvSpPr>
              <a:spLocks noChangeArrowheads="1"/>
            </p:cNvSpPr>
            <p:nvPr/>
          </p:nvSpPr>
          <p:spPr bwMode="auto">
            <a:xfrm>
              <a:off x="973" y="3011"/>
              <a:ext cx="147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a:r>
                <a:rPr lang="ru-RU" sz="1200" dirty="0" smtClean="0">
                  <a:solidFill>
                    <a:srgbClr val="000000"/>
                  </a:solidFill>
                  <a:latin typeface="Arial" pitchFamily="34" charset="0"/>
                  <a:cs typeface="Arial" pitchFamily="34" charset="0"/>
                </a:rPr>
                <a:t>Другие ресурсы данного сектора</a:t>
              </a:r>
              <a:endParaRPr lang="ru-RU" sz="1200" dirty="0" smtClean="0">
                <a:latin typeface="Arial" pitchFamily="34" charset="0"/>
                <a:cs typeface="Arial" pitchFamily="34" charset="0"/>
              </a:endParaRPr>
            </a:p>
          </p:txBody>
        </p:sp>
        <p:sp>
          <p:nvSpPr>
            <p:cNvPr id="78874" name="Rectangle 26"/>
            <p:cNvSpPr>
              <a:spLocks noChangeArrowheads="1"/>
            </p:cNvSpPr>
            <p:nvPr/>
          </p:nvSpPr>
          <p:spPr bwMode="auto">
            <a:xfrm>
              <a:off x="1383" y="2026"/>
              <a:ext cx="727"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cs typeface="Arial" pitchFamily="34" charset="0"/>
                </a:rPr>
                <a:t>Эффективность</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75" name="Rectangle 27"/>
            <p:cNvSpPr>
              <a:spLocks noChangeArrowheads="1"/>
            </p:cNvSpPr>
            <p:nvPr/>
          </p:nvSpPr>
          <p:spPr bwMode="auto">
            <a:xfrm>
              <a:off x="2812" y="2372"/>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1</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76" name="Rectangle 28"/>
            <p:cNvSpPr>
              <a:spLocks noChangeArrowheads="1"/>
            </p:cNvSpPr>
            <p:nvPr/>
          </p:nvSpPr>
          <p:spPr bwMode="auto">
            <a:xfrm>
              <a:off x="2812" y="2456"/>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2</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77" name="Rectangle 29"/>
            <p:cNvSpPr>
              <a:spLocks noChangeArrowheads="1"/>
            </p:cNvSpPr>
            <p:nvPr/>
          </p:nvSpPr>
          <p:spPr bwMode="auto">
            <a:xfrm>
              <a:off x="2812" y="2539"/>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3</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78" name="Rectangle 30"/>
            <p:cNvSpPr>
              <a:spLocks noChangeArrowheads="1"/>
            </p:cNvSpPr>
            <p:nvPr/>
          </p:nvSpPr>
          <p:spPr bwMode="auto">
            <a:xfrm>
              <a:off x="2812" y="2623"/>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4</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79" name="Rectangle 31"/>
            <p:cNvSpPr>
              <a:spLocks noChangeArrowheads="1"/>
            </p:cNvSpPr>
            <p:nvPr/>
          </p:nvSpPr>
          <p:spPr bwMode="auto">
            <a:xfrm>
              <a:off x="2812" y="2704"/>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5</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80" name="Rectangle 32"/>
            <p:cNvSpPr>
              <a:spLocks noChangeArrowheads="1"/>
            </p:cNvSpPr>
            <p:nvPr/>
          </p:nvSpPr>
          <p:spPr bwMode="auto">
            <a:xfrm>
              <a:off x="2812" y="2789"/>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6</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81" name="Rectangle 33"/>
            <p:cNvSpPr>
              <a:spLocks noChangeArrowheads="1"/>
            </p:cNvSpPr>
            <p:nvPr/>
          </p:nvSpPr>
          <p:spPr bwMode="auto">
            <a:xfrm>
              <a:off x="2812" y="2871"/>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7</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82" name="Rectangle 34"/>
            <p:cNvSpPr>
              <a:spLocks noChangeArrowheads="1"/>
            </p:cNvSpPr>
            <p:nvPr/>
          </p:nvSpPr>
          <p:spPr bwMode="auto">
            <a:xfrm>
              <a:off x="2812" y="2954"/>
              <a:ext cx="56" cy="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700" b="0" i="0" u="none" strike="noStrike" cap="none" normalizeH="0" baseline="0" smtClean="0">
                  <a:ln>
                    <a:noFill/>
                  </a:ln>
                  <a:solidFill>
                    <a:srgbClr val="000000"/>
                  </a:solidFill>
                  <a:effectLst/>
                  <a:latin typeface="Arial" pitchFamily="34" charset="0"/>
                  <a:cs typeface="Arial" pitchFamily="34" charset="0"/>
                </a:rPr>
                <a:t>8</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8883" name="Rectangle 35"/>
            <p:cNvSpPr>
              <a:spLocks noChangeArrowheads="1"/>
            </p:cNvSpPr>
            <p:nvPr/>
          </p:nvSpPr>
          <p:spPr bwMode="auto">
            <a:xfrm>
              <a:off x="1690" y="1010"/>
              <a:ext cx="2577"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Arial" pitchFamily="34" charset="0"/>
                  <a:cs typeface="Arial" pitchFamily="34" charset="0"/>
                </a:rPr>
                <a:t>Фискальное пространство для здравоохранения</a:t>
              </a:r>
              <a:endParaRPr kumimoji="0" lang="ru-RU"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78884" name="Rectangle 36"/>
            <p:cNvSpPr>
              <a:spLocks noChangeArrowheads="1"/>
            </p:cNvSpPr>
            <p:nvPr/>
          </p:nvSpPr>
          <p:spPr bwMode="auto">
            <a:xfrm>
              <a:off x="1300" y="1110"/>
              <a:ext cx="3137" cy="12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rgbClr val="000000"/>
                  </a:solidFill>
                  <a:effectLst/>
                  <a:latin typeface="Arial" pitchFamily="34" charset="0"/>
                  <a:cs typeface="Arial" pitchFamily="34" charset="0"/>
                </a:rPr>
                <a:t>(рост доли государственных расходов на здравоохранение 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ru-RU" smtClean="0"/>
              <a:t>Управление качеством</a:t>
            </a:r>
            <a:endParaRPr lang="en-US" smtClean="0"/>
          </a:p>
        </p:txBody>
      </p:sp>
      <p:sp>
        <p:nvSpPr>
          <p:cNvPr id="46083" name="Content Placeholder 2"/>
          <p:cNvSpPr>
            <a:spLocks noGrp="1"/>
          </p:cNvSpPr>
          <p:nvPr>
            <p:ph idx="1"/>
          </p:nvPr>
        </p:nvSpPr>
        <p:spPr/>
        <p:txBody>
          <a:bodyPr/>
          <a:lstStyle/>
          <a:p>
            <a:r>
              <a:rPr lang="ru-RU" sz="2000" smtClean="0"/>
              <a:t>Аккредитация</a:t>
            </a:r>
            <a:endParaRPr lang="en-US" sz="2000" smtClean="0"/>
          </a:p>
          <a:p>
            <a:endParaRPr lang="en-US" smtClean="0"/>
          </a:p>
          <a:p>
            <a:r>
              <a:rPr lang="ru-RU" sz="2000" smtClean="0"/>
              <a:t>Неправительственные организации, занимающиеся проблемами качества,  при новых системах оплаты</a:t>
            </a:r>
            <a:endParaRPr lang="en-US" sz="2000" smtClean="0"/>
          </a:p>
          <a:p>
            <a:pPr lvl="1"/>
            <a:r>
              <a:rPr lang="ru-RU" sz="2000" smtClean="0"/>
              <a:t>Необоснованные госпитализации</a:t>
            </a:r>
            <a:endParaRPr lang="en-US" sz="2000" smtClean="0"/>
          </a:p>
          <a:p>
            <a:pPr lvl="1"/>
            <a:r>
              <a:rPr lang="ru-RU" sz="2000" smtClean="0"/>
              <a:t>Низкое качество при госпитализации</a:t>
            </a:r>
            <a:endParaRPr lang="en-US" sz="2000" smtClean="0"/>
          </a:p>
          <a:p>
            <a:pPr lvl="1"/>
            <a:r>
              <a:rPr lang="ru-RU" sz="2000" smtClean="0"/>
              <a:t>Преждевременное выписывание из больницы</a:t>
            </a:r>
            <a:endParaRPr lang="en-US" sz="2000" smtClean="0"/>
          </a:p>
          <a:p>
            <a:pPr lvl="1"/>
            <a:r>
              <a:rPr lang="ru-RU" sz="2000" smtClean="0"/>
              <a:t>Повторные госпитализации </a:t>
            </a:r>
            <a:endParaRPr lang="en-US" sz="2000" smtClean="0"/>
          </a:p>
          <a:p>
            <a:pPr lvl="1"/>
            <a:endParaRPr lang="en-US" sz="2000" smtClean="0"/>
          </a:p>
          <a:p>
            <a:pPr lvl="1"/>
            <a:endParaRPr lang="en-US" smtClean="0"/>
          </a:p>
        </p:txBody>
      </p:sp>
      <p:sp>
        <p:nvSpPr>
          <p:cNvPr id="46084" name="Slide Number Placeholder 3"/>
          <p:cNvSpPr>
            <a:spLocks noGrp="1"/>
          </p:cNvSpPr>
          <p:nvPr>
            <p:ph type="sldNum" sz="quarter" idx="12"/>
          </p:nvPr>
        </p:nvSpPr>
        <p:spPr>
          <a:noFill/>
        </p:spPr>
        <p:txBody>
          <a:bodyPr/>
          <a:lstStyle/>
          <a:p>
            <a:fld id="{3597EE06-5CB5-4171-B0E4-994FB80F2B74}" type="slidenum">
              <a:rPr lang="en-US" smtClean="0"/>
              <a:pPr/>
              <a:t>60</a:t>
            </a:fld>
            <a:endParaRPr lang="en-US" smtClean="0"/>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1166813" y="846138"/>
            <a:ext cx="7342187" cy="900112"/>
          </a:xfrm>
        </p:spPr>
        <p:txBody>
          <a:bodyPr/>
          <a:lstStyle/>
          <a:p>
            <a:r>
              <a:rPr lang="ru-RU" sz="2800" smtClean="0"/>
              <a:t>Как качество отражается на оплате при системе, основанной на КСГ</a:t>
            </a:r>
            <a:endParaRPr lang="en-GB" sz="2800" smtClean="0"/>
          </a:p>
        </p:txBody>
      </p:sp>
      <p:sp>
        <p:nvSpPr>
          <p:cNvPr id="24" name="Abgerundetes Rechteck 23"/>
          <p:cNvSpPr/>
          <p:nvPr/>
        </p:nvSpPr>
        <p:spPr bwMode="auto">
          <a:xfrm>
            <a:off x="158750" y="2811463"/>
            <a:ext cx="1670050" cy="863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ru-RU" sz="1400" b="1">
                <a:solidFill>
                  <a:srgbClr val="FFFFFF"/>
                </a:solidFill>
              </a:rPr>
              <a:t>Фактическое возмещение</a:t>
            </a:r>
            <a:endParaRPr lang="en-GB" sz="1400" b="1">
              <a:solidFill>
                <a:srgbClr val="FFFFFF"/>
              </a:solidFill>
            </a:endParaRPr>
          </a:p>
        </p:txBody>
      </p:sp>
      <p:sp>
        <p:nvSpPr>
          <p:cNvPr id="25" name="Abgerundetes Rechteck 24"/>
          <p:cNvSpPr/>
          <p:nvPr/>
        </p:nvSpPr>
        <p:spPr bwMode="auto">
          <a:xfrm>
            <a:off x="392113" y="3429000"/>
            <a:ext cx="1946275" cy="100806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a:lnSpc>
                <a:spcPct val="90000"/>
              </a:lnSpc>
              <a:spcAft>
                <a:spcPct val="15000"/>
              </a:spcAft>
              <a:buFontTx/>
              <a:buChar char="•"/>
            </a:pPr>
            <a:r>
              <a:rPr lang="en-GB" sz="1200">
                <a:solidFill>
                  <a:srgbClr val="000000"/>
                </a:solidFill>
              </a:rPr>
              <a:t> </a:t>
            </a:r>
            <a:r>
              <a:rPr lang="ru-RU" sz="1100">
                <a:solidFill>
                  <a:srgbClr val="000000"/>
                </a:solidFill>
              </a:rPr>
              <a:t>Пределы по объемам</a:t>
            </a:r>
            <a:r>
              <a:rPr lang="en-GB" sz="1100">
                <a:solidFill>
                  <a:srgbClr val="000000"/>
                </a:solidFill>
              </a:rPr>
              <a:t> </a:t>
            </a:r>
          </a:p>
          <a:p>
            <a:pPr marL="57150" lvl="1" indent="-57150" defTabSz="488950">
              <a:lnSpc>
                <a:spcPct val="90000"/>
              </a:lnSpc>
              <a:spcAft>
                <a:spcPct val="15000"/>
              </a:spcAft>
              <a:buFontTx/>
              <a:buChar char="•"/>
            </a:pPr>
            <a:r>
              <a:rPr lang="en-GB" sz="1100">
                <a:solidFill>
                  <a:srgbClr val="000000"/>
                </a:solidFill>
              </a:rPr>
              <a:t> </a:t>
            </a:r>
            <a:r>
              <a:rPr lang="ru-RU" sz="1100">
                <a:solidFill>
                  <a:srgbClr val="000000"/>
                </a:solidFill>
              </a:rPr>
              <a:t>Отклонения</a:t>
            </a:r>
            <a:endParaRPr lang="en-GB" sz="1100">
              <a:solidFill>
                <a:srgbClr val="000000"/>
              </a:solidFill>
            </a:endParaRPr>
          </a:p>
          <a:p>
            <a:pPr marL="57150" lvl="1" indent="-57150" defTabSz="488950">
              <a:lnSpc>
                <a:spcPct val="90000"/>
              </a:lnSpc>
              <a:spcAft>
                <a:spcPct val="15000"/>
              </a:spcAft>
              <a:buFontTx/>
              <a:buChar char="•"/>
            </a:pPr>
            <a:r>
              <a:rPr lang="en-GB" sz="1100">
                <a:solidFill>
                  <a:srgbClr val="000000"/>
                </a:solidFill>
              </a:rPr>
              <a:t> </a:t>
            </a:r>
            <a:r>
              <a:rPr lang="ru-RU" sz="1100">
                <a:solidFill>
                  <a:srgbClr val="000000"/>
                </a:solidFill>
              </a:rPr>
              <a:t>Высокозатратных </a:t>
            </a:r>
            <a:r>
              <a:rPr lang="en-GB" sz="1100">
                <a:solidFill>
                  <a:srgbClr val="000000"/>
                </a:solidFill>
              </a:rPr>
              <a:t> </a:t>
            </a:r>
            <a:r>
              <a:rPr lang="ru-RU" sz="1100">
                <a:solidFill>
                  <a:srgbClr val="000000"/>
                </a:solidFill>
              </a:rPr>
              <a:t>случаи</a:t>
            </a:r>
            <a:endParaRPr lang="en-GB" sz="1100">
              <a:solidFill>
                <a:srgbClr val="000000"/>
              </a:solidFill>
            </a:endParaRPr>
          </a:p>
          <a:p>
            <a:pPr marL="57150" lvl="1" indent="-57150" defTabSz="488950">
              <a:lnSpc>
                <a:spcPct val="90000"/>
              </a:lnSpc>
              <a:spcAft>
                <a:spcPct val="15000"/>
              </a:spcAft>
              <a:buFontTx/>
              <a:buChar char="•"/>
            </a:pPr>
            <a:r>
              <a:rPr lang="en-GB" sz="1100">
                <a:solidFill>
                  <a:srgbClr val="000000"/>
                </a:solidFill>
              </a:rPr>
              <a:t> </a:t>
            </a:r>
            <a:r>
              <a:rPr lang="ru-RU" sz="1100" b="1">
                <a:solidFill>
                  <a:srgbClr val="FF0000"/>
                </a:solidFill>
              </a:rPr>
              <a:t>Качество</a:t>
            </a:r>
            <a:endParaRPr lang="en-GB" sz="1100" b="1">
              <a:solidFill>
                <a:srgbClr val="FF0000"/>
              </a:solidFill>
            </a:endParaRPr>
          </a:p>
          <a:p>
            <a:pPr marL="57150" lvl="1" indent="-57150" defTabSz="488950">
              <a:lnSpc>
                <a:spcPct val="90000"/>
              </a:lnSpc>
              <a:spcAft>
                <a:spcPct val="15000"/>
              </a:spcAft>
              <a:buFontTx/>
              <a:buChar char="•"/>
            </a:pPr>
            <a:r>
              <a:rPr lang="en-GB" sz="1100">
                <a:solidFill>
                  <a:srgbClr val="000000"/>
                </a:solidFill>
              </a:rPr>
              <a:t> </a:t>
            </a:r>
            <a:r>
              <a:rPr lang="ru-RU" sz="1100">
                <a:solidFill>
                  <a:srgbClr val="000000"/>
                </a:solidFill>
              </a:rPr>
              <a:t>Согласование/ переговоры</a:t>
            </a:r>
            <a:endParaRPr lang="en-GB" sz="1100">
              <a:solidFill>
                <a:srgbClr val="000000"/>
              </a:solidFill>
            </a:endParaRPr>
          </a:p>
          <a:p>
            <a:pPr defTabSz="488950"/>
            <a:endParaRPr lang="en-GB">
              <a:solidFill>
                <a:srgbClr val="000000"/>
              </a:solidFill>
            </a:endParaRPr>
          </a:p>
        </p:txBody>
      </p:sp>
      <p:sp>
        <p:nvSpPr>
          <p:cNvPr id="47109" name="Inhaltsplatzhalter 2"/>
          <p:cNvSpPr txBox="1">
            <a:spLocks/>
          </p:cNvSpPr>
          <p:nvPr/>
        </p:nvSpPr>
        <p:spPr bwMode="auto">
          <a:xfrm>
            <a:off x="2125211" y="1916186"/>
            <a:ext cx="6858000" cy="3657600"/>
          </a:xfrm>
          <a:prstGeom prst="rect">
            <a:avLst/>
          </a:prstGeom>
          <a:noFill/>
          <a:ln w="9525">
            <a:noFill/>
            <a:miter lim="800000"/>
            <a:headEnd/>
            <a:tailEnd/>
          </a:ln>
        </p:spPr>
        <p:txBody>
          <a:bodyPr/>
          <a:lstStyle/>
          <a:p>
            <a:pPr marL="342900" indent="-342900" eaLnBrk="0" hangingPunct="0">
              <a:spcBef>
                <a:spcPct val="20000"/>
              </a:spcBef>
              <a:spcAft>
                <a:spcPts val="600"/>
              </a:spcAft>
              <a:buFont typeface="Arial" charset="0"/>
              <a:buChar char="•"/>
            </a:pPr>
            <a:r>
              <a:rPr lang="ru-RU" sz="2200" dirty="0"/>
              <a:t>Англия и Германия</a:t>
            </a:r>
            <a:r>
              <a:rPr lang="de-DE" sz="2200" dirty="0"/>
              <a:t>: </a:t>
            </a:r>
            <a:r>
              <a:rPr lang="ru-RU" sz="2200" dirty="0"/>
              <a:t>нет дополнительной оплаты, если пациент повторно госпитализируется в течение </a:t>
            </a:r>
            <a:r>
              <a:rPr lang="de-DE" sz="2200" dirty="0"/>
              <a:t>30</a:t>
            </a:r>
            <a:r>
              <a:rPr lang="ru-RU" sz="2200" dirty="0"/>
              <a:t> дней после выписки</a:t>
            </a:r>
            <a:endParaRPr lang="de-DE" sz="2200" dirty="0"/>
          </a:p>
          <a:p>
            <a:pPr marL="342900" indent="-342900" eaLnBrk="0" hangingPunct="0">
              <a:spcBef>
                <a:spcPct val="20000"/>
              </a:spcBef>
              <a:spcAft>
                <a:spcPts val="600"/>
              </a:spcAft>
              <a:buFont typeface="Arial" charset="0"/>
              <a:buChar char="•"/>
            </a:pPr>
            <a:r>
              <a:rPr lang="ru-RU" sz="2200" dirty="0"/>
              <a:t>Германия</a:t>
            </a:r>
            <a:r>
              <a:rPr lang="de-DE" sz="2200" dirty="0"/>
              <a:t>: </a:t>
            </a:r>
            <a:r>
              <a:rPr lang="ru-RU" sz="2200" dirty="0"/>
              <a:t>вычеты за непредставление данных по качеству</a:t>
            </a:r>
            <a:endParaRPr lang="de-DE" sz="2200" dirty="0"/>
          </a:p>
          <a:p>
            <a:pPr marL="342900" indent="-342900" eaLnBrk="0" hangingPunct="0">
              <a:spcBef>
                <a:spcPct val="20000"/>
              </a:spcBef>
              <a:spcAft>
                <a:spcPts val="600"/>
              </a:spcAft>
              <a:buFont typeface="Arial" charset="0"/>
              <a:buChar char="•"/>
            </a:pPr>
            <a:r>
              <a:rPr lang="ru-RU" sz="2200" dirty="0"/>
              <a:t>Англия</a:t>
            </a:r>
            <a:r>
              <a:rPr lang="de-DE" sz="2200" dirty="0"/>
              <a:t>: </a:t>
            </a:r>
            <a:r>
              <a:rPr lang="ru-RU" sz="2200" dirty="0"/>
              <a:t>вычитается до</a:t>
            </a:r>
            <a:r>
              <a:rPr lang="de-DE" sz="2200" dirty="0"/>
              <a:t> 1</a:t>
            </a:r>
            <a:r>
              <a:rPr lang="ru-RU" sz="2200" dirty="0"/>
              <a:t>,</a:t>
            </a:r>
            <a:r>
              <a:rPr lang="de-DE" sz="2200" dirty="0"/>
              <a:t>5%</a:t>
            </a:r>
            <a:r>
              <a:rPr lang="ru-RU" sz="2200" dirty="0"/>
              <a:t> за несоответствие стандартам качества</a:t>
            </a:r>
            <a:endParaRPr lang="de-DE" sz="2200" dirty="0"/>
          </a:p>
          <a:p>
            <a:pPr marL="342900" indent="-342900" eaLnBrk="0" hangingPunct="0">
              <a:spcBef>
                <a:spcPct val="20000"/>
              </a:spcBef>
              <a:spcAft>
                <a:spcPts val="600"/>
              </a:spcAft>
              <a:buFont typeface="Arial" charset="0"/>
              <a:buChar char="•"/>
            </a:pPr>
            <a:r>
              <a:rPr lang="ru-RU" sz="2200" dirty="0"/>
              <a:t>Франция</a:t>
            </a:r>
            <a:r>
              <a:rPr lang="de-DE" sz="2200" dirty="0"/>
              <a:t>: </a:t>
            </a:r>
            <a:r>
              <a:rPr lang="ru-RU" sz="2200" dirty="0"/>
              <a:t>дополнительные выплаты за повышение качества </a:t>
            </a:r>
            <a:r>
              <a:rPr lang="de-DE" sz="2200" dirty="0"/>
              <a:t>(</a:t>
            </a:r>
            <a:r>
              <a:rPr lang="ru-RU" sz="2200" dirty="0"/>
              <a:t>например, лечения и профилактики </a:t>
            </a:r>
            <a:r>
              <a:rPr lang="ru-RU" sz="2200" dirty="0" err="1"/>
              <a:t>метициллинорезистентных</a:t>
            </a:r>
            <a:r>
              <a:rPr lang="ru-RU" sz="2200" dirty="0"/>
              <a:t> стафилококковых инфекций</a:t>
            </a:r>
            <a:r>
              <a:rPr lang="de-DE" sz="2200" dirty="0"/>
              <a:t>)</a:t>
            </a:r>
          </a:p>
          <a:p>
            <a:pPr marL="342900" indent="-342900" eaLnBrk="0" hangingPunct="0">
              <a:spcBef>
                <a:spcPct val="20000"/>
              </a:spcBef>
              <a:buFont typeface="Arial" charset="0"/>
              <a:buChar char="•"/>
            </a:pPr>
            <a:endParaRPr lang="de-DE" sz="2200" dirty="0"/>
          </a:p>
        </p:txBody>
      </p:sp>
      <p:pic>
        <p:nvPicPr>
          <p:cNvPr id="47110" name="Picture 11"/>
          <p:cNvPicPr>
            <a:picLocks noChangeAspect="1" noChangeArrowheads="1"/>
          </p:cNvPicPr>
          <p:nvPr/>
        </p:nvPicPr>
        <p:blipFill>
          <a:blip r:embed="rId3" cstate="print"/>
          <a:srcRect/>
          <a:stretch>
            <a:fillRect/>
          </a:stretch>
        </p:blipFill>
        <p:spPr bwMode="auto">
          <a:xfrm>
            <a:off x="404813" y="142875"/>
            <a:ext cx="661987" cy="430213"/>
          </a:xfrm>
          <a:prstGeom prst="rect">
            <a:avLst/>
          </a:prstGeom>
          <a:noFill/>
          <a:ln w="9525">
            <a:noFill/>
            <a:miter lim="800000"/>
            <a:headEnd/>
            <a:tailEnd/>
          </a:ln>
        </p:spPr>
      </p:pic>
      <p:sp>
        <p:nvSpPr>
          <p:cNvPr id="47111" name="Foliennummernplatzhalter 3"/>
          <p:cNvSpPr>
            <a:spLocks noGrp="1"/>
          </p:cNvSpPr>
          <p:nvPr>
            <p:ph type="sldNum" sz="quarter" idx="12"/>
          </p:nvPr>
        </p:nvSpPr>
        <p:spPr>
          <a:noFill/>
        </p:spPr>
        <p:txBody>
          <a:bodyPr/>
          <a:lstStyle/>
          <a:p>
            <a:fld id="{644C0AE8-BEF8-4996-A2F3-79A45A710D89}" type="slidenum">
              <a:rPr lang="en-GB" smtClean="0"/>
              <a:pPr/>
              <a:t>61</a:t>
            </a:fld>
            <a:endParaRPr lang="en-GB" smtClean="0"/>
          </a:p>
        </p:txBody>
      </p:sp>
      <p:sp>
        <p:nvSpPr>
          <p:cNvPr id="47112" name="Fußzeilenplatzhalter 2"/>
          <p:cNvSpPr>
            <a:spLocks noGrp="1"/>
          </p:cNvSpPr>
          <p:nvPr>
            <p:ph type="ftr" sz="quarter" idx="11"/>
          </p:nvPr>
        </p:nvSpPr>
        <p:spPr>
          <a:xfrm>
            <a:off x="1692275" y="6559550"/>
            <a:ext cx="6769100" cy="298450"/>
          </a:xfrm>
          <a:noFill/>
        </p:spPr>
        <p:txBody>
          <a:bodyPr/>
          <a:lstStyle/>
          <a:p>
            <a:r>
              <a:rPr lang="en-US" smtClean="0"/>
              <a:t>DRGs in Europe: Moving towards transparency, efficiency and quality in hospitals</a:t>
            </a:r>
            <a:endParaRPr lang="en-GB" smtClean="0"/>
          </a:p>
        </p:txBody>
      </p:sp>
      <p:sp>
        <p:nvSpPr>
          <p:cNvPr id="47113" name="Datumsplatzhalter 1"/>
          <p:cNvSpPr>
            <a:spLocks noGrp="1"/>
          </p:cNvSpPr>
          <p:nvPr>
            <p:ph type="dt" sz="quarter" idx="10"/>
          </p:nvPr>
        </p:nvSpPr>
        <p:spPr>
          <a:xfrm>
            <a:off x="323850" y="6572250"/>
            <a:ext cx="1685925" cy="238125"/>
          </a:xfrm>
          <a:noFill/>
        </p:spPr>
        <p:txBody>
          <a:bodyPr/>
          <a:lstStyle/>
          <a:p>
            <a:r>
              <a:rPr lang="de-DE" smtClean="0"/>
              <a:t>Busse, 2011</a:t>
            </a:r>
            <a:endParaRPr lang="en-GB"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p:txBody>
          <a:bodyPr/>
          <a:lstStyle/>
          <a:p>
            <a:r>
              <a:rPr lang="ru-RU" smtClean="0"/>
              <a:t>Чего не хватает</a:t>
            </a:r>
            <a:endParaRPr lang="en-US" smtClean="0"/>
          </a:p>
        </p:txBody>
      </p:sp>
      <p:sp>
        <p:nvSpPr>
          <p:cNvPr id="5" name="Content Placeholder 4"/>
          <p:cNvSpPr>
            <a:spLocks noGrp="1"/>
          </p:cNvSpPr>
          <p:nvPr>
            <p:ph idx="1"/>
          </p:nvPr>
        </p:nvSpPr>
        <p:spPr>
          <a:xfrm>
            <a:off x="423644" y="1602545"/>
            <a:ext cx="8229600" cy="4433887"/>
          </a:xfrm>
        </p:spPr>
        <p:txBody>
          <a:bodyPr/>
          <a:lstStyle/>
          <a:p>
            <a:r>
              <a:rPr lang="ru-RU" smtClean="0"/>
              <a:t>В целом недостаточное внимание к обеспечению равнодоступности и малоимущему населению</a:t>
            </a:r>
            <a:endParaRPr lang="en-US" smtClean="0"/>
          </a:p>
          <a:p>
            <a:pPr lvl="1"/>
            <a:r>
              <a:rPr lang="ru-RU" smtClean="0"/>
              <a:t>Многие из предлагаемых преобразований могут отрицательно сказаться на  </a:t>
            </a:r>
            <a:r>
              <a:rPr lang="en-US" smtClean="0"/>
              <a:t> </a:t>
            </a:r>
            <a:r>
              <a:rPr lang="ru-RU" smtClean="0"/>
              <a:t>населении с низким уровнем доходов</a:t>
            </a:r>
            <a:endParaRPr lang="en-US" smtClean="0"/>
          </a:p>
          <a:p>
            <a:pPr lvl="1"/>
            <a:r>
              <a:rPr lang="ru-RU" smtClean="0"/>
              <a:t>Что можно сделать для отслеживания и оценки таких потенциальных последствий</a:t>
            </a:r>
            <a:r>
              <a:rPr lang="en-US" smtClean="0"/>
              <a:t>?</a:t>
            </a:r>
          </a:p>
          <a:p>
            <a:endParaRPr lang="en-US" smtClean="0"/>
          </a:p>
          <a:p>
            <a:r>
              <a:rPr lang="ru-RU" smtClean="0"/>
              <a:t>Следует рассмотреть и  оценить разные варианты (сценарии) включения лекарственного обеспечения амбулаторного лечения в Программу государственных гарантий</a:t>
            </a:r>
            <a:endParaRPr lang="en-US" smtClean="0"/>
          </a:p>
          <a:p>
            <a:endParaRPr lang="en-US" smtClean="0"/>
          </a:p>
          <a:p>
            <a:r>
              <a:rPr lang="ru-RU" smtClean="0"/>
              <a:t>Многие из предлагаемых идей и преобразований выиграют в случае установления более жестких сроков их осуществления, а меры на каждом направлении  можно разделить на краткосрочные (1-2 года), среднесрочные </a:t>
            </a:r>
            <a:r>
              <a:rPr lang="en-US" smtClean="0"/>
              <a:t>(3-5 </a:t>
            </a:r>
            <a:r>
              <a:rPr lang="ru-RU" smtClean="0"/>
              <a:t>лет</a:t>
            </a:r>
            <a:r>
              <a:rPr lang="en-US" smtClean="0"/>
              <a:t>) </a:t>
            </a:r>
            <a:r>
              <a:rPr lang="ru-RU" smtClean="0"/>
              <a:t>и долгосрочные</a:t>
            </a:r>
            <a:r>
              <a:rPr lang="en-US" smtClean="0"/>
              <a:t> (6-10 </a:t>
            </a:r>
            <a:r>
              <a:rPr lang="ru-RU" smtClean="0"/>
              <a:t>лет</a:t>
            </a:r>
            <a:r>
              <a:rPr lang="en-US" smtClean="0"/>
              <a:t>)</a:t>
            </a:r>
          </a:p>
          <a:p>
            <a:pPr lvl="1"/>
            <a:r>
              <a:rPr lang="ru-RU" smtClean="0"/>
              <a:t>Особенно важно для тех, кто не работает в системе здравоохранения</a:t>
            </a:r>
            <a:endParaRPr lang="en-US" smtClean="0"/>
          </a:p>
        </p:txBody>
      </p:sp>
      <p:sp>
        <p:nvSpPr>
          <p:cNvPr id="48132" name="Slide Number Placeholder 2"/>
          <p:cNvSpPr>
            <a:spLocks noGrp="1"/>
          </p:cNvSpPr>
          <p:nvPr>
            <p:ph type="sldNum" sz="quarter" idx="12"/>
          </p:nvPr>
        </p:nvSpPr>
        <p:spPr>
          <a:noFill/>
        </p:spPr>
        <p:txBody>
          <a:bodyPr/>
          <a:lstStyle/>
          <a:p>
            <a:fld id="{B348BF17-958A-49D0-96E7-5919F9549638}" type="slidenum">
              <a:rPr lang="en-US" smtClean="0"/>
              <a:pPr/>
              <a:t>62</a:t>
            </a:fld>
            <a:endParaRPr lang="en-US" smtClean="0"/>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905000"/>
            <a:ext cx="9144000" cy="1485900"/>
          </a:xfrm>
        </p:spPr>
        <p:txBody>
          <a:bodyPr/>
          <a:lstStyle/>
          <a:p>
            <a:pPr eaLnBrk="1" hangingPunct="1"/>
            <a:r>
              <a:rPr lang="ru-RU" sz="6000" smtClean="0"/>
              <a:t>Спасибо!</a:t>
            </a:r>
            <a:endParaRPr lang="en-US" sz="6000" smtClean="0"/>
          </a:p>
        </p:txBody>
      </p:sp>
      <p:sp>
        <p:nvSpPr>
          <p:cNvPr id="49155" name="Content Placeholder 2"/>
          <p:cNvSpPr>
            <a:spLocks noGrp="1"/>
          </p:cNvSpPr>
          <p:nvPr>
            <p:ph idx="1"/>
          </p:nvPr>
        </p:nvSpPr>
        <p:spPr>
          <a:xfrm>
            <a:off x="457200" y="2806700"/>
            <a:ext cx="8229600" cy="1333500"/>
          </a:xfrm>
        </p:spPr>
        <p:txBody>
          <a:bodyPr/>
          <a:lstStyle/>
          <a:p>
            <a:pPr algn="ctr" eaLnBrk="1" hangingPunct="1"/>
            <a:endParaRPr lang="en-US" sz="3600" smtClean="0"/>
          </a:p>
          <a:p>
            <a:pPr algn="ctr" eaLnBrk="1" hangingPunct="1"/>
            <a:endParaRPr lang="en-US" sz="3600" smtClean="0"/>
          </a:p>
          <a:p>
            <a:pPr algn="ctr" eaLnBrk="1" hangingPunct="1"/>
            <a:endParaRPr lang="en-US" sz="3600" smtClean="0"/>
          </a:p>
          <a:p>
            <a:pPr algn="ctr" eaLnBrk="1" hangingPunct="1">
              <a:buFont typeface="Wingdings" pitchFamily="2" charset="2"/>
              <a:buNone/>
            </a:pPr>
            <a:endParaRPr lang="en-US" sz="3600" smtClean="0"/>
          </a:p>
        </p:txBody>
      </p:sp>
      <p:sp>
        <p:nvSpPr>
          <p:cNvPr id="49156" name="Slide Number Placeholder 3"/>
          <p:cNvSpPr>
            <a:spLocks noGrp="1"/>
          </p:cNvSpPr>
          <p:nvPr>
            <p:ph type="sldNum" sz="quarter" idx="12"/>
          </p:nvPr>
        </p:nvSpPr>
        <p:spPr>
          <a:noFill/>
        </p:spPr>
        <p:txBody>
          <a:bodyPr/>
          <a:lstStyle/>
          <a:p>
            <a:fld id="{C1E7E40E-C41A-49F8-AFC8-D4470431391C}" type="slidenum">
              <a:rPr lang="en-US" smtClean="0"/>
              <a:pPr/>
              <a:t>63</a:t>
            </a:fld>
            <a:endParaRPr lang="en-US" smtClean="0"/>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ru-RU" dirty="0" smtClean="0"/>
              <a:t>Российская Федерация</a:t>
            </a:r>
            <a:endParaRPr lang="en-US" dirty="0" smtClean="0"/>
          </a:p>
        </p:txBody>
      </p:sp>
      <p:graphicFrame>
        <p:nvGraphicFramePr>
          <p:cNvPr id="4" name="Chart 3"/>
          <p:cNvGraphicFramePr/>
          <p:nvPr/>
        </p:nvGraphicFramePr>
        <p:xfrm>
          <a:off x="1219200" y="1524000"/>
          <a:ext cx="67818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Box 4"/>
          <p:cNvSpPr txBox="1">
            <a:spLocks noChangeArrowheads="1"/>
          </p:cNvSpPr>
          <p:nvPr/>
        </p:nvSpPr>
        <p:spPr bwMode="auto">
          <a:xfrm>
            <a:off x="978408" y="6096000"/>
            <a:ext cx="7909560" cy="276999"/>
          </a:xfrm>
          <a:prstGeom prst="rect">
            <a:avLst/>
          </a:prstGeom>
          <a:noFill/>
          <a:ln w="9525">
            <a:noFill/>
            <a:miter lim="800000"/>
            <a:headEnd/>
            <a:tailEnd/>
          </a:ln>
        </p:spPr>
        <p:txBody>
          <a:bodyPr wrap="square">
            <a:spAutoFit/>
          </a:bodyPr>
          <a:lstStyle/>
          <a:p>
            <a:r>
              <a:rPr lang="ru-RU" sz="1200" i="1" dirty="0" smtClean="0"/>
              <a:t>Источник</a:t>
            </a:r>
            <a:r>
              <a:rPr lang="en-US" sz="1200" i="1" dirty="0" smtClean="0"/>
              <a:t>: </a:t>
            </a:r>
            <a:r>
              <a:rPr lang="ru-RU" sz="1200" dirty="0" smtClean="0"/>
              <a:t>Российская Федерация</a:t>
            </a:r>
            <a:r>
              <a:rPr lang="en-US" sz="1200" dirty="0" smtClean="0"/>
              <a:t>:</a:t>
            </a:r>
            <a:r>
              <a:rPr lang="ru-RU" sz="1200" dirty="0" smtClean="0"/>
              <a:t> Консультации с МВФ в соответствии со  ст. </a:t>
            </a:r>
            <a:r>
              <a:rPr lang="en-US" sz="1200" dirty="0" smtClean="0"/>
              <a:t>IV</a:t>
            </a:r>
            <a:r>
              <a:rPr lang="ru-RU" sz="1200" dirty="0" smtClean="0"/>
              <a:t> соглашения в июле 2010 г.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ru-RU" dirty="0" smtClean="0"/>
              <a:t>Российская Федерация</a:t>
            </a:r>
            <a:endParaRPr lang="en-US" dirty="0" smtClean="0"/>
          </a:p>
        </p:txBody>
      </p:sp>
      <p:graphicFrame>
        <p:nvGraphicFramePr>
          <p:cNvPr id="4" name="Chart 3"/>
          <p:cNvGraphicFramePr/>
          <p:nvPr/>
        </p:nvGraphicFramePr>
        <p:xfrm>
          <a:off x="990600" y="2756848"/>
          <a:ext cx="7086600" cy="3186752"/>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Box 6"/>
          <p:cNvSpPr txBox="1">
            <a:spLocks noChangeArrowheads="1"/>
          </p:cNvSpPr>
          <p:nvPr/>
        </p:nvSpPr>
        <p:spPr bwMode="auto">
          <a:xfrm>
            <a:off x="896112" y="6096000"/>
            <a:ext cx="7964424" cy="276999"/>
          </a:xfrm>
          <a:prstGeom prst="rect">
            <a:avLst/>
          </a:prstGeom>
          <a:noFill/>
          <a:ln w="9525">
            <a:noFill/>
            <a:miter lim="800000"/>
            <a:headEnd/>
            <a:tailEnd/>
          </a:ln>
        </p:spPr>
        <p:txBody>
          <a:bodyPr wrap="square">
            <a:spAutoFit/>
          </a:bodyPr>
          <a:lstStyle/>
          <a:p>
            <a:r>
              <a:rPr lang="ru-RU" sz="1200" i="1" dirty="0" smtClean="0"/>
              <a:t>Источник</a:t>
            </a:r>
            <a:r>
              <a:rPr lang="en-US" sz="1200" i="1" dirty="0" smtClean="0"/>
              <a:t>: </a:t>
            </a:r>
            <a:r>
              <a:rPr lang="ru-RU" sz="1200" dirty="0" smtClean="0"/>
              <a:t>Российская Федерация</a:t>
            </a:r>
            <a:r>
              <a:rPr lang="en-US" sz="1200" dirty="0" smtClean="0"/>
              <a:t>:</a:t>
            </a:r>
            <a:r>
              <a:rPr lang="ru-RU" sz="1200" dirty="0" smtClean="0"/>
              <a:t> Консультации с МВФ в соответствии со  ст. </a:t>
            </a:r>
            <a:r>
              <a:rPr lang="en-US" sz="1200" dirty="0" smtClean="0"/>
              <a:t>IV</a:t>
            </a:r>
            <a:r>
              <a:rPr lang="ru-RU" sz="1200" dirty="0" smtClean="0"/>
              <a:t> соглашения в июле 2010 г.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ru-RU" dirty="0" smtClean="0"/>
              <a:t>Благоприятная ситуация по сравнению с Евросоюзом</a:t>
            </a:r>
            <a:endParaRPr lang="en-US" dirty="0" smtClean="0"/>
          </a:p>
        </p:txBody>
      </p:sp>
      <p:sp>
        <p:nvSpPr>
          <p:cNvPr id="13315" name="Table Placeholder 5"/>
          <p:cNvSpPr>
            <a:spLocks noGrp="1" noTextEdit="1"/>
          </p:cNvSpPr>
          <p:nvPr>
            <p:ph type="tbl" idx="1"/>
          </p:nvPr>
        </p:nvSpPr>
        <p:spPr/>
      </p:sp>
      <p:pic>
        <p:nvPicPr>
          <p:cNvPr id="13316" name="Picture 2"/>
          <p:cNvPicPr>
            <a:picLocks noChangeAspect="1" noChangeArrowheads="1"/>
          </p:cNvPicPr>
          <p:nvPr/>
        </p:nvPicPr>
        <p:blipFill>
          <a:blip r:embed="rId2" cstate="print"/>
          <a:srcRect/>
          <a:stretch>
            <a:fillRect/>
          </a:stretch>
        </p:blipFill>
        <p:spPr bwMode="auto">
          <a:xfrm>
            <a:off x="1092200" y="1882775"/>
            <a:ext cx="7000875" cy="47228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HNP_Final_Template">
  <a:themeElements>
    <a:clrScheme nam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ground">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33"/>
        </a:solidFill>
        <a:ln w="9525" cap="flat" cmpd="sng" algn="ctr">
          <a:solidFill>
            <a:srgbClr val="FF99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9933"/>
        </a:solidFill>
        <a:ln w="9525" cap="flat" cmpd="sng" algn="ctr">
          <a:solidFill>
            <a:srgbClr val="FF9933"/>
          </a:solidFill>
          <a:prstDash val="solid"/>
          <a:round/>
          <a:headEnd type="none" w="med" len="med"/>
          <a:tailEnd type="none" w="med" len="med"/>
        </a:ln>
        <a:effectLst/>
      </a:spPr>
      <a:bodyPr rot="10800000" vert="eaVert"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HNP_Final_Template</Template>
  <TotalTime>2860</TotalTime>
  <Words>5816</Words>
  <Application>Microsoft Office PowerPoint</Application>
  <PresentationFormat>Экран (4:3)</PresentationFormat>
  <Paragraphs>993</Paragraphs>
  <Slides>63</Slides>
  <Notes>53</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63</vt:i4>
      </vt:variant>
    </vt:vector>
  </HeadingPairs>
  <TitlesOfParts>
    <vt:vector size="66" baseType="lpstr">
      <vt:lpstr>HNP_Final_Template</vt:lpstr>
      <vt:lpstr>Chart</vt:lpstr>
      <vt:lpstr>Worksheet</vt:lpstr>
      <vt:lpstr>Комментарии Всемирного банка на промежуточный доклад экспертной группы «Здоровье и среда обитания человека»      Москва  ноябрь 2011 года</vt:lpstr>
      <vt:lpstr>Работа заслуживает высокой оценки!</vt:lpstr>
      <vt:lpstr>Презентация PowerPoint</vt:lpstr>
      <vt:lpstr>Особо важные направления:  План презентации</vt:lpstr>
      <vt:lpstr>Фискальное пространство для здравоохранения</vt:lpstr>
      <vt:lpstr>Фискальное пространство для здравоохранения</vt:lpstr>
      <vt:lpstr>Российская Федерация</vt:lpstr>
      <vt:lpstr>Российская Федерация</vt:lpstr>
      <vt:lpstr>Благоприятная ситуация по сравнению с Евросоюзом</vt:lpstr>
      <vt:lpstr>Рост доли государственных расходов на здравоохранение по мере увеличения доходов</vt:lpstr>
      <vt:lpstr>Однако ... объемы прямой оплаты населением медицинских услуг в Российской Федерации все еще высоки</vt:lpstr>
      <vt:lpstr>Однако ... так не всегда происходит в  Российской Федерации и Восточной Европе </vt:lpstr>
      <vt:lpstr>Фискальное пространство для здравоохранения</vt:lpstr>
      <vt:lpstr>Российская Федерация</vt:lpstr>
      <vt:lpstr>Изменение доли расходов на здравоохранение в государственных расходах</vt:lpstr>
      <vt:lpstr>Источники фискального пространства для здравоохранения</vt:lpstr>
      <vt:lpstr>Налоги на табак</vt:lpstr>
      <vt:lpstr>Фискальное пространство для здравоохранения</vt:lpstr>
      <vt:lpstr>Российская Федерация Избыток врачей и больничных коек</vt:lpstr>
      <vt:lpstr>Российская Федерация в сравнении с Европейским Союзом</vt:lpstr>
      <vt:lpstr>Фискальное пространство для здравоохранения Более слабая нагрузка на страны с формирующимся рынком</vt:lpstr>
      <vt:lpstr>Презентация PowerPoint</vt:lpstr>
      <vt:lpstr>....... которые позволят обеспечить реальное и соразмерное сдерживание прогнозируемого роста государственных расходов</vt:lpstr>
      <vt:lpstr>  Страны с переходной экономикой</vt:lpstr>
      <vt:lpstr> Доклад о состоянии здравоохранения в мире:  Сколько можно сэкономить?</vt:lpstr>
      <vt:lpstr>ФИНАНСИРОВАНИЕ ЗДРАВООХРАНЕНИЯ</vt:lpstr>
      <vt:lpstr>1) РЕФОРМИРОВАНИЕ СИСТЕМ ОПЛАТЫ МЕДИЦИНСКИХ УСЛУГ  </vt:lpstr>
      <vt:lpstr>Зачем реформировать систему оплаты стационарной помощи ?</vt:lpstr>
      <vt:lpstr> Смешанные модели оплаты стационарной медицинской помощи в Европе </vt:lpstr>
      <vt:lpstr>Реформирование системы оплаты стационарной помощи в странах с переходной экономикой (нет; бюджет; КСГ и т.д.; гонорарный метод)</vt:lpstr>
      <vt:lpstr>Эмпирические данные (1):  объемы помощи и средняя продолжительность пребывания в стационаре при оплаты на основе КСГ</vt:lpstr>
      <vt:lpstr>Эмпирические данные (2)</vt:lpstr>
      <vt:lpstr>Прочие воздействия</vt:lpstr>
      <vt:lpstr>Роль частного страхования</vt:lpstr>
      <vt:lpstr>2) ПРОГРАММА ГОСУДАРСТВЕННЫХ ГАРАНТИЙ</vt:lpstr>
      <vt:lpstr>Как определяют и измеряют ширину, длину и глубину?</vt:lpstr>
      <vt:lpstr>Система социальной защиты в здравоохранении Мексики (ССЗЗ)</vt:lpstr>
      <vt:lpstr>Benefits Packages (BP)</vt:lpstr>
      <vt:lpstr>Институциональные и организационные механизмы</vt:lpstr>
      <vt:lpstr>Сильные стороны</vt:lpstr>
      <vt:lpstr>Слабые стороны</vt:lpstr>
      <vt:lpstr>Соплатежи </vt:lpstr>
      <vt:lpstr>СИСТЕМА ОКАЗАНИЯ МЕДИЦИНСКОЙ ПОМОЩИ</vt:lpstr>
      <vt:lpstr>Инвестирование в медицинское образование (Постдипломное образование; переподготовка)</vt:lpstr>
      <vt:lpstr>КООРДИНИРУЕМАЯ МЕДИЦИНСКАЯ ПОМОЩЬ</vt:lpstr>
      <vt:lpstr>Презентация PowerPoint</vt:lpstr>
      <vt:lpstr>Что такое координируемая медпомощь? </vt:lpstr>
      <vt:lpstr>Что НЕ относится к координируемой медпомощи?</vt:lpstr>
      <vt:lpstr>Факторы, влияющие на системы здравоохранения </vt:lpstr>
      <vt:lpstr>Где предоставляется медпомощь? Уровень 1: ПМСП с поддержкой/поддержка для «самообслуживания» пациентов группы низкого риска (65-80%)  Уровень 2: Организация медицинской помощью пациентам группы высокого риска (15%)  Уровень 3: Ведение больных с крайне сложными заболеваниями/состояниями (5%) </vt:lpstr>
      <vt:lpstr>Overview of Health System Factors</vt:lpstr>
      <vt:lpstr>Координируемая помощь при диабете</vt:lpstr>
      <vt:lpstr>Как улучшить интеграцию между учреждениями ПМСП и стационарами?</vt:lpstr>
      <vt:lpstr>Как улучшить интеграцию между учреждениями ПМСП и стационарами?</vt:lpstr>
      <vt:lpstr>Что такое координируемая помощь?</vt:lpstr>
      <vt:lpstr>Ключевые проблемы внедрения системы координируемой медпомощи</vt:lpstr>
      <vt:lpstr>Ключевые проблемы внедрения системы координируемой медпомощи</vt:lpstr>
      <vt:lpstr>Может потребоваться реструктуризация стационарного звена </vt:lpstr>
      <vt:lpstr>Роль частных поставщиков медицинских услуг</vt:lpstr>
      <vt:lpstr>Управление качеством</vt:lpstr>
      <vt:lpstr>Как качество отражается на оплате при системе, основанной на КСГ</vt:lpstr>
      <vt:lpstr>Чего не хватает</vt:lpstr>
      <vt:lpstr>Спасибо!</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Title Goes Here</dc:title>
  <dc:creator>wb97708</dc:creator>
  <cp:lastModifiedBy>Сергей</cp:lastModifiedBy>
  <cp:revision>236</cp:revision>
  <dcterms:created xsi:type="dcterms:W3CDTF">2009-04-16T21:45:12Z</dcterms:created>
  <dcterms:modified xsi:type="dcterms:W3CDTF">2011-11-15T08:06:12Z</dcterms:modified>
</cp:coreProperties>
</file>